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7"/>
  </p:handoutMasterIdLst>
  <p:sldIdLst>
    <p:sldId id="290" r:id="rId2"/>
    <p:sldId id="289" r:id="rId3"/>
    <p:sldId id="291" r:id="rId4"/>
    <p:sldId id="292" r:id="rId5"/>
    <p:sldId id="293" r:id="rId6"/>
    <p:sldId id="329" r:id="rId7"/>
    <p:sldId id="294" r:id="rId8"/>
    <p:sldId id="295" r:id="rId9"/>
    <p:sldId id="257" r:id="rId10"/>
    <p:sldId id="331" r:id="rId11"/>
    <p:sldId id="330" r:id="rId12"/>
    <p:sldId id="332" r:id="rId13"/>
    <p:sldId id="296" r:id="rId14"/>
    <p:sldId id="260" r:id="rId15"/>
    <p:sldId id="297" r:id="rId16"/>
    <p:sldId id="333" r:id="rId17"/>
    <p:sldId id="298" r:id="rId18"/>
    <p:sldId id="299" r:id="rId19"/>
    <p:sldId id="300" r:id="rId20"/>
    <p:sldId id="301" r:id="rId21"/>
    <p:sldId id="334" r:id="rId22"/>
    <p:sldId id="302" r:id="rId23"/>
    <p:sldId id="303" r:id="rId24"/>
    <p:sldId id="268" r:id="rId25"/>
    <p:sldId id="304" r:id="rId26"/>
    <p:sldId id="269" r:id="rId27"/>
    <p:sldId id="305" r:id="rId28"/>
    <p:sldId id="306" r:id="rId29"/>
    <p:sldId id="307" r:id="rId30"/>
    <p:sldId id="335" r:id="rId31"/>
    <p:sldId id="336" r:id="rId32"/>
    <p:sldId id="308" r:id="rId33"/>
    <p:sldId id="310" r:id="rId34"/>
    <p:sldId id="311" r:id="rId35"/>
    <p:sldId id="270" r:id="rId36"/>
    <p:sldId id="272" r:id="rId37"/>
    <p:sldId id="314" r:id="rId38"/>
    <p:sldId id="338" r:id="rId39"/>
    <p:sldId id="337" r:id="rId40"/>
    <p:sldId id="340" r:id="rId41"/>
    <p:sldId id="341" r:id="rId42"/>
    <p:sldId id="342" r:id="rId43"/>
    <p:sldId id="312" r:id="rId44"/>
    <p:sldId id="343" r:id="rId45"/>
    <p:sldId id="344" r:id="rId46"/>
    <p:sldId id="345" r:id="rId47"/>
    <p:sldId id="313" r:id="rId48"/>
    <p:sldId id="349" r:id="rId49"/>
    <p:sldId id="346" r:id="rId50"/>
    <p:sldId id="350" r:id="rId51"/>
    <p:sldId id="315" r:id="rId52"/>
    <p:sldId id="316" r:id="rId53"/>
    <p:sldId id="318" r:id="rId54"/>
    <p:sldId id="339" r:id="rId55"/>
    <p:sldId id="319" r:id="rId56"/>
    <p:sldId id="320" r:id="rId57"/>
    <p:sldId id="347" r:id="rId58"/>
    <p:sldId id="328" r:id="rId59"/>
    <p:sldId id="321" r:id="rId60"/>
    <p:sldId id="322" r:id="rId61"/>
    <p:sldId id="348" r:id="rId62"/>
    <p:sldId id="323" r:id="rId63"/>
    <p:sldId id="324" r:id="rId64"/>
    <p:sldId id="325" r:id="rId65"/>
    <p:sldId id="326"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Секция по подразбиране" id="{E0912287-091D-47C3-8E26-5C362C42CBE5}">
          <p14:sldIdLst>
            <p14:sldId id="290"/>
            <p14:sldId id="289"/>
            <p14:sldId id="291"/>
            <p14:sldId id="292"/>
            <p14:sldId id="293"/>
            <p14:sldId id="329"/>
            <p14:sldId id="294"/>
            <p14:sldId id="295"/>
            <p14:sldId id="257"/>
            <p14:sldId id="331"/>
            <p14:sldId id="330"/>
            <p14:sldId id="332"/>
            <p14:sldId id="296"/>
            <p14:sldId id="260"/>
            <p14:sldId id="297"/>
            <p14:sldId id="333"/>
            <p14:sldId id="298"/>
            <p14:sldId id="299"/>
            <p14:sldId id="300"/>
            <p14:sldId id="301"/>
            <p14:sldId id="334"/>
            <p14:sldId id="302"/>
            <p14:sldId id="303"/>
            <p14:sldId id="268"/>
            <p14:sldId id="304"/>
            <p14:sldId id="269"/>
            <p14:sldId id="305"/>
            <p14:sldId id="306"/>
            <p14:sldId id="307"/>
            <p14:sldId id="335"/>
            <p14:sldId id="336"/>
            <p14:sldId id="308"/>
            <p14:sldId id="310"/>
            <p14:sldId id="311"/>
            <p14:sldId id="270"/>
            <p14:sldId id="272"/>
            <p14:sldId id="314"/>
            <p14:sldId id="338"/>
            <p14:sldId id="337"/>
            <p14:sldId id="340"/>
            <p14:sldId id="341"/>
            <p14:sldId id="342"/>
            <p14:sldId id="312"/>
            <p14:sldId id="343"/>
            <p14:sldId id="344"/>
            <p14:sldId id="345"/>
            <p14:sldId id="313"/>
            <p14:sldId id="349"/>
            <p14:sldId id="346"/>
            <p14:sldId id="350"/>
            <p14:sldId id="315"/>
            <p14:sldId id="316"/>
          </p14:sldIdLst>
        </p14:section>
        <p14:section name="Неозаглавена секция" id="{59CC8E7A-C679-4AEB-90B4-A0144B27B720}">
          <p14:sldIdLst>
            <p14:sldId id="318"/>
            <p14:sldId id="339"/>
            <p14:sldId id="319"/>
            <p14:sldId id="320"/>
            <p14:sldId id="347"/>
            <p14:sldId id="328"/>
            <p14:sldId id="321"/>
            <p14:sldId id="322"/>
            <p14:sldId id="348"/>
            <p14:sldId id="323"/>
            <p14:sldId id="324"/>
            <p14:sldId id="325"/>
            <p14:sldId id="32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90" d="100"/>
          <a:sy n="90" d="100"/>
        </p:scale>
        <p:origin x="-2928" y="-690"/>
      </p:cViewPr>
      <p:guideLst>
        <p:guide orient="horz" pos="2160"/>
        <p:guide pos="2880"/>
      </p:guideLst>
    </p:cSldViewPr>
  </p:slideViewPr>
  <p:notesTextViewPr>
    <p:cViewPr>
      <p:scale>
        <a:sx n="1" d="1"/>
        <a:sy n="1" d="1"/>
      </p:scale>
      <p:origin x="0" y="0"/>
    </p:cViewPr>
  </p:notesTextViewPr>
  <p:sorterViewPr>
    <p:cViewPr>
      <p:scale>
        <a:sx n="100" d="100"/>
        <a:sy n="100" d="100"/>
      </p:scale>
      <p:origin x="0" y="8304"/>
    </p:cViewPr>
  </p:sorterViewPr>
  <p:notesViewPr>
    <p:cSldViewPr>
      <p:cViewPr varScale="1">
        <p:scale>
          <a:sx n="64" d="100"/>
          <a:sy n="64" d="100"/>
        </p:scale>
        <p:origin x="-31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6.3053556073731129E-2"/>
          <c:y val="5.7684193970135758E-2"/>
          <c:w val="0.757642676639669"/>
          <c:h val="0.86707344166248879"/>
        </c:manualLayout>
      </c:layout>
      <c:bar3DChart>
        <c:barDir val="col"/>
        <c:grouping val="clustered"/>
        <c:varyColors val="0"/>
        <c:ser>
          <c:idx val="0"/>
          <c:order val="0"/>
          <c:tx>
            <c:strRef>
              <c:f>Лист1!$B$9</c:f>
              <c:strCache>
                <c:ptCount val="1"/>
                <c:pt idx="0">
                  <c:v>Наказателни дела</c:v>
                </c:pt>
              </c:strCache>
            </c:strRef>
          </c:tx>
          <c:spPr>
            <a:pattFill prst="pct5">
              <a:fgClr>
                <a:srgbClr val="FF0000"/>
              </a:fgClr>
              <a:bgClr>
                <a:srgbClr val="FF0000"/>
              </a:bgClr>
            </a:pattFill>
          </c:spPr>
          <c:invertIfNegative val="0"/>
          <c:dLbls>
            <c:dLbl>
              <c:idx val="0"/>
              <c:layout/>
              <c:tx>
                <c:rich>
                  <a:bodyPr/>
                  <a:lstStyle/>
                  <a:p>
                    <a:r>
                      <a:rPr lang="en-US" sz="1800" baseline="0"/>
                      <a:t>360</a:t>
                    </a:r>
                  </a:p>
                </c:rich>
              </c:tx>
              <c:showLegendKey val="0"/>
              <c:showVal val="1"/>
              <c:showCatName val="0"/>
              <c:showSerName val="0"/>
              <c:showPercent val="0"/>
              <c:showBubbleSize val="0"/>
            </c:dLbl>
            <c:dLbl>
              <c:idx val="1"/>
              <c:layout/>
              <c:tx>
                <c:rich>
                  <a:bodyPr/>
                  <a:lstStyle/>
                  <a:p>
                    <a:r>
                      <a:rPr lang="en-US" sz="1800" baseline="0"/>
                      <a:t>408</a:t>
                    </a:r>
                  </a:p>
                </c:rich>
              </c:tx>
              <c:showLegendKey val="0"/>
              <c:showVal val="1"/>
              <c:showCatName val="0"/>
              <c:showSerName val="0"/>
              <c:showPercent val="0"/>
              <c:showBubbleSize val="0"/>
            </c:dLbl>
            <c:dLbl>
              <c:idx val="2"/>
              <c:layout/>
              <c:tx>
                <c:rich>
                  <a:bodyPr/>
                  <a:lstStyle/>
                  <a:p>
                    <a:r>
                      <a:rPr lang="en-US" sz="1800" baseline="0"/>
                      <a:t>438</a:t>
                    </a:r>
                  </a:p>
                </c:rich>
              </c:tx>
              <c:showLegendKey val="0"/>
              <c:showVal val="1"/>
              <c:showCatName val="0"/>
              <c:showSerName val="0"/>
              <c:showPercent val="0"/>
              <c:showBubbleSize val="0"/>
            </c:dLbl>
            <c:dLbl>
              <c:idx val="3"/>
              <c:layout/>
              <c:tx>
                <c:rich>
                  <a:bodyPr/>
                  <a:lstStyle/>
                  <a:p>
                    <a:r>
                      <a:rPr lang="en-US" sz="1800" baseline="0"/>
                      <a:t>440</a:t>
                    </a:r>
                  </a:p>
                </c:rich>
              </c:tx>
              <c:showLegendKey val="0"/>
              <c:showVal val="1"/>
              <c:showCatName val="0"/>
              <c:showSerName val="0"/>
              <c:showPercent val="0"/>
              <c:showBubbleSize val="0"/>
            </c:dLbl>
            <c:showLegendKey val="0"/>
            <c:showVal val="1"/>
            <c:showCatName val="0"/>
            <c:showSerName val="0"/>
            <c:showPercent val="0"/>
            <c:showBubbleSize val="0"/>
            <c:showLeaderLines val="0"/>
          </c:dLbls>
          <c:cat>
            <c:numRef>
              <c:f>Лист1!$A$11:$A$14</c:f>
              <c:numCache>
                <c:formatCode>General</c:formatCode>
                <c:ptCount val="4"/>
                <c:pt idx="0">
                  <c:v>2019</c:v>
                </c:pt>
                <c:pt idx="1">
                  <c:v>2020</c:v>
                </c:pt>
                <c:pt idx="2">
                  <c:v>2021</c:v>
                </c:pt>
                <c:pt idx="3">
                  <c:v>2022</c:v>
                </c:pt>
              </c:numCache>
            </c:numRef>
          </c:cat>
          <c:val>
            <c:numRef>
              <c:f>Лист1!$B$11:$B$14</c:f>
              <c:numCache>
                <c:formatCode>General</c:formatCode>
                <c:ptCount val="4"/>
                <c:pt idx="0">
                  <c:v>360</c:v>
                </c:pt>
                <c:pt idx="1">
                  <c:v>408</c:v>
                </c:pt>
                <c:pt idx="2">
                  <c:v>438</c:v>
                </c:pt>
                <c:pt idx="3">
                  <c:v>440</c:v>
                </c:pt>
              </c:numCache>
            </c:numRef>
          </c:val>
        </c:ser>
        <c:ser>
          <c:idx val="1"/>
          <c:order val="1"/>
          <c:tx>
            <c:strRef>
              <c:f>Лист1!$C$9</c:f>
              <c:strCache>
                <c:ptCount val="1"/>
                <c:pt idx="0">
                  <c:v>Граждански дела</c:v>
                </c:pt>
              </c:strCache>
            </c:strRef>
          </c:tx>
          <c:spPr>
            <a:pattFill prst="pct5">
              <a:fgClr>
                <a:srgbClr val="00B050"/>
              </a:fgClr>
              <a:bgClr>
                <a:srgbClr val="00B050"/>
              </a:bgClr>
            </a:pattFill>
          </c:spPr>
          <c:invertIfNegative val="0"/>
          <c:dLbls>
            <c:dLbl>
              <c:idx val="0"/>
              <c:layout/>
              <c:tx>
                <c:rich>
                  <a:bodyPr rot="0"/>
                  <a:lstStyle/>
                  <a:p>
                    <a:pPr>
                      <a:defRPr/>
                    </a:pPr>
                    <a:r>
                      <a:rPr lang="en-US" sz="1800" baseline="0"/>
                      <a:t>913</a:t>
                    </a:r>
                  </a:p>
                </c:rich>
              </c:tx>
              <c:spPr>
                <a:effectLst>
                  <a:glow rad="317500">
                    <a:schemeClr val="accent1">
                      <a:alpha val="40000"/>
                    </a:schemeClr>
                  </a:glow>
                </a:effectLst>
              </c:spPr>
              <c:showLegendKey val="0"/>
              <c:showVal val="1"/>
              <c:showCatName val="0"/>
              <c:showSerName val="0"/>
              <c:showPercent val="0"/>
              <c:showBubbleSize val="0"/>
            </c:dLbl>
            <c:dLbl>
              <c:idx val="1"/>
              <c:layout/>
              <c:tx>
                <c:rich>
                  <a:bodyPr/>
                  <a:lstStyle/>
                  <a:p>
                    <a:r>
                      <a:rPr lang="en-US" sz="1800" baseline="0"/>
                      <a:t>650</a:t>
                    </a:r>
                  </a:p>
                </c:rich>
              </c:tx>
              <c:showLegendKey val="0"/>
              <c:showVal val="1"/>
              <c:showCatName val="0"/>
              <c:showSerName val="0"/>
              <c:showPercent val="0"/>
              <c:showBubbleSize val="0"/>
            </c:dLbl>
            <c:dLbl>
              <c:idx val="2"/>
              <c:layout/>
              <c:tx>
                <c:rich>
                  <a:bodyPr/>
                  <a:lstStyle/>
                  <a:p>
                    <a:r>
                      <a:rPr lang="en-US" sz="1800" baseline="0"/>
                      <a:t>737</a:t>
                    </a:r>
                  </a:p>
                </c:rich>
              </c:tx>
              <c:showLegendKey val="0"/>
              <c:showVal val="1"/>
              <c:showCatName val="0"/>
              <c:showSerName val="0"/>
              <c:showPercent val="0"/>
              <c:showBubbleSize val="0"/>
            </c:dLbl>
            <c:dLbl>
              <c:idx val="3"/>
              <c:layout/>
              <c:tx>
                <c:rich>
                  <a:bodyPr/>
                  <a:lstStyle/>
                  <a:p>
                    <a:r>
                      <a:rPr lang="en-US" sz="1800" baseline="0"/>
                      <a:t>687</a:t>
                    </a:r>
                  </a:p>
                </c:rich>
              </c:tx>
              <c:showLegendKey val="0"/>
              <c:showVal val="1"/>
              <c:showCatName val="0"/>
              <c:showSerName val="0"/>
              <c:showPercent val="0"/>
              <c:showBubbleSize val="0"/>
            </c:dLbl>
            <c:showLegendKey val="0"/>
            <c:showVal val="1"/>
            <c:showCatName val="0"/>
            <c:showSerName val="0"/>
            <c:showPercent val="0"/>
            <c:showBubbleSize val="0"/>
            <c:showLeaderLines val="0"/>
          </c:dLbls>
          <c:cat>
            <c:numRef>
              <c:f>Лист1!$A$11:$A$14</c:f>
              <c:numCache>
                <c:formatCode>General</c:formatCode>
                <c:ptCount val="4"/>
                <c:pt idx="0">
                  <c:v>2019</c:v>
                </c:pt>
                <c:pt idx="1">
                  <c:v>2020</c:v>
                </c:pt>
                <c:pt idx="2">
                  <c:v>2021</c:v>
                </c:pt>
                <c:pt idx="3">
                  <c:v>2022</c:v>
                </c:pt>
              </c:numCache>
            </c:numRef>
          </c:cat>
          <c:val>
            <c:numRef>
              <c:f>Лист1!$C$11:$C$14</c:f>
              <c:numCache>
                <c:formatCode>General</c:formatCode>
                <c:ptCount val="4"/>
                <c:pt idx="0">
                  <c:v>913</c:v>
                </c:pt>
                <c:pt idx="1">
                  <c:v>650</c:v>
                </c:pt>
                <c:pt idx="2">
                  <c:v>737</c:v>
                </c:pt>
                <c:pt idx="3">
                  <c:v>687</c:v>
                </c:pt>
              </c:numCache>
            </c:numRef>
          </c:val>
        </c:ser>
        <c:ser>
          <c:idx val="2"/>
          <c:order val="2"/>
          <c:tx>
            <c:strRef>
              <c:f>Лист1!$D$9:$D$10</c:f>
              <c:strCache>
                <c:ptCount val="1"/>
                <c:pt idx="0">
                  <c:v>Общо  дела</c:v>
                </c:pt>
              </c:strCache>
            </c:strRef>
          </c:tx>
          <c:spPr>
            <a:pattFill prst="pct5">
              <a:fgClr>
                <a:srgbClr val="00B0F0"/>
              </a:fgClr>
              <a:bgClr>
                <a:srgbClr val="00B0F0"/>
              </a:bgClr>
            </a:pattFill>
          </c:spPr>
          <c:invertIfNegative val="0"/>
          <c:dLbls>
            <c:dLbl>
              <c:idx val="0"/>
              <c:layout/>
              <c:tx>
                <c:rich>
                  <a:bodyPr/>
                  <a:lstStyle/>
                  <a:p>
                    <a:r>
                      <a:rPr lang="en-US" sz="1800" baseline="0"/>
                      <a:t>1273</a:t>
                    </a:r>
                  </a:p>
                </c:rich>
              </c:tx>
              <c:showLegendKey val="0"/>
              <c:showVal val="1"/>
              <c:showCatName val="0"/>
              <c:showSerName val="0"/>
              <c:showPercent val="0"/>
              <c:showBubbleSize val="0"/>
            </c:dLbl>
            <c:dLbl>
              <c:idx val="1"/>
              <c:layout/>
              <c:tx>
                <c:rich>
                  <a:bodyPr/>
                  <a:lstStyle/>
                  <a:p>
                    <a:r>
                      <a:rPr lang="en-US" sz="1800" baseline="0"/>
                      <a:t>1058</a:t>
                    </a:r>
                  </a:p>
                </c:rich>
              </c:tx>
              <c:showLegendKey val="0"/>
              <c:showVal val="1"/>
              <c:showCatName val="0"/>
              <c:showSerName val="0"/>
              <c:showPercent val="0"/>
              <c:showBubbleSize val="0"/>
            </c:dLbl>
            <c:dLbl>
              <c:idx val="2"/>
              <c:layout/>
              <c:tx>
                <c:rich>
                  <a:bodyPr/>
                  <a:lstStyle/>
                  <a:p>
                    <a:r>
                      <a:rPr lang="en-US" sz="1800" baseline="0"/>
                      <a:t>1175</a:t>
                    </a:r>
                  </a:p>
                </c:rich>
              </c:tx>
              <c:showLegendKey val="0"/>
              <c:showVal val="1"/>
              <c:showCatName val="0"/>
              <c:showSerName val="0"/>
              <c:showPercent val="0"/>
              <c:showBubbleSize val="0"/>
            </c:dLbl>
            <c:dLbl>
              <c:idx val="3"/>
              <c:layout/>
              <c:tx>
                <c:rich>
                  <a:bodyPr/>
                  <a:lstStyle/>
                  <a:p>
                    <a:r>
                      <a:rPr lang="en-US" sz="1800" baseline="0"/>
                      <a:t>1127</a:t>
                    </a:r>
                  </a:p>
                </c:rich>
              </c:tx>
              <c:showLegendKey val="0"/>
              <c:showVal val="1"/>
              <c:showCatName val="0"/>
              <c:showSerName val="0"/>
              <c:showPercent val="0"/>
              <c:showBubbleSize val="0"/>
            </c:dLbl>
            <c:showLegendKey val="0"/>
            <c:showVal val="1"/>
            <c:showCatName val="0"/>
            <c:showSerName val="0"/>
            <c:showPercent val="0"/>
            <c:showBubbleSize val="0"/>
            <c:showLeaderLines val="0"/>
          </c:dLbls>
          <c:cat>
            <c:numRef>
              <c:f>Лист1!$A$11:$A$14</c:f>
              <c:numCache>
                <c:formatCode>General</c:formatCode>
                <c:ptCount val="4"/>
                <c:pt idx="0">
                  <c:v>2019</c:v>
                </c:pt>
                <c:pt idx="1">
                  <c:v>2020</c:v>
                </c:pt>
                <c:pt idx="2">
                  <c:v>2021</c:v>
                </c:pt>
                <c:pt idx="3">
                  <c:v>2022</c:v>
                </c:pt>
              </c:numCache>
            </c:numRef>
          </c:cat>
          <c:val>
            <c:numRef>
              <c:f>Лист1!$D$11:$D$14</c:f>
              <c:numCache>
                <c:formatCode>General</c:formatCode>
                <c:ptCount val="4"/>
                <c:pt idx="0">
                  <c:v>1273</c:v>
                </c:pt>
                <c:pt idx="1">
                  <c:v>1058</c:v>
                </c:pt>
                <c:pt idx="2">
                  <c:v>1175</c:v>
                </c:pt>
                <c:pt idx="3">
                  <c:v>1127</c:v>
                </c:pt>
              </c:numCache>
            </c:numRef>
          </c:val>
        </c:ser>
        <c:dLbls>
          <c:showLegendKey val="0"/>
          <c:showVal val="1"/>
          <c:showCatName val="0"/>
          <c:showSerName val="0"/>
          <c:showPercent val="0"/>
          <c:showBubbleSize val="0"/>
        </c:dLbls>
        <c:gapWidth val="71"/>
        <c:gapDepth val="9"/>
        <c:shape val="box"/>
        <c:axId val="123435008"/>
        <c:axId val="176150720"/>
        <c:axId val="0"/>
      </c:bar3DChart>
      <c:catAx>
        <c:axId val="123435008"/>
        <c:scaling>
          <c:orientation val="minMax"/>
        </c:scaling>
        <c:delete val="0"/>
        <c:axPos val="b"/>
        <c:numFmt formatCode="General" sourceLinked="1"/>
        <c:majorTickMark val="none"/>
        <c:minorTickMark val="none"/>
        <c:tickLblPos val="nextTo"/>
        <c:txPr>
          <a:bodyPr/>
          <a:lstStyle/>
          <a:p>
            <a:pPr>
              <a:defRPr sz="1800" b="1" baseline="0"/>
            </a:pPr>
            <a:endParaRPr lang="en-US"/>
          </a:p>
        </c:txPr>
        <c:crossAx val="176150720"/>
        <c:crosses val="autoZero"/>
        <c:auto val="1"/>
        <c:lblAlgn val="ctr"/>
        <c:lblOffset val="100"/>
        <c:noMultiLvlLbl val="0"/>
      </c:catAx>
      <c:valAx>
        <c:axId val="176150720"/>
        <c:scaling>
          <c:orientation val="minMax"/>
        </c:scaling>
        <c:delete val="0"/>
        <c:axPos val="l"/>
        <c:numFmt formatCode="General" sourceLinked="1"/>
        <c:majorTickMark val="none"/>
        <c:minorTickMark val="none"/>
        <c:tickLblPos val="nextTo"/>
        <c:txPr>
          <a:bodyPr/>
          <a:lstStyle/>
          <a:p>
            <a:pPr>
              <a:defRPr sz="1300" b="1" baseline="0">
                <a:latin typeface="+mj-lt"/>
              </a:defRPr>
            </a:pPr>
            <a:endParaRPr lang="en-US"/>
          </a:p>
        </c:txPr>
        <c:crossAx val="123435008"/>
        <c:crosses val="autoZero"/>
        <c:crossBetween val="between"/>
      </c:valAx>
    </c:plotArea>
    <c:legend>
      <c:legendPos val="b"/>
      <c:layout>
        <c:manualLayout>
          <c:xMode val="edge"/>
          <c:yMode val="edge"/>
          <c:x val="0.80413240976442779"/>
          <c:y val="0.33075653129641808"/>
          <c:w val="0.18675469785435736"/>
          <c:h val="0.44732664869709965"/>
        </c:manualLayout>
      </c:layout>
      <c:overlay val="0"/>
      <c:txPr>
        <a:bodyPr/>
        <a:lstStyle/>
        <a:p>
          <a:pPr>
            <a:defRPr sz="1800" b="1" baseline="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Лист2!$E$66</c:f>
              <c:strCache>
                <c:ptCount val="1"/>
                <c:pt idx="0">
                  <c:v>2022</c:v>
                </c:pt>
              </c:strCache>
            </c:strRef>
          </c:tx>
          <c:invertIfNegative val="0"/>
          <c:dLbls>
            <c:dLbl>
              <c:idx val="0"/>
              <c:layout>
                <c:manualLayout>
                  <c:x val="1.0457514904703494E-2"/>
                  <c:y val="-3.7383177570093455E-2"/>
                </c:manualLayout>
              </c:layout>
              <c:showLegendKey val="0"/>
              <c:showVal val="1"/>
              <c:showCatName val="0"/>
              <c:showSerName val="0"/>
              <c:showPercent val="0"/>
              <c:showBubbleSize val="0"/>
            </c:dLbl>
            <c:dLbl>
              <c:idx val="1"/>
              <c:layout>
                <c:manualLayout>
                  <c:x val="1.9172110658623009E-2"/>
                  <c:y val="-3.7383177570093455E-2"/>
                </c:manualLayout>
              </c:layout>
              <c:showLegendKey val="0"/>
              <c:showVal val="1"/>
              <c:showCatName val="0"/>
              <c:showSerName val="0"/>
              <c:showPercent val="0"/>
              <c:showBubbleSize val="0"/>
            </c:dLbl>
            <c:dLbl>
              <c:idx val="2"/>
              <c:layout>
                <c:manualLayout>
                  <c:x val="5.2287574523517469E-3"/>
                  <c:y val="-3.9875389408099711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Лист2!$F$65:$H$65</c:f>
              <c:strCache>
                <c:ptCount val="3"/>
                <c:pt idx="0">
                  <c:v>Дела за разглеждане</c:v>
                </c:pt>
                <c:pt idx="1">
                  <c:v>Свършени дела</c:v>
                </c:pt>
                <c:pt idx="2">
                  <c:v>Свършени дела в тримесечен срок</c:v>
                </c:pt>
              </c:strCache>
            </c:strRef>
          </c:cat>
          <c:val>
            <c:numRef>
              <c:f>Лист2!$F$66:$H$66</c:f>
              <c:numCache>
                <c:formatCode>General</c:formatCode>
                <c:ptCount val="3"/>
                <c:pt idx="0">
                  <c:v>822</c:v>
                </c:pt>
                <c:pt idx="1">
                  <c:v>737</c:v>
                </c:pt>
                <c:pt idx="2">
                  <c:v>658</c:v>
                </c:pt>
              </c:numCache>
            </c:numRef>
          </c:val>
        </c:ser>
        <c:ser>
          <c:idx val="1"/>
          <c:order val="1"/>
          <c:tx>
            <c:strRef>
              <c:f>Лист2!$E$67</c:f>
              <c:strCache>
                <c:ptCount val="1"/>
                <c:pt idx="0">
                  <c:v>2021</c:v>
                </c:pt>
              </c:strCache>
            </c:strRef>
          </c:tx>
          <c:invertIfNegative val="0"/>
          <c:dLbls>
            <c:dLbl>
              <c:idx val="0"/>
              <c:layout>
                <c:manualLayout>
                  <c:x val="1.5686272357055241E-2"/>
                  <c:y val="-3.2398753894081006E-2"/>
                </c:manualLayout>
              </c:layout>
              <c:showLegendKey val="0"/>
              <c:showVal val="1"/>
              <c:showCatName val="0"/>
              <c:showSerName val="0"/>
              <c:showPercent val="0"/>
              <c:showBubbleSize val="0"/>
            </c:dLbl>
            <c:dLbl>
              <c:idx val="1"/>
              <c:layout>
                <c:manualLayout>
                  <c:x val="2.7886706412542588E-2"/>
                  <c:y val="-3.7383177570093455E-2"/>
                </c:manualLayout>
              </c:layout>
              <c:showLegendKey val="0"/>
              <c:showVal val="1"/>
              <c:showCatName val="0"/>
              <c:showSerName val="0"/>
              <c:showPercent val="0"/>
              <c:showBubbleSize val="0"/>
            </c:dLbl>
            <c:dLbl>
              <c:idx val="2"/>
              <c:layout>
                <c:manualLayout>
                  <c:x val="2.6143787261758734E-2"/>
                  <c:y val="-3.7383177570093455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strRef>
              <c:f>Лист2!$F$65:$H$65</c:f>
              <c:strCache>
                <c:ptCount val="3"/>
                <c:pt idx="0">
                  <c:v>Дела за разглеждане</c:v>
                </c:pt>
                <c:pt idx="1">
                  <c:v>Свършени дела</c:v>
                </c:pt>
                <c:pt idx="2">
                  <c:v>Свършени дела в тримесечен срок</c:v>
                </c:pt>
              </c:strCache>
            </c:strRef>
          </c:cat>
          <c:val>
            <c:numRef>
              <c:f>Лист2!$F$67:$H$67</c:f>
              <c:numCache>
                <c:formatCode>General</c:formatCode>
                <c:ptCount val="3"/>
                <c:pt idx="0">
                  <c:v>829</c:v>
                </c:pt>
                <c:pt idx="1">
                  <c:v>694</c:v>
                </c:pt>
                <c:pt idx="2">
                  <c:v>610</c:v>
                </c:pt>
              </c:numCache>
            </c:numRef>
          </c:val>
        </c:ser>
        <c:dLbls>
          <c:showLegendKey val="0"/>
          <c:showVal val="1"/>
          <c:showCatName val="0"/>
          <c:showSerName val="0"/>
          <c:showPercent val="0"/>
          <c:showBubbleSize val="0"/>
        </c:dLbls>
        <c:gapWidth val="75"/>
        <c:shape val="box"/>
        <c:axId val="204988416"/>
        <c:axId val="202887104"/>
        <c:axId val="0"/>
      </c:bar3DChart>
      <c:catAx>
        <c:axId val="204988416"/>
        <c:scaling>
          <c:orientation val="minMax"/>
        </c:scaling>
        <c:delete val="0"/>
        <c:axPos val="b"/>
        <c:majorTickMark val="none"/>
        <c:minorTickMark val="none"/>
        <c:tickLblPos val="nextTo"/>
        <c:txPr>
          <a:bodyPr/>
          <a:lstStyle/>
          <a:p>
            <a:pPr>
              <a:defRPr sz="1200" b="1"/>
            </a:pPr>
            <a:endParaRPr lang="en-US"/>
          </a:p>
        </c:txPr>
        <c:crossAx val="202887104"/>
        <c:crosses val="autoZero"/>
        <c:auto val="1"/>
        <c:lblAlgn val="ctr"/>
        <c:lblOffset val="100"/>
        <c:noMultiLvlLbl val="0"/>
      </c:catAx>
      <c:valAx>
        <c:axId val="202887104"/>
        <c:scaling>
          <c:orientation val="minMax"/>
        </c:scaling>
        <c:delete val="0"/>
        <c:axPos val="l"/>
        <c:numFmt formatCode="General" sourceLinked="1"/>
        <c:majorTickMark val="none"/>
        <c:minorTickMark val="none"/>
        <c:tickLblPos val="nextTo"/>
        <c:txPr>
          <a:bodyPr/>
          <a:lstStyle/>
          <a:p>
            <a:pPr>
              <a:defRPr sz="1400" b="1"/>
            </a:pPr>
            <a:endParaRPr lang="en-US"/>
          </a:p>
        </c:txPr>
        <c:crossAx val="204988416"/>
        <c:crosses val="autoZero"/>
        <c:crossBetween val="between"/>
      </c:valAx>
    </c:plotArea>
    <c:legend>
      <c:legendPos val="b"/>
      <c:layout/>
      <c:overlay val="0"/>
      <c:txPr>
        <a:bodyPr/>
        <a:lstStyle/>
        <a:p>
          <a:pPr>
            <a:defRPr sz="14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6.6309566476604215E-2"/>
          <c:y val="7.5669178691719338E-2"/>
          <c:w val="0.76531733265046087"/>
          <c:h val="0.8509217892827774"/>
        </c:manualLayout>
      </c:layout>
      <c:bar3DChart>
        <c:barDir val="col"/>
        <c:grouping val="clustered"/>
        <c:varyColors val="0"/>
        <c:ser>
          <c:idx val="0"/>
          <c:order val="0"/>
          <c:tx>
            <c:strRef>
              <c:f>Лист1!$B$48</c:f>
              <c:strCache>
                <c:ptCount val="1"/>
                <c:pt idx="0">
                  <c:v>Наказателни дела</c:v>
                </c:pt>
              </c:strCache>
            </c:strRef>
          </c:tx>
          <c:spPr>
            <a:pattFill prst="pct5">
              <a:fgClr>
                <a:srgbClr val="FF0000"/>
              </a:fgClr>
              <a:bgClr>
                <a:srgbClr val="FF0000"/>
              </a:bgClr>
            </a:pattFill>
          </c:spPr>
          <c:invertIfNegative val="0"/>
          <c:dLbls>
            <c:dLbl>
              <c:idx val="0"/>
              <c:layout/>
              <c:tx>
                <c:rich>
                  <a:bodyPr/>
                  <a:lstStyle/>
                  <a:p>
                    <a:r>
                      <a:rPr lang="en-US" sz="1800" baseline="0"/>
                      <a:t>454</a:t>
                    </a:r>
                  </a:p>
                </c:rich>
              </c:tx>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numRef>
              <c:f>Лист1!$A$50:$A$53</c:f>
              <c:numCache>
                <c:formatCode>General</c:formatCode>
                <c:ptCount val="4"/>
                <c:pt idx="0">
                  <c:v>2019</c:v>
                </c:pt>
                <c:pt idx="1">
                  <c:v>2020</c:v>
                </c:pt>
                <c:pt idx="2">
                  <c:v>2021</c:v>
                </c:pt>
                <c:pt idx="3">
                  <c:v>2022</c:v>
                </c:pt>
              </c:numCache>
            </c:numRef>
          </c:cat>
          <c:val>
            <c:numRef>
              <c:f>Лист1!$B$50:$B$53</c:f>
              <c:numCache>
                <c:formatCode>General</c:formatCode>
                <c:ptCount val="4"/>
                <c:pt idx="0">
                  <c:v>454</c:v>
                </c:pt>
                <c:pt idx="1">
                  <c:v>506</c:v>
                </c:pt>
                <c:pt idx="2">
                  <c:v>595</c:v>
                </c:pt>
                <c:pt idx="3">
                  <c:v>516</c:v>
                </c:pt>
              </c:numCache>
            </c:numRef>
          </c:val>
        </c:ser>
        <c:ser>
          <c:idx val="1"/>
          <c:order val="1"/>
          <c:tx>
            <c:strRef>
              <c:f>Лист1!$C$48</c:f>
              <c:strCache>
                <c:ptCount val="1"/>
                <c:pt idx="0">
                  <c:v>Граждански дела</c:v>
                </c:pt>
              </c:strCache>
            </c:strRef>
          </c:tx>
          <c:spPr>
            <a:pattFill prst="pct5">
              <a:fgClr>
                <a:srgbClr val="00B050"/>
              </a:fgClr>
              <a:bgClr>
                <a:srgbClr val="00B050"/>
              </a:bgClr>
            </a:pattFill>
          </c:spPr>
          <c:invertIfNegative val="0"/>
          <c:dLbls>
            <c:dLbl>
              <c:idx val="0"/>
              <c:layout/>
              <c:tx>
                <c:rich>
                  <a:bodyPr/>
                  <a:lstStyle/>
                  <a:p>
                    <a:r>
                      <a:rPr lang="en-US" sz="1800"/>
                      <a:t>1030</a:t>
                    </a:r>
                  </a:p>
                </c:rich>
              </c:tx>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numRef>
              <c:f>Лист1!$A$50:$A$53</c:f>
              <c:numCache>
                <c:formatCode>General</c:formatCode>
                <c:ptCount val="4"/>
                <c:pt idx="0">
                  <c:v>2019</c:v>
                </c:pt>
                <c:pt idx="1">
                  <c:v>2020</c:v>
                </c:pt>
                <c:pt idx="2">
                  <c:v>2021</c:v>
                </c:pt>
                <c:pt idx="3">
                  <c:v>2022</c:v>
                </c:pt>
              </c:numCache>
            </c:numRef>
          </c:cat>
          <c:val>
            <c:numRef>
              <c:f>Лист1!$C$50:$C$53</c:f>
              <c:numCache>
                <c:formatCode>General</c:formatCode>
                <c:ptCount val="4"/>
                <c:pt idx="0">
                  <c:v>1030</c:v>
                </c:pt>
                <c:pt idx="1">
                  <c:v>841</c:v>
                </c:pt>
                <c:pt idx="2">
                  <c:v>829</c:v>
                </c:pt>
                <c:pt idx="3">
                  <c:v>822</c:v>
                </c:pt>
              </c:numCache>
            </c:numRef>
          </c:val>
        </c:ser>
        <c:ser>
          <c:idx val="2"/>
          <c:order val="2"/>
          <c:tx>
            <c:strRef>
              <c:f>Лист1!$D$48</c:f>
              <c:strCache>
                <c:ptCount val="1"/>
                <c:pt idx="0">
                  <c:v>Общо дела</c:v>
                </c:pt>
              </c:strCache>
            </c:strRef>
          </c:tx>
          <c:spPr>
            <a:pattFill prst="pct5">
              <a:fgClr>
                <a:srgbClr val="00B0F0"/>
              </a:fgClr>
              <a:bgClr>
                <a:srgbClr val="00B0F0"/>
              </a:bgClr>
            </a:pattFill>
          </c:spPr>
          <c:invertIfNegative val="0"/>
          <c:dLbls>
            <c:txPr>
              <a:bodyPr/>
              <a:lstStyle/>
              <a:p>
                <a:pPr>
                  <a:defRPr sz="1800"/>
                </a:pPr>
                <a:endParaRPr lang="en-US"/>
              </a:p>
            </c:txPr>
            <c:showLegendKey val="0"/>
            <c:showVal val="1"/>
            <c:showCatName val="0"/>
            <c:showSerName val="0"/>
            <c:showPercent val="0"/>
            <c:showBubbleSize val="0"/>
            <c:showLeaderLines val="0"/>
          </c:dLbls>
          <c:cat>
            <c:numRef>
              <c:f>Лист1!$A$50:$A$53</c:f>
              <c:numCache>
                <c:formatCode>General</c:formatCode>
                <c:ptCount val="4"/>
                <c:pt idx="0">
                  <c:v>2019</c:v>
                </c:pt>
                <c:pt idx="1">
                  <c:v>2020</c:v>
                </c:pt>
                <c:pt idx="2">
                  <c:v>2021</c:v>
                </c:pt>
                <c:pt idx="3">
                  <c:v>2022</c:v>
                </c:pt>
              </c:numCache>
            </c:numRef>
          </c:cat>
          <c:val>
            <c:numRef>
              <c:f>Лист1!$D$50:$D$53</c:f>
              <c:numCache>
                <c:formatCode>General</c:formatCode>
                <c:ptCount val="4"/>
                <c:pt idx="0">
                  <c:v>1484</c:v>
                </c:pt>
                <c:pt idx="1">
                  <c:v>1347</c:v>
                </c:pt>
                <c:pt idx="2">
                  <c:v>1424</c:v>
                </c:pt>
                <c:pt idx="3">
                  <c:v>1338</c:v>
                </c:pt>
              </c:numCache>
            </c:numRef>
          </c:val>
        </c:ser>
        <c:dLbls>
          <c:showLegendKey val="0"/>
          <c:showVal val="1"/>
          <c:showCatName val="0"/>
          <c:showSerName val="0"/>
          <c:showPercent val="0"/>
          <c:showBubbleSize val="0"/>
        </c:dLbls>
        <c:gapWidth val="75"/>
        <c:shape val="box"/>
        <c:axId val="211785216"/>
        <c:axId val="198166208"/>
        <c:axId val="0"/>
      </c:bar3DChart>
      <c:catAx>
        <c:axId val="211785216"/>
        <c:scaling>
          <c:orientation val="minMax"/>
        </c:scaling>
        <c:delete val="0"/>
        <c:axPos val="b"/>
        <c:numFmt formatCode="General" sourceLinked="1"/>
        <c:majorTickMark val="none"/>
        <c:minorTickMark val="none"/>
        <c:tickLblPos val="nextTo"/>
        <c:txPr>
          <a:bodyPr/>
          <a:lstStyle/>
          <a:p>
            <a:pPr>
              <a:defRPr sz="1400" b="1" baseline="0"/>
            </a:pPr>
            <a:endParaRPr lang="en-US"/>
          </a:p>
        </c:txPr>
        <c:crossAx val="198166208"/>
        <c:crosses val="autoZero"/>
        <c:auto val="1"/>
        <c:lblAlgn val="ctr"/>
        <c:lblOffset val="100"/>
        <c:noMultiLvlLbl val="0"/>
      </c:catAx>
      <c:valAx>
        <c:axId val="198166208"/>
        <c:scaling>
          <c:orientation val="minMax"/>
        </c:scaling>
        <c:delete val="0"/>
        <c:axPos val="l"/>
        <c:numFmt formatCode="General" sourceLinked="1"/>
        <c:majorTickMark val="none"/>
        <c:minorTickMark val="none"/>
        <c:tickLblPos val="nextTo"/>
        <c:txPr>
          <a:bodyPr/>
          <a:lstStyle/>
          <a:p>
            <a:pPr>
              <a:defRPr sz="1400" b="1"/>
            </a:pPr>
            <a:endParaRPr lang="en-US"/>
          </a:p>
        </c:txPr>
        <c:crossAx val="211785216"/>
        <c:crosses val="autoZero"/>
        <c:crossBetween val="between"/>
      </c:valAx>
    </c:plotArea>
    <c:legend>
      <c:legendPos val="b"/>
      <c:layout>
        <c:manualLayout>
          <c:xMode val="edge"/>
          <c:yMode val="edge"/>
          <c:x val="0.84377156193045211"/>
          <c:y val="0.32639081879470949"/>
          <c:w val="0.14801098155448722"/>
          <c:h val="0.38962511323252735"/>
        </c:manualLayout>
      </c:layout>
      <c:overlay val="0"/>
      <c:txPr>
        <a:bodyPr/>
        <a:lstStyle/>
        <a:p>
          <a:pPr>
            <a:defRPr sz="1400" b="1"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6.5008991931564106E-2"/>
          <c:y val="4.2019740789313004E-2"/>
          <c:w val="0.80087043400764391"/>
          <c:h val="0.84743435551568713"/>
        </c:manualLayout>
      </c:layout>
      <c:bar3DChart>
        <c:barDir val="col"/>
        <c:grouping val="clustered"/>
        <c:varyColors val="0"/>
        <c:ser>
          <c:idx val="0"/>
          <c:order val="0"/>
          <c:tx>
            <c:strRef>
              <c:f>Лист1!$B$84</c:f>
              <c:strCache>
                <c:ptCount val="1"/>
                <c:pt idx="0">
                  <c:v>Постъпили дела</c:v>
                </c:pt>
              </c:strCache>
            </c:strRef>
          </c:tx>
          <c:invertIfNegative val="0"/>
          <c:dLbls>
            <c:txPr>
              <a:bodyPr/>
              <a:lstStyle/>
              <a:p>
                <a:pPr>
                  <a:defRPr sz="1800"/>
                </a:pPr>
                <a:endParaRPr lang="en-US"/>
              </a:p>
            </c:txPr>
            <c:showLegendKey val="0"/>
            <c:showVal val="1"/>
            <c:showCatName val="0"/>
            <c:showSerName val="0"/>
            <c:showPercent val="0"/>
            <c:showBubbleSize val="0"/>
            <c:showLeaderLines val="0"/>
          </c:dLbls>
          <c:cat>
            <c:numRef>
              <c:f>Лист1!$C$82:$F$82</c:f>
              <c:numCache>
                <c:formatCode>General</c:formatCode>
                <c:ptCount val="4"/>
                <c:pt idx="0">
                  <c:v>2019</c:v>
                </c:pt>
                <c:pt idx="1">
                  <c:v>2020</c:v>
                </c:pt>
                <c:pt idx="2">
                  <c:v>2021</c:v>
                </c:pt>
                <c:pt idx="3">
                  <c:v>2022</c:v>
                </c:pt>
              </c:numCache>
            </c:numRef>
          </c:cat>
          <c:val>
            <c:numRef>
              <c:f>Лист1!$C$84:$F$84</c:f>
              <c:numCache>
                <c:formatCode>General</c:formatCode>
                <c:ptCount val="4"/>
                <c:pt idx="0">
                  <c:v>1273</c:v>
                </c:pt>
                <c:pt idx="1">
                  <c:v>1058</c:v>
                </c:pt>
                <c:pt idx="2">
                  <c:v>1175</c:v>
                </c:pt>
                <c:pt idx="3">
                  <c:v>1127</c:v>
                </c:pt>
              </c:numCache>
            </c:numRef>
          </c:val>
        </c:ser>
        <c:ser>
          <c:idx val="1"/>
          <c:order val="1"/>
          <c:tx>
            <c:strRef>
              <c:f>Лист1!$B$85</c:f>
              <c:strCache>
                <c:ptCount val="1"/>
                <c:pt idx="0">
                  <c:v>Свършени дела</c:v>
                </c:pt>
              </c:strCache>
            </c:strRef>
          </c:tx>
          <c:spPr>
            <a:pattFill prst="pct5">
              <a:fgClr>
                <a:srgbClr val="FF0066"/>
              </a:fgClr>
              <a:bgClr>
                <a:srgbClr val="FF0066"/>
              </a:bgClr>
            </a:pattFill>
          </c:spPr>
          <c:invertIfNegative val="0"/>
          <c:dLbls>
            <c:txPr>
              <a:bodyPr/>
              <a:lstStyle/>
              <a:p>
                <a:pPr>
                  <a:defRPr sz="1800"/>
                </a:pPr>
                <a:endParaRPr lang="en-US"/>
              </a:p>
            </c:txPr>
            <c:showLegendKey val="0"/>
            <c:showVal val="1"/>
            <c:showCatName val="0"/>
            <c:showSerName val="0"/>
            <c:showPercent val="0"/>
            <c:showBubbleSize val="0"/>
            <c:showLeaderLines val="0"/>
          </c:dLbls>
          <c:cat>
            <c:numRef>
              <c:f>Лист1!$C$82:$F$82</c:f>
              <c:numCache>
                <c:formatCode>General</c:formatCode>
                <c:ptCount val="4"/>
                <c:pt idx="0">
                  <c:v>2019</c:v>
                </c:pt>
                <c:pt idx="1">
                  <c:v>2020</c:v>
                </c:pt>
                <c:pt idx="2">
                  <c:v>2021</c:v>
                </c:pt>
                <c:pt idx="3">
                  <c:v>2022</c:v>
                </c:pt>
              </c:numCache>
            </c:numRef>
          </c:cat>
          <c:val>
            <c:numRef>
              <c:f>Лист1!$C$85:$F$85</c:f>
              <c:numCache>
                <c:formatCode>General</c:formatCode>
                <c:ptCount val="4"/>
                <c:pt idx="0">
                  <c:v>1206</c:v>
                </c:pt>
                <c:pt idx="1">
                  <c:v>1105</c:v>
                </c:pt>
                <c:pt idx="2">
                  <c:v>1213</c:v>
                </c:pt>
                <c:pt idx="3">
                  <c:v>1228</c:v>
                </c:pt>
              </c:numCache>
            </c:numRef>
          </c:val>
        </c:ser>
        <c:ser>
          <c:idx val="2"/>
          <c:order val="2"/>
          <c:tx>
            <c:strRef>
              <c:f>Лист1!$B$86</c:f>
              <c:strCache>
                <c:ptCount val="1"/>
                <c:pt idx="0">
                  <c:v>Разгледани дела</c:v>
                </c:pt>
              </c:strCache>
            </c:strRef>
          </c:tx>
          <c:spPr>
            <a:solidFill>
              <a:srgbClr val="92D050"/>
            </a:solidFill>
          </c:spPr>
          <c:invertIfNegative val="0"/>
          <c:dLbls>
            <c:txPr>
              <a:bodyPr/>
              <a:lstStyle/>
              <a:p>
                <a:pPr>
                  <a:defRPr sz="1800"/>
                </a:pPr>
                <a:endParaRPr lang="en-US"/>
              </a:p>
            </c:txPr>
            <c:showLegendKey val="0"/>
            <c:showVal val="1"/>
            <c:showCatName val="0"/>
            <c:showSerName val="0"/>
            <c:showPercent val="0"/>
            <c:showBubbleSize val="0"/>
            <c:showLeaderLines val="0"/>
          </c:dLbls>
          <c:cat>
            <c:numRef>
              <c:f>Лист1!$C$82:$F$82</c:f>
              <c:numCache>
                <c:formatCode>General</c:formatCode>
                <c:ptCount val="4"/>
                <c:pt idx="0">
                  <c:v>2019</c:v>
                </c:pt>
                <c:pt idx="1">
                  <c:v>2020</c:v>
                </c:pt>
                <c:pt idx="2">
                  <c:v>2021</c:v>
                </c:pt>
                <c:pt idx="3">
                  <c:v>2022</c:v>
                </c:pt>
              </c:numCache>
            </c:numRef>
          </c:cat>
          <c:val>
            <c:numRef>
              <c:f>Лист1!$C$86:$F$86</c:f>
              <c:numCache>
                <c:formatCode>General</c:formatCode>
                <c:ptCount val="4"/>
                <c:pt idx="0">
                  <c:v>1484</c:v>
                </c:pt>
                <c:pt idx="1">
                  <c:v>1347</c:v>
                </c:pt>
                <c:pt idx="2">
                  <c:v>1424</c:v>
                </c:pt>
                <c:pt idx="3">
                  <c:v>1338</c:v>
                </c:pt>
              </c:numCache>
            </c:numRef>
          </c:val>
        </c:ser>
        <c:dLbls>
          <c:showLegendKey val="0"/>
          <c:showVal val="1"/>
          <c:showCatName val="0"/>
          <c:showSerName val="0"/>
          <c:showPercent val="0"/>
          <c:showBubbleSize val="0"/>
        </c:dLbls>
        <c:gapWidth val="75"/>
        <c:shape val="box"/>
        <c:axId val="202975232"/>
        <c:axId val="198169088"/>
        <c:axId val="0"/>
      </c:bar3DChart>
      <c:catAx>
        <c:axId val="202975232"/>
        <c:scaling>
          <c:orientation val="minMax"/>
        </c:scaling>
        <c:delete val="0"/>
        <c:axPos val="b"/>
        <c:numFmt formatCode="General" sourceLinked="1"/>
        <c:majorTickMark val="none"/>
        <c:minorTickMark val="none"/>
        <c:tickLblPos val="nextTo"/>
        <c:txPr>
          <a:bodyPr/>
          <a:lstStyle/>
          <a:p>
            <a:pPr>
              <a:defRPr sz="1400" b="1"/>
            </a:pPr>
            <a:endParaRPr lang="en-US"/>
          </a:p>
        </c:txPr>
        <c:crossAx val="198169088"/>
        <c:crosses val="autoZero"/>
        <c:auto val="1"/>
        <c:lblAlgn val="ctr"/>
        <c:lblOffset val="100"/>
        <c:noMultiLvlLbl val="0"/>
      </c:catAx>
      <c:valAx>
        <c:axId val="198169088"/>
        <c:scaling>
          <c:orientation val="minMax"/>
        </c:scaling>
        <c:delete val="0"/>
        <c:axPos val="l"/>
        <c:numFmt formatCode="General" sourceLinked="1"/>
        <c:majorTickMark val="none"/>
        <c:minorTickMark val="none"/>
        <c:tickLblPos val="nextTo"/>
        <c:txPr>
          <a:bodyPr/>
          <a:lstStyle/>
          <a:p>
            <a:pPr>
              <a:defRPr sz="1400" b="1"/>
            </a:pPr>
            <a:endParaRPr lang="en-US"/>
          </a:p>
        </c:txPr>
        <c:crossAx val="202975232"/>
        <c:crosses val="autoZero"/>
        <c:crossBetween val="between"/>
      </c:valAx>
      <c:spPr>
        <a:solidFill>
          <a:schemeClr val="bg1">
            <a:lumMod val="50000"/>
          </a:schemeClr>
        </a:solidFill>
      </c:spPr>
    </c:plotArea>
    <c:legend>
      <c:legendPos val="b"/>
      <c:layout>
        <c:manualLayout>
          <c:xMode val="edge"/>
          <c:yMode val="edge"/>
          <c:x val="0.83373589854469066"/>
          <c:y val="0.31340952634085295"/>
          <c:w val="0.15683456150857106"/>
          <c:h val="0.4784329490459262"/>
        </c:manualLayout>
      </c:layout>
      <c:overlay val="0"/>
      <c:txPr>
        <a:bodyPr/>
        <a:lstStyle/>
        <a:p>
          <a:pPr>
            <a:defRPr sz="1400" b="1"/>
          </a:pPr>
          <a:endParaRPr lang="en-US"/>
        </a:p>
      </c:txPr>
    </c:legend>
    <c:plotVisOnly val="1"/>
    <c:dispBlanksAs val="gap"/>
    <c:showDLblsOverMax val="0"/>
  </c:chart>
  <c:spPr>
    <a:solidFill>
      <a:schemeClr val="bg1">
        <a:lumMod val="65000"/>
      </a:schemeClr>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2874192614071585E-2"/>
          <c:y val="9.8062634380104791E-2"/>
          <c:w val="0.82627056004126109"/>
          <c:h val="0.78238189592753327"/>
        </c:manualLayout>
      </c:layout>
      <c:bar3DChart>
        <c:barDir val="col"/>
        <c:grouping val="clustered"/>
        <c:varyColors val="0"/>
        <c:ser>
          <c:idx val="0"/>
          <c:order val="0"/>
          <c:tx>
            <c:strRef>
              <c:f>Лист1!$B$99</c:f>
              <c:strCache>
                <c:ptCount val="1"/>
                <c:pt idx="0">
                  <c:v>Постъпили дела през отчетния период</c:v>
                </c:pt>
              </c:strCache>
            </c:strRef>
          </c:tx>
          <c:spPr>
            <a:pattFill prst="pct5">
              <a:fgClr>
                <a:schemeClr val="accent2"/>
              </a:fgClr>
              <a:bgClr>
                <a:schemeClr val="accent2"/>
              </a:bgClr>
            </a:pattFill>
          </c:spPr>
          <c:invertIfNegative val="0"/>
          <c:dPt>
            <c:idx val="0"/>
            <c:invertIfNegative val="0"/>
            <c:bubble3D val="0"/>
            <c:spPr>
              <a:pattFill prst="pct5">
                <a:fgClr>
                  <a:srgbClr val="FF0000"/>
                </a:fgClr>
                <a:bgClr>
                  <a:srgbClr val="FF0000"/>
                </a:bgClr>
              </a:pattFill>
            </c:spPr>
          </c:dPt>
          <c:dPt>
            <c:idx val="1"/>
            <c:invertIfNegative val="0"/>
            <c:bubble3D val="0"/>
            <c:spPr>
              <a:pattFill prst="pct5">
                <a:fgClr>
                  <a:srgbClr val="FF0000"/>
                </a:fgClr>
                <a:bgClr>
                  <a:srgbClr val="FF0000"/>
                </a:bgClr>
              </a:pattFill>
            </c:spPr>
          </c:dPt>
          <c:dPt>
            <c:idx val="2"/>
            <c:invertIfNegative val="0"/>
            <c:bubble3D val="0"/>
            <c:spPr>
              <a:pattFill prst="pct5">
                <a:fgClr>
                  <a:srgbClr val="FF0000"/>
                </a:fgClr>
                <a:bgClr>
                  <a:srgbClr val="FF0000"/>
                </a:bgClr>
              </a:pattFill>
            </c:spPr>
          </c:dPt>
          <c:dPt>
            <c:idx val="3"/>
            <c:invertIfNegative val="0"/>
            <c:bubble3D val="0"/>
            <c:spPr>
              <a:pattFill prst="pct5">
                <a:fgClr>
                  <a:srgbClr val="FF0000"/>
                </a:fgClr>
                <a:bgClr>
                  <a:srgbClr val="FF0000"/>
                </a:bgClr>
              </a:pattFill>
            </c:spPr>
          </c:dPt>
          <c:cat>
            <c:numRef>
              <c:f>Лист1!$C$98:$F$98</c:f>
              <c:numCache>
                <c:formatCode>General</c:formatCode>
                <c:ptCount val="4"/>
                <c:pt idx="0">
                  <c:v>2019</c:v>
                </c:pt>
                <c:pt idx="1">
                  <c:v>2020</c:v>
                </c:pt>
                <c:pt idx="2">
                  <c:v>2021</c:v>
                </c:pt>
                <c:pt idx="3">
                  <c:v>2022</c:v>
                </c:pt>
              </c:numCache>
            </c:numRef>
          </c:cat>
          <c:val>
            <c:numRef>
              <c:f>Лист1!$C$100:$F$100</c:f>
              <c:numCache>
                <c:formatCode>General</c:formatCode>
                <c:ptCount val="4"/>
                <c:pt idx="0">
                  <c:v>360</c:v>
                </c:pt>
                <c:pt idx="1">
                  <c:v>408</c:v>
                </c:pt>
                <c:pt idx="2">
                  <c:v>438</c:v>
                </c:pt>
                <c:pt idx="3">
                  <c:v>440</c:v>
                </c:pt>
              </c:numCache>
            </c:numRef>
          </c:val>
        </c:ser>
        <c:dLbls>
          <c:showLegendKey val="0"/>
          <c:showVal val="0"/>
          <c:showCatName val="0"/>
          <c:showSerName val="0"/>
          <c:showPercent val="0"/>
          <c:showBubbleSize val="0"/>
        </c:dLbls>
        <c:gapWidth val="150"/>
        <c:shape val="box"/>
        <c:axId val="203773952"/>
        <c:axId val="37819456"/>
        <c:axId val="0"/>
      </c:bar3DChart>
      <c:catAx>
        <c:axId val="203773952"/>
        <c:scaling>
          <c:orientation val="minMax"/>
        </c:scaling>
        <c:delete val="0"/>
        <c:axPos val="b"/>
        <c:numFmt formatCode="General" sourceLinked="1"/>
        <c:majorTickMark val="none"/>
        <c:minorTickMark val="none"/>
        <c:tickLblPos val="nextTo"/>
        <c:txPr>
          <a:bodyPr/>
          <a:lstStyle/>
          <a:p>
            <a:pPr>
              <a:defRPr sz="1800" b="1">
                <a:solidFill>
                  <a:schemeClr val="bg1"/>
                </a:solidFill>
              </a:defRPr>
            </a:pPr>
            <a:endParaRPr lang="en-US"/>
          </a:p>
        </c:txPr>
        <c:crossAx val="37819456"/>
        <c:crosses val="autoZero"/>
        <c:auto val="1"/>
        <c:lblAlgn val="ctr"/>
        <c:lblOffset val="100"/>
        <c:noMultiLvlLbl val="0"/>
      </c:catAx>
      <c:valAx>
        <c:axId val="37819456"/>
        <c:scaling>
          <c:orientation val="minMax"/>
        </c:scaling>
        <c:delete val="0"/>
        <c:axPos val="l"/>
        <c:majorGridlines/>
        <c:numFmt formatCode="General" sourceLinked="1"/>
        <c:majorTickMark val="none"/>
        <c:minorTickMark val="none"/>
        <c:tickLblPos val="nextTo"/>
        <c:txPr>
          <a:bodyPr/>
          <a:lstStyle/>
          <a:p>
            <a:pPr>
              <a:defRPr sz="1600" b="1">
                <a:solidFill>
                  <a:schemeClr val="bg1"/>
                </a:solidFill>
              </a:defRPr>
            </a:pPr>
            <a:endParaRPr lang="en-US"/>
          </a:p>
        </c:txPr>
        <c:crossAx val="203773952"/>
        <c:crosses val="autoZero"/>
        <c:crossBetween val="between"/>
      </c:valAx>
    </c:plotArea>
    <c:plotVisOnly val="1"/>
    <c:dispBlanksAs val="gap"/>
    <c:showDLblsOverMax val="0"/>
  </c:chart>
  <c:spPr>
    <a:solidFill>
      <a:schemeClr val="accent1">
        <a:lumMod val="20000"/>
        <a:lumOff val="80000"/>
      </a:schemeClr>
    </a:solidFill>
    <a:ln>
      <a:solidFill>
        <a:schemeClr val="tx1"/>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cat>
            <c:numRef>
              <c:f>Лист1!$C$120:$F$120</c:f>
              <c:numCache>
                <c:formatCode>General</c:formatCode>
                <c:ptCount val="4"/>
                <c:pt idx="0">
                  <c:v>2019</c:v>
                </c:pt>
                <c:pt idx="1">
                  <c:v>2020</c:v>
                </c:pt>
                <c:pt idx="2">
                  <c:v>2021</c:v>
                </c:pt>
                <c:pt idx="3">
                  <c:v>2022</c:v>
                </c:pt>
              </c:numCache>
            </c:numRef>
          </c:cat>
          <c:val>
            <c:numRef>
              <c:f>Лист1!$C$122:$F$122</c:f>
              <c:numCache>
                <c:formatCode>General</c:formatCode>
                <c:ptCount val="4"/>
                <c:pt idx="0">
                  <c:v>93</c:v>
                </c:pt>
                <c:pt idx="1">
                  <c:v>154</c:v>
                </c:pt>
                <c:pt idx="2">
                  <c:v>76</c:v>
                </c:pt>
                <c:pt idx="3">
                  <c:v>25</c:v>
                </c:pt>
              </c:numCache>
            </c:numRef>
          </c:val>
        </c:ser>
        <c:dLbls>
          <c:showLegendKey val="0"/>
          <c:showVal val="0"/>
          <c:showCatName val="0"/>
          <c:showSerName val="0"/>
          <c:showPercent val="0"/>
          <c:showBubbleSize val="0"/>
        </c:dLbls>
        <c:gapWidth val="150"/>
        <c:shape val="box"/>
        <c:axId val="204259328"/>
        <c:axId val="203825152"/>
        <c:axId val="0"/>
      </c:bar3DChart>
      <c:catAx>
        <c:axId val="204259328"/>
        <c:scaling>
          <c:orientation val="minMax"/>
        </c:scaling>
        <c:delete val="0"/>
        <c:axPos val="b"/>
        <c:numFmt formatCode="General" sourceLinked="1"/>
        <c:majorTickMark val="out"/>
        <c:minorTickMark val="none"/>
        <c:tickLblPos val="nextTo"/>
        <c:txPr>
          <a:bodyPr/>
          <a:lstStyle/>
          <a:p>
            <a:pPr>
              <a:defRPr sz="1800" b="1"/>
            </a:pPr>
            <a:endParaRPr lang="en-US"/>
          </a:p>
        </c:txPr>
        <c:crossAx val="203825152"/>
        <c:crosses val="autoZero"/>
        <c:auto val="1"/>
        <c:lblAlgn val="ctr"/>
        <c:lblOffset val="100"/>
        <c:noMultiLvlLbl val="0"/>
      </c:catAx>
      <c:valAx>
        <c:axId val="203825152"/>
        <c:scaling>
          <c:orientation val="minMax"/>
        </c:scaling>
        <c:delete val="0"/>
        <c:axPos val="l"/>
        <c:majorGridlines/>
        <c:numFmt formatCode="General" sourceLinked="1"/>
        <c:majorTickMark val="out"/>
        <c:minorTickMark val="none"/>
        <c:tickLblPos val="nextTo"/>
        <c:txPr>
          <a:bodyPr/>
          <a:lstStyle/>
          <a:p>
            <a:pPr>
              <a:defRPr sz="1800" b="1"/>
            </a:pPr>
            <a:endParaRPr lang="en-US"/>
          </a:p>
        </c:txPr>
        <c:crossAx val="204259328"/>
        <c:crosses val="autoZero"/>
        <c:crossBetween val="between"/>
      </c:valAx>
    </c:plotArea>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1.6975308641975308E-2"/>
          <c:y val="2.6023947789584931E-2"/>
          <c:w val="0.96604938271604934"/>
          <c:h val="0.88772981680714158"/>
        </c:manualLayout>
      </c:layout>
      <c:bar3DChart>
        <c:barDir val="col"/>
        <c:grouping val="clustered"/>
        <c:varyColors val="0"/>
        <c:ser>
          <c:idx val="0"/>
          <c:order val="0"/>
          <c:tx>
            <c:strRef>
              <c:f>Лист1!$B$159</c:f>
              <c:strCache>
                <c:ptCount val="1"/>
                <c:pt idx="0">
                  <c:v>Свършени дела</c:v>
                </c:pt>
              </c:strCache>
            </c:strRef>
          </c:tx>
          <c:spPr>
            <a:solidFill>
              <a:srgbClr val="00B0F0"/>
            </a:solidFill>
          </c:spPr>
          <c:invertIfNegative val="0"/>
          <c:dLbls>
            <c:txPr>
              <a:bodyPr/>
              <a:lstStyle/>
              <a:p>
                <a:pPr>
                  <a:defRPr sz="1800" b="1"/>
                </a:pPr>
                <a:endParaRPr lang="en-US"/>
              </a:p>
            </c:txPr>
            <c:showLegendKey val="0"/>
            <c:showVal val="1"/>
            <c:showCatName val="0"/>
            <c:showSerName val="0"/>
            <c:showPercent val="0"/>
            <c:showBubbleSize val="0"/>
            <c:showLeaderLines val="0"/>
          </c:dLbls>
          <c:cat>
            <c:strRef>
              <c:f>Лист1!$A$160:$A$164</c:f>
              <c:strCache>
                <c:ptCount val="5"/>
                <c:pt idx="0">
                  <c:v>НОХД</c:v>
                </c:pt>
                <c:pt idx="1">
                  <c:v>НЧХД</c:v>
                </c:pt>
                <c:pt idx="2">
                  <c:v>АНД 78а</c:v>
                </c:pt>
                <c:pt idx="3">
                  <c:v>АНД</c:v>
                </c:pt>
                <c:pt idx="4">
                  <c:v>ЧНД</c:v>
                </c:pt>
              </c:strCache>
            </c:strRef>
          </c:cat>
          <c:val>
            <c:numRef>
              <c:f>Лист1!$B$160:$B$164</c:f>
              <c:numCache>
                <c:formatCode>General</c:formatCode>
                <c:ptCount val="5"/>
                <c:pt idx="0">
                  <c:v>160</c:v>
                </c:pt>
                <c:pt idx="1">
                  <c:v>12</c:v>
                </c:pt>
                <c:pt idx="2">
                  <c:v>15</c:v>
                </c:pt>
                <c:pt idx="3">
                  <c:v>87</c:v>
                </c:pt>
                <c:pt idx="4">
                  <c:v>217</c:v>
                </c:pt>
              </c:numCache>
            </c:numRef>
          </c:val>
        </c:ser>
        <c:ser>
          <c:idx val="1"/>
          <c:order val="1"/>
          <c:tx>
            <c:strRef>
              <c:f>Лист1!$C$159</c:f>
              <c:strCache>
                <c:ptCount val="1"/>
                <c:pt idx="0">
                  <c:v>Свършени дела в тримесечен срок</c:v>
                </c:pt>
              </c:strCache>
            </c:strRef>
          </c:tx>
          <c:spPr>
            <a:solidFill>
              <a:schemeClr val="accent2"/>
            </a:solidFill>
          </c:spPr>
          <c:invertIfNegative val="0"/>
          <c:dLbls>
            <c:txPr>
              <a:bodyPr/>
              <a:lstStyle/>
              <a:p>
                <a:pPr>
                  <a:defRPr sz="1800" b="1"/>
                </a:pPr>
                <a:endParaRPr lang="en-US"/>
              </a:p>
            </c:txPr>
            <c:showLegendKey val="0"/>
            <c:showVal val="1"/>
            <c:showCatName val="0"/>
            <c:showSerName val="0"/>
            <c:showPercent val="0"/>
            <c:showBubbleSize val="0"/>
            <c:showLeaderLines val="0"/>
          </c:dLbls>
          <c:cat>
            <c:strRef>
              <c:f>Лист1!$A$160:$A$164</c:f>
              <c:strCache>
                <c:ptCount val="5"/>
                <c:pt idx="0">
                  <c:v>НОХД</c:v>
                </c:pt>
                <c:pt idx="1">
                  <c:v>НЧХД</c:v>
                </c:pt>
                <c:pt idx="2">
                  <c:v>АНД 78а</c:v>
                </c:pt>
                <c:pt idx="3">
                  <c:v>АНД</c:v>
                </c:pt>
                <c:pt idx="4">
                  <c:v>ЧНД</c:v>
                </c:pt>
              </c:strCache>
            </c:strRef>
          </c:cat>
          <c:val>
            <c:numRef>
              <c:f>Лист1!$C$160:$C$164</c:f>
              <c:numCache>
                <c:formatCode>General</c:formatCode>
                <c:ptCount val="5"/>
                <c:pt idx="0">
                  <c:v>147</c:v>
                </c:pt>
                <c:pt idx="1">
                  <c:v>3</c:v>
                </c:pt>
                <c:pt idx="2">
                  <c:v>13</c:v>
                </c:pt>
                <c:pt idx="3">
                  <c:v>24</c:v>
                </c:pt>
                <c:pt idx="4">
                  <c:v>217</c:v>
                </c:pt>
              </c:numCache>
            </c:numRef>
          </c:val>
        </c:ser>
        <c:dLbls>
          <c:showLegendKey val="0"/>
          <c:showVal val="1"/>
          <c:showCatName val="0"/>
          <c:showSerName val="0"/>
          <c:showPercent val="0"/>
          <c:showBubbleSize val="0"/>
        </c:dLbls>
        <c:gapWidth val="150"/>
        <c:shape val="box"/>
        <c:axId val="204260864"/>
        <c:axId val="203829760"/>
        <c:axId val="0"/>
      </c:bar3DChart>
      <c:catAx>
        <c:axId val="204260864"/>
        <c:scaling>
          <c:orientation val="minMax"/>
        </c:scaling>
        <c:delete val="0"/>
        <c:axPos val="b"/>
        <c:majorTickMark val="none"/>
        <c:minorTickMark val="none"/>
        <c:tickLblPos val="nextTo"/>
        <c:txPr>
          <a:bodyPr/>
          <a:lstStyle/>
          <a:p>
            <a:pPr>
              <a:defRPr sz="1600" b="1"/>
            </a:pPr>
            <a:endParaRPr lang="en-US"/>
          </a:p>
        </c:txPr>
        <c:crossAx val="203829760"/>
        <c:crosses val="autoZero"/>
        <c:auto val="1"/>
        <c:lblAlgn val="ctr"/>
        <c:lblOffset val="100"/>
        <c:noMultiLvlLbl val="0"/>
      </c:catAx>
      <c:valAx>
        <c:axId val="203829760"/>
        <c:scaling>
          <c:orientation val="minMax"/>
        </c:scaling>
        <c:delete val="1"/>
        <c:axPos val="l"/>
        <c:numFmt formatCode="General" sourceLinked="1"/>
        <c:majorTickMark val="out"/>
        <c:minorTickMark val="none"/>
        <c:tickLblPos val="nextTo"/>
        <c:crossAx val="204260864"/>
        <c:crosses val="autoZero"/>
        <c:crossBetween val="between"/>
      </c:valAx>
    </c:plotArea>
    <c:legend>
      <c:legendPos val="t"/>
      <c:layout>
        <c:manualLayout>
          <c:xMode val="edge"/>
          <c:yMode val="edge"/>
          <c:x val="7.9006148536988424E-2"/>
          <c:y val="0.14672712791671799"/>
          <c:w val="0.60992591271540009"/>
          <c:h val="6.2903567371926913E-2"/>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pattFill prst="pct5">
              <a:fgClr>
                <a:srgbClr val="00B050"/>
              </a:fgClr>
              <a:bgClr>
                <a:srgbClr val="00B050"/>
              </a:bgClr>
            </a:pattFill>
          </c:spPr>
          <c:invertIfNegative val="0"/>
          <c:dLbls>
            <c:dLbl>
              <c:idx val="0"/>
              <c:layout>
                <c:manualLayout>
                  <c:x val="-4.0403573658509729E-17"/>
                  <c:y val="-3.5555555555555569E-2"/>
                </c:manualLayout>
              </c:layout>
              <c:showLegendKey val="0"/>
              <c:showVal val="1"/>
              <c:showCatName val="0"/>
              <c:showSerName val="0"/>
              <c:showPercent val="0"/>
              <c:showBubbleSize val="0"/>
            </c:dLbl>
            <c:dLbl>
              <c:idx val="1"/>
              <c:layout>
                <c:manualLayout>
                  <c:x val="0"/>
                  <c:y val="-3.259259259259259E-2"/>
                </c:manualLayout>
              </c:layout>
              <c:showLegendKey val="0"/>
              <c:showVal val="1"/>
              <c:showCatName val="0"/>
              <c:showSerName val="0"/>
              <c:showPercent val="0"/>
              <c:showBubbleSize val="0"/>
            </c:dLbl>
            <c:dLbl>
              <c:idx val="2"/>
              <c:layout>
                <c:manualLayout>
                  <c:x val="0"/>
                  <c:y val="-4.7407407407407433E-2"/>
                </c:manualLayout>
              </c:layout>
              <c:showLegendKey val="0"/>
              <c:showVal val="1"/>
              <c:showCatName val="0"/>
              <c:showSerName val="0"/>
              <c:showPercent val="0"/>
              <c:showBubbleSize val="0"/>
            </c:dLbl>
            <c:dLbl>
              <c:idx val="3"/>
              <c:layout>
                <c:manualLayout>
                  <c:x val="0"/>
                  <c:y val="-3.259259259259259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Лист2!$D$8:$G$8</c:f>
              <c:numCache>
                <c:formatCode>General</c:formatCode>
                <c:ptCount val="4"/>
                <c:pt idx="0">
                  <c:v>2019</c:v>
                </c:pt>
                <c:pt idx="1">
                  <c:v>2020</c:v>
                </c:pt>
                <c:pt idx="2">
                  <c:v>2021</c:v>
                </c:pt>
                <c:pt idx="3">
                  <c:v>2022</c:v>
                </c:pt>
              </c:numCache>
            </c:numRef>
          </c:cat>
          <c:val>
            <c:numRef>
              <c:f>Лист2!$D$10:$G$10</c:f>
              <c:numCache>
                <c:formatCode>General</c:formatCode>
                <c:ptCount val="4"/>
                <c:pt idx="0">
                  <c:v>913</c:v>
                </c:pt>
                <c:pt idx="1">
                  <c:v>650</c:v>
                </c:pt>
                <c:pt idx="2">
                  <c:v>741</c:v>
                </c:pt>
                <c:pt idx="3">
                  <c:v>687</c:v>
                </c:pt>
              </c:numCache>
            </c:numRef>
          </c:val>
        </c:ser>
        <c:dLbls>
          <c:showLegendKey val="0"/>
          <c:showVal val="1"/>
          <c:showCatName val="0"/>
          <c:showSerName val="0"/>
          <c:showPercent val="0"/>
          <c:showBubbleSize val="0"/>
        </c:dLbls>
        <c:gapWidth val="75"/>
        <c:shape val="box"/>
        <c:axId val="204257280"/>
        <c:axId val="203459968"/>
        <c:axId val="0"/>
      </c:bar3DChart>
      <c:catAx>
        <c:axId val="204257280"/>
        <c:scaling>
          <c:orientation val="minMax"/>
        </c:scaling>
        <c:delete val="0"/>
        <c:axPos val="b"/>
        <c:numFmt formatCode="General" sourceLinked="1"/>
        <c:majorTickMark val="none"/>
        <c:minorTickMark val="none"/>
        <c:tickLblPos val="nextTo"/>
        <c:txPr>
          <a:bodyPr/>
          <a:lstStyle/>
          <a:p>
            <a:pPr>
              <a:defRPr sz="1800" b="1"/>
            </a:pPr>
            <a:endParaRPr lang="en-US"/>
          </a:p>
        </c:txPr>
        <c:crossAx val="203459968"/>
        <c:crosses val="autoZero"/>
        <c:auto val="1"/>
        <c:lblAlgn val="ctr"/>
        <c:lblOffset val="100"/>
        <c:noMultiLvlLbl val="0"/>
      </c:catAx>
      <c:valAx>
        <c:axId val="203459968"/>
        <c:scaling>
          <c:orientation val="minMax"/>
        </c:scaling>
        <c:delete val="0"/>
        <c:axPos val="l"/>
        <c:numFmt formatCode="General" sourceLinked="1"/>
        <c:majorTickMark val="none"/>
        <c:minorTickMark val="none"/>
        <c:tickLblPos val="nextTo"/>
        <c:txPr>
          <a:bodyPr/>
          <a:lstStyle/>
          <a:p>
            <a:pPr>
              <a:defRPr sz="1800" b="1"/>
            </a:pPr>
            <a:endParaRPr lang="en-US"/>
          </a:p>
        </c:txPr>
        <c:crossAx val="20425728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pattFill prst="pct5">
              <a:fgClr>
                <a:srgbClr val="00B050"/>
              </a:fgClr>
              <a:bgClr>
                <a:srgbClr val="00B050"/>
              </a:bgClr>
            </a:pattFill>
          </c:spPr>
          <c:invertIfNegative val="0"/>
          <c:dLbls>
            <c:dLbl>
              <c:idx val="0"/>
              <c:layout>
                <c:manualLayout>
                  <c:x val="0"/>
                  <c:y val="-4.1969330104923333E-2"/>
                </c:manualLayout>
              </c:layout>
              <c:showLegendKey val="0"/>
              <c:showVal val="1"/>
              <c:showCatName val="0"/>
              <c:showSerName val="0"/>
              <c:showPercent val="0"/>
              <c:showBubbleSize val="0"/>
            </c:dLbl>
            <c:dLbl>
              <c:idx val="1"/>
              <c:layout>
                <c:manualLayout>
                  <c:x val="2.0703933747411251E-3"/>
                  <c:y val="-5.4882970137207485E-2"/>
                </c:manualLayout>
              </c:layout>
              <c:showLegendKey val="0"/>
              <c:showVal val="1"/>
              <c:showCatName val="0"/>
              <c:showSerName val="0"/>
              <c:showPercent val="0"/>
              <c:showBubbleSize val="0"/>
            </c:dLbl>
            <c:dLbl>
              <c:idx val="2"/>
              <c:layout>
                <c:manualLayout>
                  <c:x val="1.2422360248447204E-2"/>
                  <c:y val="-4.8426150121065402E-2"/>
                </c:manualLayout>
              </c:layout>
              <c:showLegendKey val="0"/>
              <c:showVal val="1"/>
              <c:showCatName val="0"/>
              <c:showSerName val="0"/>
              <c:showPercent val="0"/>
              <c:showBubbleSize val="0"/>
            </c:dLbl>
            <c:dLbl>
              <c:idx val="3"/>
              <c:layout>
                <c:manualLayout>
                  <c:x val="1.4492753623188253E-2"/>
                  <c:y val="-5.1654560129136398E-2"/>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Лист2!$D$25:$G$25</c:f>
              <c:numCache>
                <c:formatCode>General</c:formatCode>
                <c:ptCount val="4"/>
                <c:pt idx="0">
                  <c:v>2019</c:v>
                </c:pt>
                <c:pt idx="1">
                  <c:v>2020</c:v>
                </c:pt>
                <c:pt idx="2">
                  <c:v>2021</c:v>
                </c:pt>
                <c:pt idx="3">
                  <c:v>2022</c:v>
                </c:pt>
              </c:numCache>
            </c:numRef>
          </c:cat>
          <c:val>
            <c:numRef>
              <c:f>Лист2!$D$27:$G$27</c:f>
              <c:numCache>
                <c:formatCode>General</c:formatCode>
                <c:ptCount val="4"/>
                <c:pt idx="0">
                  <c:v>185</c:v>
                </c:pt>
                <c:pt idx="1">
                  <c:v>88</c:v>
                </c:pt>
                <c:pt idx="2">
                  <c:v>135</c:v>
                </c:pt>
                <c:pt idx="3">
                  <c:v>85</c:v>
                </c:pt>
              </c:numCache>
            </c:numRef>
          </c:val>
        </c:ser>
        <c:dLbls>
          <c:showLegendKey val="0"/>
          <c:showVal val="1"/>
          <c:showCatName val="0"/>
          <c:showSerName val="0"/>
          <c:showPercent val="0"/>
          <c:showBubbleSize val="0"/>
        </c:dLbls>
        <c:gapWidth val="75"/>
        <c:shape val="box"/>
        <c:axId val="203537920"/>
        <c:axId val="203462272"/>
        <c:axId val="0"/>
      </c:bar3DChart>
      <c:catAx>
        <c:axId val="203537920"/>
        <c:scaling>
          <c:orientation val="minMax"/>
        </c:scaling>
        <c:delete val="0"/>
        <c:axPos val="b"/>
        <c:numFmt formatCode="General" sourceLinked="1"/>
        <c:majorTickMark val="none"/>
        <c:minorTickMark val="none"/>
        <c:tickLblPos val="nextTo"/>
        <c:txPr>
          <a:bodyPr/>
          <a:lstStyle/>
          <a:p>
            <a:pPr>
              <a:defRPr sz="1800" b="1"/>
            </a:pPr>
            <a:endParaRPr lang="en-US"/>
          </a:p>
        </c:txPr>
        <c:crossAx val="203462272"/>
        <c:crosses val="autoZero"/>
        <c:auto val="1"/>
        <c:lblAlgn val="ctr"/>
        <c:lblOffset val="100"/>
        <c:noMultiLvlLbl val="0"/>
      </c:catAx>
      <c:valAx>
        <c:axId val="203462272"/>
        <c:scaling>
          <c:orientation val="minMax"/>
        </c:scaling>
        <c:delete val="0"/>
        <c:axPos val="l"/>
        <c:numFmt formatCode="General" sourceLinked="1"/>
        <c:majorTickMark val="none"/>
        <c:minorTickMark val="none"/>
        <c:tickLblPos val="nextTo"/>
        <c:txPr>
          <a:bodyPr/>
          <a:lstStyle/>
          <a:p>
            <a:pPr>
              <a:defRPr sz="1800" b="1"/>
            </a:pPr>
            <a:endParaRPr lang="en-US"/>
          </a:p>
        </c:txPr>
        <c:crossAx val="20353792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Лист2!$D$34</c:f>
              <c:strCache>
                <c:ptCount val="1"/>
                <c:pt idx="0">
                  <c:v>ГД по общия ред</c:v>
                </c:pt>
              </c:strCache>
            </c:strRef>
          </c:tx>
          <c:spPr>
            <a:pattFill prst="pct5">
              <a:fgClr>
                <a:srgbClr val="05CB0A"/>
              </a:fgClr>
              <a:bgClr>
                <a:srgbClr val="05CB0A"/>
              </a:bgClr>
            </a:pattFill>
          </c:spPr>
          <c:invertIfNegative val="0"/>
          <c:dLbls>
            <c:spPr>
              <a:noFill/>
            </c:spPr>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Лист2!$D$47:$G$47</c:f>
              <c:numCache>
                <c:formatCode>General</c:formatCode>
                <c:ptCount val="4"/>
                <c:pt idx="0">
                  <c:v>296</c:v>
                </c:pt>
                <c:pt idx="1">
                  <c:v>316</c:v>
                </c:pt>
                <c:pt idx="2">
                  <c:v>223</c:v>
                </c:pt>
                <c:pt idx="3">
                  <c:v>298</c:v>
                </c:pt>
              </c:numCache>
            </c:numRef>
          </c:val>
        </c:ser>
        <c:ser>
          <c:idx val="1"/>
          <c:order val="1"/>
          <c:tx>
            <c:strRef>
              <c:f>Лист2!$E$34</c:f>
              <c:strCache>
                <c:ptCount val="1"/>
                <c:pt idx="0">
                  <c:v>БП по чл.310 ГПК</c:v>
                </c:pt>
              </c:strCache>
            </c:strRef>
          </c:tx>
          <c:spPr>
            <a:pattFill prst="pct5">
              <a:fgClr>
                <a:srgbClr val="FF0000"/>
              </a:fgClr>
              <a:bgClr>
                <a:srgbClr val="FF0000"/>
              </a:bgClr>
            </a:pattFill>
          </c:spPr>
          <c:invertIfNegative val="0"/>
          <c:dLbls>
            <c:dLbl>
              <c:idx val="0"/>
              <c:layout>
                <c:manualLayout>
                  <c:x val="1.2361891849611513E-2"/>
                  <c:y val="-9.1722916504867271E-17"/>
                </c:manualLayout>
              </c:layout>
              <c:showLegendKey val="0"/>
              <c:showVal val="1"/>
              <c:showCatName val="0"/>
              <c:showSerName val="0"/>
              <c:showPercent val="0"/>
              <c:showBubbleSize val="0"/>
            </c:dLbl>
            <c:dLbl>
              <c:idx val="1"/>
              <c:layout>
                <c:manualLayout>
                  <c:x val="8.8300220750551876E-3"/>
                  <c:y val="-7.5046889532948344E-3"/>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Лист2!$D$48:$G$48</c:f>
              <c:numCache>
                <c:formatCode>General</c:formatCode>
                <c:ptCount val="4"/>
                <c:pt idx="0">
                  <c:v>11</c:v>
                </c:pt>
                <c:pt idx="1">
                  <c:v>14</c:v>
                </c:pt>
                <c:pt idx="2">
                  <c:v>19</c:v>
                </c:pt>
                <c:pt idx="3">
                  <c:v>16</c:v>
                </c:pt>
              </c:numCache>
            </c:numRef>
          </c:val>
        </c:ser>
        <c:ser>
          <c:idx val="2"/>
          <c:order val="2"/>
          <c:tx>
            <c:strRef>
              <c:f>Лист2!$F$34</c:f>
              <c:strCache>
                <c:ptCount val="1"/>
                <c:pt idx="0">
                  <c:v>Други ГД</c:v>
                </c:pt>
              </c:strCache>
            </c:strRef>
          </c:tx>
          <c:spPr>
            <a:pattFill prst="pct5">
              <a:fgClr>
                <a:srgbClr val="00B0F0"/>
              </a:fgClr>
              <a:bgClr>
                <a:srgbClr val="00B0F0"/>
              </a:bgClr>
            </a:pattFill>
          </c:spPr>
          <c:invertIfNegative val="0"/>
          <c:dLbls>
            <c:dLbl>
              <c:idx val="0"/>
              <c:layout>
                <c:manualLayout>
                  <c:x val="3.5320088300220751E-3"/>
                  <c:y val="0"/>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Лист2!$D$49:$G$49</c:f>
              <c:numCache>
                <c:formatCode>General</c:formatCode>
                <c:ptCount val="4"/>
                <c:pt idx="0">
                  <c:v>0</c:v>
                </c:pt>
                <c:pt idx="1">
                  <c:v>0</c:v>
                </c:pt>
                <c:pt idx="2">
                  <c:v>34</c:v>
                </c:pt>
                <c:pt idx="3">
                  <c:v>34</c:v>
                </c:pt>
              </c:numCache>
            </c:numRef>
          </c:val>
        </c:ser>
        <c:ser>
          <c:idx val="3"/>
          <c:order val="3"/>
          <c:tx>
            <c:strRef>
              <c:f>Лист2!$G$34</c:f>
              <c:strCache>
                <c:ptCount val="1"/>
                <c:pt idx="0">
                  <c:v>ЧГД чл.410 и чл.417 ГПК</c:v>
                </c:pt>
              </c:strCache>
            </c:strRef>
          </c:tx>
          <c:spPr>
            <a:pattFill prst="pct5">
              <a:fgClr>
                <a:schemeClr val="accent4">
                  <a:lumMod val="60000"/>
                  <a:lumOff val="40000"/>
                </a:schemeClr>
              </a:fgClr>
              <a:bgClr>
                <a:schemeClr val="accent4">
                  <a:lumMod val="60000"/>
                  <a:lumOff val="40000"/>
                </a:schemeClr>
              </a:bgClr>
            </a:pattFill>
          </c:spPr>
          <c:invertIfNegative val="0"/>
          <c:dLbls>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Лист2!$D$50:$G$50</c:f>
              <c:numCache>
                <c:formatCode>General</c:formatCode>
                <c:ptCount val="4"/>
                <c:pt idx="0">
                  <c:v>396</c:v>
                </c:pt>
                <c:pt idx="1">
                  <c:v>367</c:v>
                </c:pt>
                <c:pt idx="2">
                  <c:v>413</c:v>
                </c:pt>
                <c:pt idx="3">
                  <c:v>470</c:v>
                </c:pt>
              </c:numCache>
            </c:numRef>
          </c:val>
        </c:ser>
        <c:ser>
          <c:idx val="4"/>
          <c:order val="4"/>
          <c:tx>
            <c:strRef>
              <c:f>Лист2!$H$34</c:f>
              <c:strCache>
                <c:ptCount val="1"/>
                <c:pt idx="0">
                  <c:v>ЧГД</c:v>
                </c:pt>
              </c:strCache>
            </c:strRef>
          </c:tx>
          <c:spPr>
            <a:pattFill prst="pct5">
              <a:fgClr>
                <a:schemeClr val="accent2">
                  <a:lumMod val="50000"/>
                </a:schemeClr>
              </a:fgClr>
              <a:bgClr>
                <a:schemeClr val="accent2">
                  <a:lumMod val="50000"/>
                </a:schemeClr>
              </a:bgClr>
            </a:pattFill>
          </c:spPr>
          <c:invertIfNegative val="0"/>
          <c:dLbls>
            <c:dLbl>
              <c:idx val="0"/>
              <c:layout>
                <c:manualLayout>
                  <c:x val="2.119205298013245E-2"/>
                  <c:y val="0"/>
                </c:manualLayout>
              </c:layout>
              <c:showLegendKey val="0"/>
              <c:showVal val="1"/>
              <c:showCatName val="0"/>
              <c:showSerName val="0"/>
              <c:showPercent val="0"/>
              <c:showBubbleSize val="0"/>
            </c:dLbl>
            <c:dLbl>
              <c:idx val="1"/>
              <c:layout>
                <c:manualLayout>
                  <c:x val="2.2958057395143422E-2"/>
                  <c:y val="0"/>
                </c:manualLayout>
              </c:layout>
              <c:showLegendKey val="0"/>
              <c:showVal val="1"/>
              <c:showCatName val="0"/>
              <c:showSerName val="0"/>
              <c:showPercent val="0"/>
              <c:showBubbleSize val="0"/>
            </c:dLbl>
            <c:dLbl>
              <c:idx val="2"/>
              <c:layout>
                <c:manualLayout>
                  <c:x val="1.41280353200883E-2"/>
                  <c:y val="0"/>
                </c:manualLayout>
              </c:layout>
              <c:showLegendKey val="0"/>
              <c:showVal val="1"/>
              <c:showCatName val="0"/>
              <c:showSerName val="0"/>
              <c:showPercent val="0"/>
              <c:showBubbleSize val="0"/>
            </c:dLbl>
            <c:dLbl>
              <c:idx val="3"/>
              <c:layout>
                <c:manualLayout>
                  <c:x val="3.1788079470198675E-2"/>
                  <c:y val="9.1722916504867271E-17"/>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Лист2!$D$51:$G$51</c:f>
              <c:numCache>
                <c:formatCode>General</c:formatCode>
                <c:ptCount val="4"/>
                <c:pt idx="0">
                  <c:v>107</c:v>
                </c:pt>
                <c:pt idx="1">
                  <c:v>127</c:v>
                </c:pt>
                <c:pt idx="2">
                  <c:v>55</c:v>
                </c:pt>
                <c:pt idx="3">
                  <c:v>204</c:v>
                </c:pt>
              </c:numCache>
            </c:numRef>
          </c:val>
        </c:ser>
        <c:ser>
          <c:idx val="5"/>
          <c:order val="5"/>
          <c:tx>
            <c:strRef>
              <c:f>Лист2!$I$34</c:f>
              <c:strCache>
                <c:ptCount val="1"/>
                <c:pt idx="0">
                  <c:v>Административни граждански дела</c:v>
                </c:pt>
              </c:strCache>
            </c:strRef>
          </c:tx>
          <c:spPr>
            <a:pattFill prst="pct5">
              <a:fgClr>
                <a:srgbClr val="FFFF00"/>
              </a:fgClr>
              <a:bgClr>
                <a:srgbClr val="FFFF00"/>
              </a:bgClr>
            </a:pattFill>
          </c:spPr>
          <c:invertIfNegative val="0"/>
          <c:dLbls>
            <c:dLbl>
              <c:idx val="0"/>
              <c:layout>
                <c:manualLayout>
                  <c:x val="1.2362030905077263E-2"/>
                  <c:y val="0"/>
                </c:manualLayout>
              </c:layout>
              <c:showLegendKey val="0"/>
              <c:showVal val="1"/>
              <c:showCatName val="0"/>
              <c:showSerName val="0"/>
              <c:showPercent val="0"/>
              <c:showBubbleSize val="0"/>
            </c:dLbl>
            <c:dLbl>
              <c:idx val="1"/>
              <c:layout>
                <c:manualLayout>
                  <c:x val="1.5894039735099404E-2"/>
                  <c:y val="-9.1722916504867271E-17"/>
                </c:manualLayout>
              </c:layout>
              <c:showLegendKey val="0"/>
              <c:showVal val="1"/>
              <c:showCatName val="0"/>
              <c:showSerName val="0"/>
              <c:showPercent val="0"/>
              <c:showBubbleSize val="0"/>
            </c:dLbl>
            <c:dLbl>
              <c:idx val="2"/>
              <c:layout>
                <c:manualLayout>
                  <c:x val="1.5894039735099338E-2"/>
                  <c:y val="-9.1722916504867271E-17"/>
                </c:manualLayout>
              </c:layout>
              <c:showLegendKey val="0"/>
              <c:showVal val="1"/>
              <c:showCatName val="0"/>
              <c:showSerName val="0"/>
              <c:showPercent val="0"/>
              <c:showBubbleSize val="0"/>
            </c:dLbl>
            <c:dLbl>
              <c:idx val="3"/>
              <c:layout>
                <c:manualLayout>
                  <c:x val="2.119205298013245E-2"/>
                  <c:y val="0"/>
                </c:manualLayout>
              </c:layout>
              <c:showLegendKey val="0"/>
              <c:showVal val="1"/>
              <c:showCatName val="0"/>
              <c:showSerName val="0"/>
              <c:showPercent val="0"/>
              <c:showBubbleSize val="0"/>
            </c:dLbl>
            <c:txPr>
              <a:bodyPr/>
              <a:lstStyle/>
              <a:p>
                <a:pPr>
                  <a:defRPr sz="1800" b="1"/>
                </a:pPr>
                <a:endParaRPr lang="en-US"/>
              </a:p>
            </c:txPr>
            <c:showLegendKey val="0"/>
            <c:showVal val="1"/>
            <c:showCatName val="0"/>
            <c:showSerName val="0"/>
            <c:showPercent val="0"/>
            <c:showBubbleSize val="0"/>
            <c:showLeaderLines val="0"/>
          </c:dLbls>
          <c:cat>
            <c:numRef>
              <c:f>Лист2!$C$36:$C$39</c:f>
              <c:numCache>
                <c:formatCode>General</c:formatCode>
                <c:ptCount val="4"/>
                <c:pt idx="0">
                  <c:v>2022</c:v>
                </c:pt>
                <c:pt idx="1">
                  <c:v>2021</c:v>
                </c:pt>
                <c:pt idx="2">
                  <c:v>2020</c:v>
                </c:pt>
                <c:pt idx="3">
                  <c:v>2019</c:v>
                </c:pt>
              </c:numCache>
            </c:numRef>
          </c:cat>
          <c:val>
            <c:numRef>
              <c:f>Лист2!$D$52:$G$52</c:f>
              <c:numCache>
                <c:formatCode>General</c:formatCode>
                <c:ptCount val="4"/>
                <c:pt idx="0">
                  <c:v>1</c:v>
                </c:pt>
                <c:pt idx="1">
                  <c:v>5</c:v>
                </c:pt>
                <c:pt idx="2">
                  <c:v>9</c:v>
                </c:pt>
                <c:pt idx="3">
                  <c:v>8</c:v>
                </c:pt>
              </c:numCache>
            </c:numRef>
          </c:val>
        </c:ser>
        <c:dLbls>
          <c:showLegendKey val="0"/>
          <c:showVal val="1"/>
          <c:showCatName val="0"/>
          <c:showSerName val="0"/>
          <c:showPercent val="0"/>
          <c:showBubbleSize val="0"/>
        </c:dLbls>
        <c:gapWidth val="75"/>
        <c:shape val="box"/>
        <c:axId val="205056000"/>
        <c:axId val="202883072"/>
        <c:axId val="0"/>
      </c:bar3DChart>
      <c:catAx>
        <c:axId val="205056000"/>
        <c:scaling>
          <c:orientation val="minMax"/>
        </c:scaling>
        <c:delete val="0"/>
        <c:axPos val="b"/>
        <c:numFmt formatCode="General" sourceLinked="1"/>
        <c:majorTickMark val="none"/>
        <c:minorTickMark val="none"/>
        <c:tickLblPos val="nextTo"/>
        <c:txPr>
          <a:bodyPr/>
          <a:lstStyle/>
          <a:p>
            <a:pPr>
              <a:defRPr sz="1800" b="1"/>
            </a:pPr>
            <a:endParaRPr lang="en-US"/>
          </a:p>
        </c:txPr>
        <c:crossAx val="202883072"/>
        <c:crosses val="autoZero"/>
        <c:auto val="1"/>
        <c:lblAlgn val="ctr"/>
        <c:lblOffset val="100"/>
        <c:noMultiLvlLbl val="0"/>
      </c:catAx>
      <c:valAx>
        <c:axId val="202883072"/>
        <c:scaling>
          <c:orientation val="minMax"/>
        </c:scaling>
        <c:delete val="0"/>
        <c:axPos val="l"/>
        <c:numFmt formatCode="General" sourceLinked="1"/>
        <c:majorTickMark val="none"/>
        <c:minorTickMark val="none"/>
        <c:tickLblPos val="nextTo"/>
        <c:txPr>
          <a:bodyPr/>
          <a:lstStyle/>
          <a:p>
            <a:pPr>
              <a:defRPr sz="1800" b="1"/>
            </a:pPr>
            <a:endParaRPr lang="en-US"/>
          </a:p>
        </c:txPr>
        <c:crossAx val="205056000"/>
        <c:crosses val="autoZero"/>
        <c:crossBetween val="between"/>
      </c:valAx>
    </c:plotArea>
    <c:legend>
      <c:legendPos val="b"/>
      <c:layout>
        <c:manualLayout>
          <c:xMode val="edge"/>
          <c:yMode val="edge"/>
          <c:x val="5.1224140028854011E-2"/>
          <c:y val="0.8982718730167234"/>
          <c:w val="0.92933966035702487"/>
          <c:h val="8.6718749076686891E-2"/>
        </c:manualLayout>
      </c:layout>
      <c:overlay val="0"/>
      <c:txPr>
        <a:bodyPr/>
        <a:lstStyle/>
        <a:p>
          <a:pPr>
            <a:defRPr b="1"/>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0.18383</cdr:x>
      <cdr:y>0.20449</cdr:y>
    </cdr:from>
    <cdr:to>
      <cdr:x>0.26336</cdr:x>
      <cdr:y>0.28764</cdr:y>
    </cdr:to>
    <cdr:sp macro="" textlink="">
      <cdr:nvSpPr>
        <cdr:cNvPr id="2" name="TextBox 1"/>
        <cdr:cNvSpPr txBox="1"/>
      </cdr:nvSpPr>
      <cdr:spPr>
        <a:xfrm xmlns:a="http://schemas.openxmlformats.org/drawingml/2006/main">
          <a:off x="1343025" y="866776"/>
          <a:ext cx="581025" cy="3524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360</a:t>
          </a:r>
        </a:p>
      </cdr:txBody>
    </cdr:sp>
  </cdr:relSizeAnchor>
  <cdr:relSizeAnchor xmlns:cdr="http://schemas.openxmlformats.org/drawingml/2006/chartDrawing">
    <cdr:from>
      <cdr:x>0.36636</cdr:x>
      <cdr:y>0.12584</cdr:y>
    </cdr:from>
    <cdr:to>
      <cdr:x>0.44589</cdr:x>
      <cdr:y>0.22697</cdr:y>
    </cdr:to>
    <cdr:sp macro="" textlink="">
      <cdr:nvSpPr>
        <cdr:cNvPr id="3" name="TextBox 2"/>
        <cdr:cNvSpPr txBox="1"/>
      </cdr:nvSpPr>
      <cdr:spPr>
        <a:xfrm xmlns:a="http://schemas.openxmlformats.org/drawingml/2006/main">
          <a:off x="2676526" y="533400"/>
          <a:ext cx="581025" cy="428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408</a:t>
          </a:r>
        </a:p>
      </cdr:txBody>
    </cdr:sp>
  </cdr:relSizeAnchor>
  <cdr:relSizeAnchor xmlns:cdr="http://schemas.openxmlformats.org/drawingml/2006/chartDrawing">
    <cdr:from>
      <cdr:x>0.5528</cdr:x>
      <cdr:y>0.08315</cdr:y>
    </cdr:from>
    <cdr:to>
      <cdr:x>0.63364</cdr:x>
      <cdr:y>0.17978</cdr:y>
    </cdr:to>
    <cdr:sp macro="" textlink="">
      <cdr:nvSpPr>
        <cdr:cNvPr id="4" name="TextBox 3"/>
        <cdr:cNvSpPr txBox="1"/>
      </cdr:nvSpPr>
      <cdr:spPr>
        <a:xfrm xmlns:a="http://schemas.openxmlformats.org/drawingml/2006/main">
          <a:off x="4038601" y="352426"/>
          <a:ext cx="590550" cy="4095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438</a:t>
          </a:r>
        </a:p>
      </cdr:txBody>
    </cdr:sp>
  </cdr:relSizeAnchor>
  <cdr:relSizeAnchor xmlns:cdr="http://schemas.openxmlformats.org/drawingml/2006/chartDrawing">
    <cdr:from>
      <cdr:x>0.73272</cdr:x>
      <cdr:y>0.08989</cdr:y>
    </cdr:from>
    <cdr:to>
      <cdr:x>0.8266</cdr:x>
      <cdr:y>0.17753</cdr:y>
    </cdr:to>
    <cdr:sp macro="" textlink="">
      <cdr:nvSpPr>
        <cdr:cNvPr id="5" name="TextBox 4"/>
        <cdr:cNvSpPr txBox="1"/>
      </cdr:nvSpPr>
      <cdr:spPr>
        <a:xfrm xmlns:a="http://schemas.openxmlformats.org/drawingml/2006/main">
          <a:off x="5353051" y="381000"/>
          <a:ext cx="685800" cy="3714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t>440</a:t>
          </a:r>
        </a:p>
      </cdr:txBody>
    </cdr:sp>
  </cdr:relSizeAnchor>
</c:userShapes>
</file>

<file path=ppt/drawings/drawing2.xml><?xml version="1.0" encoding="utf-8"?>
<c:userShapes xmlns:c="http://schemas.openxmlformats.org/drawingml/2006/chart">
  <cdr:relSizeAnchor xmlns:cdr="http://schemas.openxmlformats.org/drawingml/2006/chartDrawing">
    <cdr:from>
      <cdr:x>0.22076</cdr:x>
      <cdr:y>0.30942</cdr:y>
    </cdr:from>
    <cdr:to>
      <cdr:x>0.29172</cdr:x>
      <cdr:y>0.37892</cdr:y>
    </cdr:to>
    <cdr:sp macro="" textlink="">
      <cdr:nvSpPr>
        <cdr:cNvPr id="2" name="TextBox 1"/>
        <cdr:cNvSpPr txBox="1"/>
      </cdr:nvSpPr>
      <cdr:spPr>
        <a:xfrm xmlns:a="http://schemas.openxmlformats.org/drawingml/2006/main">
          <a:off x="1600201" y="1314450"/>
          <a:ext cx="5143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a:t>93</a:t>
          </a:r>
        </a:p>
      </cdr:txBody>
    </cdr:sp>
  </cdr:relSizeAnchor>
  <cdr:relSizeAnchor xmlns:cdr="http://schemas.openxmlformats.org/drawingml/2006/chartDrawing">
    <cdr:from>
      <cdr:x>0.41393</cdr:x>
      <cdr:y>0.03587</cdr:y>
    </cdr:from>
    <cdr:to>
      <cdr:x>0.50066</cdr:x>
      <cdr:y>0.11883</cdr:y>
    </cdr:to>
    <cdr:sp macro="" textlink="">
      <cdr:nvSpPr>
        <cdr:cNvPr id="3" name="TextBox 2"/>
        <cdr:cNvSpPr txBox="1"/>
      </cdr:nvSpPr>
      <cdr:spPr>
        <a:xfrm xmlns:a="http://schemas.openxmlformats.org/drawingml/2006/main">
          <a:off x="3000376" y="152400"/>
          <a:ext cx="628650" cy="3524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a:t>154</a:t>
          </a:r>
        </a:p>
      </cdr:txBody>
    </cdr:sp>
  </cdr:relSizeAnchor>
  <cdr:relSizeAnchor xmlns:cdr="http://schemas.openxmlformats.org/drawingml/2006/chartDrawing">
    <cdr:from>
      <cdr:x>0.60972</cdr:x>
      <cdr:y>0.38789</cdr:y>
    </cdr:from>
    <cdr:to>
      <cdr:x>0.68068</cdr:x>
      <cdr:y>0.4574</cdr:y>
    </cdr:to>
    <cdr:sp macro="" textlink="">
      <cdr:nvSpPr>
        <cdr:cNvPr id="4" name="TextBox 3"/>
        <cdr:cNvSpPr txBox="1"/>
      </cdr:nvSpPr>
      <cdr:spPr>
        <a:xfrm xmlns:a="http://schemas.openxmlformats.org/drawingml/2006/main">
          <a:off x="4419601" y="1647825"/>
          <a:ext cx="5143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a:t>76</a:t>
          </a:r>
        </a:p>
      </cdr:txBody>
    </cdr:sp>
  </cdr:relSizeAnchor>
  <cdr:relSizeAnchor xmlns:cdr="http://schemas.openxmlformats.org/drawingml/2006/chartDrawing">
    <cdr:from>
      <cdr:x>0.81472</cdr:x>
      <cdr:y>0.60762</cdr:y>
    </cdr:from>
    <cdr:to>
      <cdr:x>0.88042</cdr:x>
      <cdr:y>0.6861</cdr:y>
    </cdr:to>
    <cdr:sp macro="" textlink="">
      <cdr:nvSpPr>
        <cdr:cNvPr id="5" name="TextBox 4"/>
        <cdr:cNvSpPr txBox="1"/>
      </cdr:nvSpPr>
      <cdr:spPr>
        <a:xfrm xmlns:a="http://schemas.openxmlformats.org/drawingml/2006/main">
          <a:off x="5905501" y="2581275"/>
          <a:ext cx="47625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a:t>25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2B2461-7FCA-40FC-A7B4-D9E237598501}" type="datetimeFigureOut">
              <a:rPr lang="bg-BG" smtClean="0"/>
              <a:t>21.2.2023 г.</a:t>
            </a:fld>
            <a:endParaRPr lang="bg-BG"/>
          </a:p>
        </p:txBody>
      </p:sp>
      <p:sp>
        <p:nvSpPr>
          <p:cNvPr id="4" name="Контейнер за долния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5" name="Контейнер за номер на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B7358C-72C8-4511-BE6F-42697AC3F0AF}" type="slidenum">
              <a:rPr lang="bg-BG" smtClean="0"/>
              <a:t>‹#›</a:t>
            </a:fld>
            <a:endParaRPr lang="bg-BG"/>
          </a:p>
        </p:txBody>
      </p:sp>
    </p:spTree>
    <p:extLst>
      <p:ext uri="{BB962C8B-B14F-4D97-AF65-F5344CB8AC3E}">
        <p14:creationId xmlns:p14="http://schemas.microsoft.com/office/powerpoint/2010/main" val="10486109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g-BG" smtClean="0"/>
              <a:t>Редакт. стил загл. образец</a:t>
            </a:r>
            <a:endParaRPr kumimoji="0" lang="en-US"/>
          </a:p>
        </p:txBody>
      </p:sp>
      <p:sp>
        <p:nvSpPr>
          <p:cNvPr id="28" name="Контейнер за дата 27"/>
          <p:cNvSpPr>
            <a:spLocks noGrp="1"/>
          </p:cNvSpPr>
          <p:nvPr>
            <p:ph type="dt" sz="half" idx="10"/>
          </p:nvPr>
        </p:nvSpPr>
        <p:spPr/>
        <p:txBody>
          <a:bodyPr/>
          <a:lstStyle/>
          <a:p>
            <a:fld id="{3277E36A-3278-42FF-B7F2-97E5D3740F38}" type="datetimeFigureOut">
              <a:rPr lang="en-US" smtClean="0"/>
              <a:t>2/21/2023</a:t>
            </a:fld>
            <a:endParaRPr lang="en-US"/>
          </a:p>
        </p:txBody>
      </p:sp>
      <p:sp>
        <p:nvSpPr>
          <p:cNvPr id="17" name="Контейнер за долния колонтитул 16"/>
          <p:cNvSpPr>
            <a:spLocks noGrp="1"/>
          </p:cNvSpPr>
          <p:nvPr>
            <p:ph type="ftr" sz="quarter" idx="11"/>
          </p:nvPr>
        </p:nvSpPr>
        <p:spPr/>
        <p:txBody>
          <a:bodyPr/>
          <a:lstStyle/>
          <a:p>
            <a:endParaRPr lang="en-US"/>
          </a:p>
        </p:txBody>
      </p:sp>
      <p:sp>
        <p:nvSpPr>
          <p:cNvPr id="29" name="Контейнер за номер на слайда 28"/>
          <p:cNvSpPr>
            <a:spLocks noGrp="1"/>
          </p:cNvSpPr>
          <p:nvPr>
            <p:ph type="sldNum" sz="quarter" idx="12"/>
          </p:nvPr>
        </p:nvSpPr>
        <p:spPr/>
        <p:txBody>
          <a:bodyPr/>
          <a:lstStyle/>
          <a:p>
            <a:fld id="{4E3A4DC5-C31B-48CE-9463-E8C6023A0B19}" type="slidenum">
              <a:rPr lang="en-US" smtClean="0"/>
              <a:t>‹#›</a:t>
            </a:fld>
            <a:endParaRPr lang="en-US"/>
          </a:p>
        </p:txBody>
      </p:sp>
      <p:sp>
        <p:nvSpPr>
          <p:cNvPr id="9" name="Подзаглавие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редакция стил подзагл. обр.</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2/21/2023</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kumimoji="0" lang="bg-BG" smtClean="0"/>
              <a:t>Редакт. стил загл. образец</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2/21/2023</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съдържание 2"/>
          <p:cNvSpPr>
            <a:spLocks noGrp="1"/>
          </p:cNvSpPr>
          <p:nvPr>
            <p:ph idx="1"/>
          </p:nvPr>
        </p:nvSpPr>
        <p:spPr/>
        <p:txBody>
          <a:body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2/21/2023</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bg>
      <p:bgRef idx="1003">
        <a:schemeClr val="bg2"/>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Щракнете, за да редактирате стиловете на текста в образеца</a:t>
            </a:r>
          </a:p>
        </p:txBody>
      </p:sp>
      <p:sp>
        <p:nvSpPr>
          <p:cNvPr id="4" name="Контейнер за дата 3"/>
          <p:cNvSpPr>
            <a:spLocks noGrp="1"/>
          </p:cNvSpPr>
          <p:nvPr>
            <p:ph type="dt" sz="half" idx="10"/>
          </p:nvPr>
        </p:nvSpPr>
        <p:spPr/>
        <p:txBody>
          <a:bodyPr/>
          <a:lstStyle/>
          <a:p>
            <a:fld id="{3277E36A-3278-42FF-B7F2-97E5D3740F38}" type="datetimeFigureOut">
              <a:rPr lang="en-US" smtClean="0"/>
              <a:t>2/21/2023</a:t>
            </a:fld>
            <a:endParaRPr lang="en-US"/>
          </a:p>
        </p:txBody>
      </p:sp>
      <p:sp>
        <p:nvSpPr>
          <p:cNvPr id="5" name="Контейнер за долния колонтитул 4"/>
          <p:cNvSpPr>
            <a:spLocks noGrp="1"/>
          </p:cNvSpPr>
          <p:nvPr>
            <p:ph type="ftr" sz="quarter" idx="11"/>
          </p:nvPr>
        </p:nvSpPr>
        <p:spPr/>
        <p:txBody>
          <a:bodyPr/>
          <a:lstStyle/>
          <a:p>
            <a:endParaRPr lang="en-US"/>
          </a:p>
        </p:txBody>
      </p:sp>
      <p:sp>
        <p:nvSpPr>
          <p:cNvPr id="6" name="Контейнер за номер на слайда 5"/>
          <p:cNvSpPr>
            <a:spLocks noGrp="1"/>
          </p:cNvSpPr>
          <p:nvPr>
            <p:ph type="sldNum" sz="quarter" idx="12"/>
          </p:nvPr>
        </p:nvSpPr>
        <p:spPr>
          <a:xfrm>
            <a:off x="7924800" y="6416675"/>
            <a:ext cx="762000" cy="365125"/>
          </a:xfrm>
        </p:spPr>
        <p:txBody>
          <a:bodyPr/>
          <a:lstStyle/>
          <a:p>
            <a:fld id="{4E3A4DC5-C31B-48CE-9463-E8C6023A0B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съдържани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2/21/2023</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4" name="Текстов контейне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съдържани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p:txBody>
          <a:bodyPr/>
          <a:lstStyle/>
          <a:p>
            <a:fld id="{3277E36A-3278-42FF-B7F2-97E5D3740F38}" type="datetimeFigureOut">
              <a:rPr lang="en-US" smtClean="0"/>
              <a:t>2/21/2023</a:t>
            </a:fld>
            <a:endParaRPr lang="en-US"/>
          </a:p>
        </p:txBody>
      </p:sp>
      <p:sp>
        <p:nvSpPr>
          <p:cNvPr id="8" name="Контейнер за долния колонтитул 7"/>
          <p:cNvSpPr>
            <a:spLocks noGrp="1"/>
          </p:cNvSpPr>
          <p:nvPr>
            <p:ph type="ftr" sz="quarter" idx="11"/>
          </p:nvPr>
        </p:nvSpPr>
        <p:spPr/>
        <p:txBody>
          <a:bodyPr/>
          <a:lstStyle/>
          <a:p>
            <a:endParaRPr lang="en-US"/>
          </a:p>
        </p:txBody>
      </p:sp>
      <p:sp>
        <p:nvSpPr>
          <p:cNvPr id="9" name="Контейнер за номер на слайда 8"/>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Редакт. стил загл. образец</a:t>
            </a:r>
            <a:endParaRPr kumimoji="0" lang="en-US"/>
          </a:p>
        </p:txBody>
      </p:sp>
      <p:sp>
        <p:nvSpPr>
          <p:cNvPr id="3" name="Контейнер за дата 2"/>
          <p:cNvSpPr>
            <a:spLocks noGrp="1"/>
          </p:cNvSpPr>
          <p:nvPr>
            <p:ph type="dt" sz="half" idx="10"/>
          </p:nvPr>
        </p:nvSpPr>
        <p:spPr/>
        <p:txBody>
          <a:bodyPr/>
          <a:lstStyle/>
          <a:p>
            <a:fld id="{3277E36A-3278-42FF-B7F2-97E5D3740F38}" type="datetimeFigureOut">
              <a:rPr lang="en-US" smtClean="0"/>
              <a:t>2/21/2023</a:t>
            </a:fld>
            <a:endParaRPr lang="en-US"/>
          </a:p>
        </p:txBody>
      </p:sp>
      <p:sp>
        <p:nvSpPr>
          <p:cNvPr id="4" name="Контейнер за долния колонтитул 3"/>
          <p:cNvSpPr>
            <a:spLocks noGrp="1"/>
          </p:cNvSpPr>
          <p:nvPr>
            <p:ph type="ftr" sz="quarter" idx="11"/>
          </p:nvPr>
        </p:nvSpPr>
        <p:spPr/>
        <p:txBody>
          <a:bodyPr/>
          <a:lstStyle/>
          <a:p>
            <a:endParaRPr lang="en-US"/>
          </a:p>
        </p:txBody>
      </p:sp>
      <p:sp>
        <p:nvSpPr>
          <p:cNvPr id="5" name="Контейнер за номер на слайда 4"/>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3277E36A-3278-42FF-B7F2-97E5D3740F38}" type="datetimeFigureOut">
              <a:rPr lang="en-US" smtClean="0"/>
              <a:t>2/21/2023</a:t>
            </a:fld>
            <a:endParaRPr lang="en-US"/>
          </a:p>
        </p:txBody>
      </p:sp>
      <p:sp>
        <p:nvSpPr>
          <p:cNvPr id="3" name="Контейнер за долния колонтитул 2"/>
          <p:cNvSpPr>
            <a:spLocks noGrp="1"/>
          </p:cNvSpPr>
          <p:nvPr>
            <p:ph type="ftr" sz="quarter" idx="11"/>
          </p:nvPr>
        </p:nvSpPr>
        <p:spPr/>
        <p:txBody>
          <a:bodyPr/>
          <a:lstStyle/>
          <a:p>
            <a:endParaRPr lang="en-US"/>
          </a:p>
        </p:txBody>
      </p:sp>
      <p:sp>
        <p:nvSpPr>
          <p:cNvPr id="4" name="Контейнер за номер на слайда 3"/>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g-BG" smtClean="0"/>
              <a:t>Редакт. стил загл. образец</a:t>
            </a:r>
            <a:endParaRPr kumimoji="0" lang="en-US"/>
          </a:p>
        </p:txBody>
      </p:sp>
      <p:sp>
        <p:nvSpPr>
          <p:cNvPr id="3" name="Текстов контейне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Щракнете, за да редактирате стиловете на текста в образеца</a:t>
            </a:r>
          </a:p>
        </p:txBody>
      </p:sp>
      <p:sp>
        <p:nvSpPr>
          <p:cNvPr id="4" name="Контейнер за съдържани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g-BG" smtClean="0"/>
              <a:t>Щракнете, за да редактирате стиловете на текста в образеца</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2/21/2023</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g-BG" smtClean="0"/>
              <a:t>Редакт. стил загл. образец</a:t>
            </a:r>
            <a:endParaRPr kumimoji="0" lang="en-US"/>
          </a:p>
        </p:txBody>
      </p:sp>
      <p:sp>
        <p:nvSpPr>
          <p:cNvPr id="3" name="Контейнер за картина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g-BG" smtClean="0">
                <a:solidFill>
                  <a:schemeClr val="lt1"/>
                </a:solidFill>
                <a:latin typeface="+mn-lt"/>
                <a:ea typeface="+mn-ea"/>
                <a:cs typeface="+mn-cs"/>
              </a:rPr>
              <a:t>Щракнете върху иконата, за да добавите картина</a:t>
            </a:r>
            <a:endParaRPr kumimoji="0" lang="en-US" dirty="0">
              <a:solidFill>
                <a:schemeClr val="lt1"/>
              </a:solidFill>
              <a:latin typeface="+mn-lt"/>
              <a:ea typeface="+mn-ea"/>
              <a:cs typeface="+mn-cs"/>
            </a:endParaRPr>
          </a:p>
        </p:txBody>
      </p:sp>
      <p:sp>
        <p:nvSpPr>
          <p:cNvPr id="4" name="Текстов контейне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g-BG" smtClean="0"/>
              <a:t>Щракнете, за да редактирате стиловете на текста в образеца</a:t>
            </a:r>
          </a:p>
        </p:txBody>
      </p:sp>
      <p:sp>
        <p:nvSpPr>
          <p:cNvPr id="5" name="Контейнер за дата 4"/>
          <p:cNvSpPr>
            <a:spLocks noGrp="1"/>
          </p:cNvSpPr>
          <p:nvPr>
            <p:ph type="dt" sz="half" idx="10"/>
          </p:nvPr>
        </p:nvSpPr>
        <p:spPr/>
        <p:txBody>
          <a:bodyPr/>
          <a:lstStyle/>
          <a:p>
            <a:fld id="{3277E36A-3278-42FF-B7F2-97E5D3740F38}" type="datetimeFigureOut">
              <a:rPr lang="en-US" smtClean="0"/>
              <a:t>2/21/2023</a:t>
            </a:fld>
            <a:endParaRPr lang="en-US"/>
          </a:p>
        </p:txBody>
      </p:sp>
      <p:sp>
        <p:nvSpPr>
          <p:cNvPr id="6" name="Контейнер за долния колонтитул 5"/>
          <p:cNvSpPr>
            <a:spLocks noGrp="1"/>
          </p:cNvSpPr>
          <p:nvPr>
            <p:ph type="ftr" sz="quarter" idx="11"/>
          </p:nvPr>
        </p:nvSpPr>
        <p:spPr/>
        <p:txBody>
          <a:bodyPr/>
          <a:lstStyle/>
          <a:p>
            <a:endParaRPr lang="en-US"/>
          </a:p>
        </p:txBody>
      </p:sp>
      <p:sp>
        <p:nvSpPr>
          <p:cNvPr id="7" name="Контейнер за номер на слайда 6"/>
          <p:cNvSpPr>
            <a:spLocks noGrp="1"/>
          </p:cNvSpPr>
          <p:nvPr>
            <p:ph type="sldNum" sz="quarter" idx="12"/>
          </p:nvPr>
        </p:nvSpPr>
        <p:spPr/>
        <p:txBody>
          <a:bodyPr/>
          <a:lstStyle/>
          <a:p>
            <a:fld id="{4E3A4DC5-C31B-48CE-9463-E8C6023A0B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Контейнер за заглавие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g-BG" smtClean="0"/>
              <a:t>Редакт. стил загл. образец</a:t>
            </a:r>
            <a:endParaRPr kumimoji="0" lang="en-US"/>
          </a:p>
        </p:txBody>
      </p:sp>
      <p:sp>
        <p:nvSpPr>
          <p:cNvPr id="13" name="Текстов контейне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g-BG" smtClean="0"/>
              <a:t>Щракнете, за да редактирате стиловете на текста в образеца</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277E36A-3278-42FF-B7F2-97E5D3740F38}" type="datetimeFigureOut">
              <a:rPr lang="en-US" smtClean="0"/>
              <a:t>2/21/2023</a:t>
            </a:fld>
            <a:endParaRPr lang="en-US"/>
          </a:p>
        </p:txBody>
      </p:sp>
      <p:sp>
        <p:nvSpPr>
          <p:cNvPr id="3" name="Контейнер за долния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Контейнер за номер н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3A4DC5-C31B-48CE-9463-E8C6023A0B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spcAft>
                <a:spcPts val="0"/>
              </a:spcAft>
            </a:pPr>
            <a:r>
              <a:rPr lang="en-US" sz="4000" b="1" dirty="0" smtClean="0">
                <a:latin typeface="Times New Roman"/>
                <a:ea typeface="Times New Roman"/>
              </a:rPr>
              <a:t/>
            </a:r>
            <a:br>
              <a:rPr lang="en-US" sz="4000" b="1" dirty="0" smtClean="0">
                <a:latin typeface="Times New Roman"/>
                <a:ea typeface="Times New Roman"/>
              </a:rPr>
            </a:br>
            <a:endParaRPr lang="bg-BG" dirty="0"/>
          </a:p>
        </p:txBody>
      </p:sp>
      <p:sp>
        <p:nvSpPr>
          <p:cNvPr id="10" name="Текстов контейнер 9"/>
          <p:cNvSpPr>
            <a:spLocks noGrp="1"/>
          </p:cNvSpPr>
          <p:nvPr>
            <p:ph type="body" idx="1"/>
          </p:nvPr>
        </p:nvSpPr>
        <p:spPr>
          <a:xfrm>
            <a:off x="683568" y="1556793"/>
            <a:ext cx="3645854" cy="576063"/>
          </a:xfrm>
        </p:spPr>
        <p:txBody>
          <a:bodyPr/>
          <a:lstStyle/>
          <a:p>
            <a:endParaRPr lang="bg-BG" dirty="0"/>
          </a:p>
        </p:txBody>
      </p:sp>
      <p:sp>
        <p:nvSpPr>
          <p:cNvPr id="12" name="Текстов контейнер 11"/>
          <p:cNvSpPr>
            <a:spLocks noGrp="1"/>
          </p:cNvSpPr>
          <p:nvPr>
            <p:ph type="body" sz="half" idx="3"/>
          </p:nvPr>
        </p:nvSpPr>
        <p:spPr>
          <a:xfrm>
            <a:off x="4645025" y="404664"/>
            <a:ext cx="4041775" cy="1881335"/>
          </a:xfrm>
        </p:spPr>
        <p:txBody>
          <a:bodyPr>
            <a:normAutofit/>
          </a:bodyPr>
          <a:lstStyle/>
          <a:p>
            <a:r>
              <a:rPr lang="bg-BG" sz="36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Times New Roman"/>
                <a:cs typeface="+mj-cs"/>
              </a:rPr>
              <a:t>ГОДИШЕН       ДОКЛАД</a:t>
            </a:r>
            <a:endParaRPr lang="bg-BG" sz="3600" dirty="0"/>
          </a:p>
        </p:txBody>
      </p:sp>
      <p:sp>
        <p:nvSpPr>
          <p:cNvPr id="11" name="Контейнер за съдържание 10"/>
          <p:cNvSpPr>
            <a:spLocks noGrp="1"/>
          </p:cNvSpPr>
          <p:nvPr>
            <p:ph sz="quarter" idx="2"/>
          </p:nvPr>
        </p:nvSpPr>
        <p:spPr>
          <a:xfrm>
            <a:off x="588114" y="2362201"/>
            <a:ext cx="3741307" cy="2578967"/>
          </a:xfrm>
        </p:spPr>
        <p:txBody>
          <a:bodyPr/>
          <a:lstStyle/>
          <a:p>
            <a:endParaRPr lang="bg-BG" dirty="0"/>
          </a:p>
        </p:txBody>
      </p:sp>
      <p:sp>
        <p:nvSpPr>
          <p:cNvPr id="13" name="Контейнер за съдържание 12"/>
          <p:cNvSpPr>
            <a:spLocks noGrp="1"/>
          </p:cNvSpPr>
          <p:nvPr>
            <p:ph sz="quarter" idx="4"/>
          </p:nvPr>
        </p:nvSpPr>
        <p:spPr/>
        <p:txBody>
          <a:bodyPr>
            <a:normAutofit fontScale="85000" lnSpcReduction="20000"/>
          </a:bodyPr>
          <a:lstStyle/>
          <a:p>
            <a:pPr marL="137160" indent="0">
              <a:buNone/>
            </a:pPr>
            <a: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t/>
            </a:r>
            <a:b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b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ЗА  </a:t>
            </a:r>
            <a:endParaRPr lang="bg-BG" sz="25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endParaRPr>
          </a:p>
          <a:p>
            <a:pPr marL="137160" indent="0">
              <a:buNone/>
            </a:pP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ДЕЙНОСТТА  </a:t>
            </a: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НА  </a:t>
            </a:r>
            <a: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b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 </a:t>
            </a:r>
            <a: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b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РАЙОНЕН  </a:t>
            </a: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СЪД - </a:t>
            </a: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                    ВЕЛИКИ </a:t>
            </a: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mj-ea"/>
                <a:cs typeface="+mj-cs"/>
              </a:rPr>
              <a:t>ПРЕСЛАВ </a:t>
            </a:r>
            <a: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t/>
            </a:r>
            <a:br>
              <a:rPr lang="en-US" sz="25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mj-ea"/>
                <a:cs typeface="+mj-cs"/>
              </a:rPr>
            </a:b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Times New Roman"/>
                <a:cs typeface="+mj-cs"/>
              </a:rPr>
              <a:t> </a:t>
            </a:r>
            <a: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t/>
            </a:r>
            <a:br>
              <a:rPr lang="en-US" sz="36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Times New Roman"/>
                <a:ea typeface="Times New Roman"/>
                <a:cs typeface="+mj-cs"/>
              </a:rPr>
            </a:b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Times New Roman"/>
                <a:cs typeface="+mj-cs"/>
              </a:rPr>
              <a:t>ПРЕЗ  </a:t>
            </a:r>
            <a:r>
              <a:rPr lang="bg-BG"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Times New Roman"/>
                <a:cs typeface="+mj-cs"/>
              </a:rPr>
              <a:t>2022  </a:t>
            </a:r>
            <a:r>
              <a:rPr lang="bg-BG"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Arial"/>
                <a:ea typeface="Times New Roman"/>
                <a:cs typeface="+mj-cs"/>
              </a:rPr>
              <a:t>   ГОДИНА</a:t>
            </a:r>
            <a:endParaRPr lang="bg-BG" dirty="0"/>
          </a:p>
        </p:txBody>
      </p:sp>
      <p:pic>
        <p:nvPicPr>
          <p:cNvPr id="3" name="Картина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115" y="1340768"/>
            <a:ext cx="3741307" cy="3600400"/>
          </a:xfrm>
          <a:prstGeom prst="rect">
            <a:avLst/>
          </a:prstGeom>
        </p:spPr>
      </p:pic>
    </p:spTree>
    <p:extLst>
      <p:ext uri="{BB962C8B-B14F-4D97-AF65-F5344CB8AC3E}">
        <p14:creationId xmlns:p14="http://schemas.microsoft.com/office/powerpoint/2010/main" val="4271329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ru-RU" sz="1800" dirty="0" smtClean="0">
                <a:latin typeface="Calibri" panose="020F0502020204030204" pitchFamily="34" charset="0"/>
                <a:cs typeface="Calibri" panose="020F0502020204030204" pitchFamily="34" charset="0"/>
              </a:rPr>
              <a:t/>
            </a:r>
            <a:br>
              <a:rPr lang="ru-RU" sz="1800" dirty="0" smtClean="0">
                <a:latin typeface="Calibri" panose="020F0502020204030204" pitchFamily="34" charset="0"/>
                <a:cs typeface="Calibri" panose="020F0502020204030204" pitchFamily="34" charset="0"/>
              </a:rPr>
            </a:br>
            <a:r>
              <a:rPr lang="en-US" sz="1800" dirty="0" smtClean="0">
                <a:latin typeface="Calibri" panose="020F0502020204030204" pitchFamily="34" charset="0"/>
                <a:cs typeface="Calibri" panose="020F0502020204030204" pitchFamily="34" charset="0"/>
              </a:rPr>
              <a:t/>
            </a:r>
            <a:br>
              <a:rPr lang="en-US" sz="1800" dirty="0" smtClean="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
            </a:r>
            <a:br>
              <a:rPr lang="en-US" sz="1800" dirty="0">
                <a:latin typeface="Calibri" panose="020F0502020204030204" pitchFamily="34" charset="0"/>
                <a:cs typeface="Calibri" panose="020F0502020204030204" pitchFamily="34" charset="0"/>
              </a:rPr>
            </a:br>
            <a:r>
              <a:rPr lang="ru-RU" sz="1800" b="1" dirty="0">
                <a:latin typeface="Calibri" panose="020F0502020204030204" pitchFamily="34" charset="0"/>
                <a:cs typeface="Calibri" panose="020F0502020204030204" pitchFamily="34" charset="0"/>
              </a:rPr>
              <a:t/>
            </a:r>
            <a:br>
              <a:rPr lang="ru-RU" sz="1800" b="1" dirty="0">
                <a:latin typeface="Calibri" panose="020F0502020204030204" pitchFamily="34" charset="0"/>
                <a:cs typeface="Calibri" panose="020F0502020204030204" pitchFamily="34" charset="0"/>
              </a:rPr>
            </a:br>
            <a:r>
              <a:rPr lang="ru-RU" sz="4000" b="1" dirty="0" smtClean="0">
                <a:latin typeface="Calibri" panose="020F0502020204030204" pitchFamily="34" charset="0"/>
                <a:cs typeface="Calibri" panose="020F0502020204030204" pitchFamily="34" charset="0"/>
              </a:rPr>
              <a:t>1.2 </a:t>
            </a:r>
            <a:r>
              <a:rPr lang="ru-RU" sz="4000" b="1" dirty="0" err="1" smtClean="0">
                <a:latin typeface="Calibri" panose="020F0502020204030204" pitchFamily="34" charset="0"/>
                <a:cs typeface="Calibri" panose="020F0502020204030204" pitchFamily="34" charset="0"/>
              </a:rPr>
              <a:t>Общо</a:t>
            </a:r>
            <a:r>
              <a:rPr lang="ru-RU" sz="4000" b="1" dirty="0" smtClean="0">
                <a:latin typeface="Calibri" panose="020F0502020204030204" pitchFamily="34" charset="0"/>
                <a:cs typeface="Calibri" panose="020F0502020204030204" pitchFamily="34" charset="0"/>
              </a:rPr>
              <a:t> </a:t>
            </a:r>
            <a:r>
              <a:rPr lang="ru-RU" sz="4000" b="1" dirty="0">
                <a:latin typeface="Calibri" panose="020F0502020204030204" pitchFamily="34" charset="0"/>
                <a:cs typeface="Calibri" panose="020F0502020204030204" pitchFamily="34" charset="0"/>
              </a:rPr>
              <a:t>дела за </a:t>
            </a:r>
            <a:r>
              <a:rPr lang="ru-RU" sz="4000" b="1" dirty="0" err="1">
                <a:latin typeface="Calibri" panose="020F0502020204030204" pitchFamily="34" charset="0"/>
                <a:cs typeface="Calibri" panose="020F0502020204030204" pitchFamily="34" charset="0"/>
              </a:rPr>
              <a:t>разглеждане</a:t>
            </a:r>
            <a:r>
              <a:rPr lang="ru-RU" sz="4000" b="1" dirty="0">
                <a:latin typeface="Calibri" panose="020F0502020204030204" pitchFamily="34" charset="0"/>
                <a:cs typeface="Calibri" panose="020F0502020204030204" pitchFamily="34" charset="0"/>
              </a:rPr>
              <a:t>.</a:t>
            </a:r>
            <a:endParaRPr lang="en-US" sz="4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67544" y="1772816"/>
            <a:ext cx="8229600" cy="4093915"/>
          </a:xfrm>
        </p:spPr>
        <p:txBody>
          <a:bodyPr>
            <a:normAutofit/>
          </a:bodyPr>
          <a:lstStyle/>
          <a:p>
            <a:pPr marL="0" indent="0" algn="just">
              <a:buNone/>
            </a:pPr>
            <a:r>
              <a:rPr lang="bg-BG" sz="1800" dirty="0" smtClean="0"/>
              <a:t>  </a:t>
            </a:r>
            <a:r>
              <a:rPr lang="bg-BG" sz="1800" dirty="0" smtClean="0">
                <a:latin typeface="Arial Narrow" panose="020B0606020202030204" pitchFamily="34" charset="0"/>
              </a:rPr>
              <a:t>През изминалата 2022 година в Районен съд-Велики Преслав са били за разглеждане общо 1338 броя дела - наказателни 516 и 822 граждански. </a:t>
            </a:r>
          </a:p>
          <a:p>
            <a:pPr marL="0" indent="0" algn="just">
              <a:buNone/>
            </a:pPr>
            <a:r>
              <a:rPr lang="bg-BG" sz="1800" dirty="0">
                <a:latin typeface="Arial Narrow" panose="020B0606020202030204" pitchFamily="34" charset="0"/>
              </a:rPr>
              <a:t> </a:t>
            </a:r>
            <a:r>
              <a:rPr lang="bg-BG" sz="1800" dirty="0" smtClean="0">
                <a:latin typeface="Arial Narrow" panose="020B0606020202030204" pitchFamily="34" charset="0"/>
              </a:rPr>
              <a:t>     От разгледаните дела, общо свършени през годината са 1228 броя дела /491 наказателни и 737 граждански/,  от тях в срок до 3 месеца - 1062 броя или 86%. </a:t>
            </a:r>
          </a:p>
          <a:p>
            <a:pPr marL="0" indent="0" algn="just">
              <a:buNone/>
            </a:pPr>
            <a:r>
              <a:rPr lang="bg-BG" sz="1800" dirty="0">
                <a:latin typeface="Arial Narrow" panose="020B0606020202030204" pitchFamily="34" charset="0"/>
              </a:rPr>
              <a:t> </a:t>
            </a:r>
            <a:r>
              <a:rPr lang="bg-BG" sz="1800" dirty="0" smtClean="0">
                <a:latin typeface="Arial Narrow" panose="020B0606020202030204" pitchFamily="34" charset="0"/>
              </a:rPr>
              <a:t>     Със съдебен акт по същество са приключили общо 949 броя дела, а прекратени са 279 броя дела. </a:t>
            </a:r>
          </a:p>
          <a:p>
            <a:pPr marL="0" indent="0" algn="just">
              <a:buNone/>
            </a:pPr>
            <a:r>
              <a:rPr lang="bg-BG" sz="1800" dirty="0">
                <a:latin typeface="Arial Narrow" panose="020B0606020202030204" pitchFamily="34" charset="0"/>
              </a:rPr>
              <a:t> </a:t>
            </a:r>
            <a:r>
              <a:rPr lang="bg-BG" sz="1800" dirty="0" smtClean="0">
                <a:latin typeface="Arial Narrow" panose="020B0606020202030204" pitchFamily="34" charset="0"/>
              </a:rPr>
              <a:t>      Останалите несвършени дела в края на отчетния период дела са общо 110 броя /25 наказателни и 85 граждански/. </a:t>
            </a:r>
          </a:p>
          <a:p>
            <a:pPr marL="0" indent="0" algn="just">
              <a:buNone/>
            </a:pPr>
            <a:r>
              <a:rPr lang="bg-BG" sz="1800" dirty="0">
                <a:latin typeface="Arial Narrow" panose="020B0606020202030204" pitchFamily="34" charset="0"/>
              </a:rPr>
              <a:t> </a:t>
            </a:r>
            <a:r>
              <a:rPr lang="bg-BG" sz="1800" dirty="0" smtClean="0">
                <a:latin typeface="Arial Narrow" panose="020B0606020202030204" pitchFamily="34" charset="0"/>
              </a:rPr>
              <a:t>     Обжалвани и </a:t>
            </a:r>
            <a:r>
              <a:rPr lang="bg-BG" sz="1800" dirty="0" err="1" smtClean="0">
                <a:latin typeface="Arial Narrow" panose="020B0606020202030204" pitchFamily="34" charset="0"/>
              </a:rPr>
              <a:t>протестирани</a:t>
            </a:r>
            <a:r>
              <a:rPr lang="bg-BG" sz="1800" dirty="0" smtClean="0">
                <a:latin typeface="Arial Narrow" panose="020B0606020202030204" pitchFamily="34" charset="0"/>
              </a:rPr>
              <a:t> пред </a:t>
            </a:r>
            <a:r>
              <a:rPr lang="bg-BG" sz="1800" dirty="0" err="1" smtClean="0">
                <a:latin typeface="Arial Narrow" panose="020B0606020202030204" pitchFamily="34" charset="0"/>
              </a:rPr>
              <a:t>въззивна</a:t>
            </a:r>
            <a:r>
              <a:rPr lang="bg-BG" sz="1800" dirty="0" smtClean="0">
                <a:latin typeface="Arial Narrow" panose="020B0606020202030204" pitchFamily="34" charset="0"/>
              </a:rPr>
              <a:t> или касационна инстанция през годината са общо 117 броя дела, по които Районен съд-Велики Преслав се е произнесъл като първа или контролна инстанция. </a:t>
            </a:r>
            <a:endParaRPr lang="bg-BG" sz="1800" dirty="0">
              <a:latin typeface="Arial Narrow" panose="020B0606020202030204" pitchFamily="34" charset="0"/>
            </a:endParaRPr>
          </a:p>
        </p:txBody>
      </p:sp>
    </p:spTree>
    <p:extLst>
      <p:ext uri="{BB962C8B-B14F-4D97-AF65-F5344CB8AC3E}">
        <p14:creationId xmlns:p14="http://schemas.microsoft.com/office/powerpoint/2010/main" val="2694295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bg-BG" dirty="0"/>
              <a:t>Общо дела за разглеждане</a:t>
            </a:r>
            <a:br>
              <a:rPr lang="bg-BG"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22219734"/>
              </p:ext>
            </p:extLst>
          </p:nvPr>
        </p:nvGraphicFramePr>
        <p:xfrm>
          <a:off x="1115616" y="2492896"/>
          <a:ext cx="7139136" cy="2123440"/>
        </p:xfrm>
        <a:graphic>
          <a:graphicData uri="http://schemas.openxmlformats.org/drawingml/2006/table">
            <a:tbl>
              <a:tblPr firstRow="1" bandRow="1">
                <a:tableStyleId>{5C22544A-7EE6-4342-B048-85BDC9FD1C3A}</a:tableStyleId>
              </a:tblPr>
              <a:tblGrid>
                <a:gridCol w="1594520"/>
                <a:gridCol w="1728192"/>
                <a:gridCol w="1861864"/>
                <a:gridCol w="1954560"/>
              </a:tblGrid>
              <a:tr h="370840">
                <a:tc>
                  <a:txBody>
                    <a:bodyPr/>
                    <a:lstStyle/>
                    <a:p>
                      <a:pPr algn="ctr"/>
                      <a:r>
                        <a:rPr lang="bg-BG" dirty="0" smtClean="0">
                          <a:solidFill>
                            <a:schemeClr val="tx1"/>
                          </a:solidFill>
                        </a:rPr>
                        <a:t>Година/вид дела</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Наказателни</a:t>
                      </a:r>
                      <a:r>
                        <a:rPr lang="bg-BG" baseline="0" dirty="0" smtClean="0">
                          <a:solidFill>
                            <a:schemeClr val="tx1"/>
                          </a:solidFill>
                        </a:rPr>
                        <a:t> дела</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Граждански дела</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Общо</a:t>
                      </a:r>
                      <a:r>
                        <a:rPr lang="bg-BG" baseline="0" dirty="0" smtClean="0">
                          <a:solidFill>
                            <a:schemeClr val="tx1"/>
                          </a:solidFill>
                        </a:rPr>
                        <a:t> дела</a:t>
                      </a:r>
                      <a:endParaRPr lang="en-US" dirty="0">
                        <a:solidFill>
                          <a:schemeClr val="tx1"/>
                        </a:solidFill>
                      </a:endParaRPr>
                    </a:p>
                  </a:txBody>
                  <a:tcPr>
                    <a:solidFill>
                      <a:schemeClr val="accent1">
                        <a:lumMod val="50000"/>
                      </a:schemeClr>
                    </a:solidFill>
                  </a:tcPr>
                </a:tc>
              </a:tr>
              <a:tr h="370840">
                <a:tc>
                  <a:txBody>
                    <a:bodyPr/>
                    <a:lstStyle/>
                    <a:p>
                      <a:pPr algn="ctr"/>
                      <a:r>
                        <a:rPr lang="bg-BG" dirty="0" smtClean="0">
                          <a:solidFill>
                            <a:schemeClr val="tx1"/>
                          </a:solidFill>
                        </a:rPr>
                        <a:t>2019</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454</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1030</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1484</a:t>
                      </a:r>
                      <a:endParaRPr lang="en-US" dirty="0">
                        <a:solidFill>
                          <a:schemeClr val="tx1"/>
                        </a:solidFill>
                      </a:endParaRPr>
                    </a:p>
                  </a:txBody>
                  <a:tcPr>
                    <a:solidFill>
                      <a:schemeClr val="accent1">
                        <a:lumMod val="50000"/>
                      </a:schemeClr>
                    </a:solidFill>
                  </a:tcPr>
                </a:tc>
              </a:tr>
              <a:tr h="370840">
                <a:tc>
                  <a:txBody>
                    <a:bodyPr/>
                    <a:lstStyle/>
                    <a:p>
                      <a:pPr algn="ctr"/>
                      <a:r>
                        <a:rPr lang="bg-BG" dirty="0" smtClean="0">
                          <a:solidFill>
                            <a:schemeClr val="tx1"/>
                          </a:solidFill>
                        </a:rPr>
                        <a:t>2020</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506</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841</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1347</a:t>
                      </a:r>
                      <a:endParaRPr lang="en-US" dirty="0">
                        <a:solidFill>
                          <a:schemeClr val="tx1"/>
                        </a:solidFill>
                      </a:endParaRPr>
                    </a:p>
                  </a:txBody>
                  <a:tcPr>
                    <a:solidFill>
                      <a:schemeClr val="accent1">
                        <a:lumMod val="50000"/>
                      </a:schemeClr>
                    </a:solidFill>
                  </a:tcPr>
                </a:tc>
              </a:tr>
              <a:tr h="370840">
                <a:tc>
                  <a:txBody>
                    <a:bodyPr/>
                    <a:lstStyle/>
                    <a:p>
                      <a:pPr algn="ctr"/>
                      <a:r>
                        <a:rPr lang="bg-BG" dirty="0" smtClean="0">
                          <a:solidFill>
                            <a:schemeClr val="tx1"/>
                          </a:solidFill>
                        </a:rPr>
                        <a:t>2021</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595</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829</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1424</a:t>
                      </a:r>
                      <a:endParaRPr lang="en-US" dirty="0">
                        <a:solidFill>
                          <a:schemeClr val="tx1"/>
                        </a:solidFill>
                      </a:endParaRPr>
                    </a:p>
                  </a:txBody>
                  <a:tcPr>
                    <a:solidFill>
                      <a:schemeClr val="accent1">
                        <a:lumMod val="50000"/>
                      </a:schemeClr>
                    </a:solidFill>
                  </a:tcPr>
                </a:tc>
              </a:tr>
              <a:tr h="370840">
                <a:tc>
                  <a:txBody>
                    <a:bodyPr/>
                    <a:lstStyle/>
                    <a:p>
                      <a:pPr algn="ctr"/>
                      <a:r>
                        <a:rPr lang="bg-BG" dirty="0" smtClean="0">
                          <a:solidFill>
                            <a:schemeClr val="tx1"/>
                          </a:solidFill>
                        </a:rPr>
                        <a:t>2022</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516</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822</a:t>
                      </a:r>
                      <a:endParaRPr lang="en-US" dirty="0">
                        <a:solidFill>
                          <a:schemeClr val="tx1"/>
                        </a:solidFill>
                      </a:endParaRPr>
                    </a:p>
                  </a:txBody>
                  <a:tcPr>
                    <a:solidFill>
                      <a:schemeClr val="accent1">
                        <a:lumMod val="50000"/>
                      </a:schemeClr>
                    </a:solidFill>
                  </a:tcPr>
                </a:tc>
                <a:tc>
                  <a:txBody>
                    <a:bodyPr/>
                    <a:lstStyle/>
                    <a:p>
                      <a:pPr algn="ctr"/>
                      <a:r>
                        <a:rPr lang="bg-BG" dirty="0" smtClean="0">
                          <a:solidFill>
                            <a:schemeClr val="tx1"/>
                          </a:solidFill>
                        </a:rPr>
                        <a:t>1338</a:t>
                      </a:r>
                      <a:endParaRPr lang="en-US" dirty="0">
                        <a:solidFill>
                          <a:schemeClr val="tx1"/>
                        </a:solidFill>
                      </a:endParaRPr>
                    </a:p>
                  </a:txBody>
                  <a:tcPr>
                    <a:solidFill>
                      <a:schemeClr val="accent1">
                        <a:lumMod val="50000"/>
                      </a:schemeClr>
                    </a:solidFill>
                  </a:tcPr>
                </a:tc>
              </a:tr>
            </a:tbl>
          </a:graphicData>
        </a:graphic>
      </p:graphicFrame>
    </p:spTree>
    <p:extLst>
      <p:ext uri="{BB962C8B-B14F-4D97-AF65-F5344CB8AC3E}">
        <p14:creationId xmlns:p14="http://schemas.microsoft.com/office/powerpoint/2010/main" val="950886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922114"/>
          </a:xfrm>
        </p:spPr>
        <p:txBody>
          <a:bodyPr>
            <a:normAutofit/>
          </a:bodyPr>
          <a:lstStyle/>
          <a:p>
            <a:r>
              <a:rPr lang="bg-BG" dirty="0"/>
              <a:t>Общо дела за </a:t>
            </a:r>
            <a:r>
              <a:rPr lang="bg-BG" dirty="0" smtClean="0"/>
              <a:t>разглеждане</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4288504"/>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51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ru-RU" sz="3600" dirty="0"/>
              <a:t>Брой свършени дела </a:t>
            </a:r>
            <a:r>
              <a:rPr lang="ru-RU" sz="3600" dirty="0" err="1"/>
              <a:t>през</a:t>
            </a:r>
            <a:r>
              <a:rPr lang="ru-RU" sz="3600" dirty="0"/>
              <a:t> </a:t>
            </a:r>
            <a:r>
              <a:rPr lang="ru-RU" sz="3600" dirty="0" smtClean="0"/>
              <a:t>20</a:t>
            </a:r>
            <a:r>
              <a:rPr lang="en-US" sz="3600" dirty="0" smtClean="0"/>
              <a:t>22</a:t>
            </a:r>
            <a:r>
              <a:rPr lang="ru-RU" sz="3600" dirty="0" smtClean="0"/>
              <a:t> </a:t>
            </a:r>
            <a:r>
              <a:rPr lang="ru-RU" sz="3600" dirty="0"/>
              <a:t>година</a:t>
            </a:r>
            <a:endParaRPr lang="bg-BG" sz="3600" dirty="0"/>
          </a:p>
        </p:txBody>
      </p:sp>
      <p:sp>
        <p:nvSpPr>
          <p:cNvPr id="3" name="Content Placeholder 2"/>
          <p:cNvSpPr>
            <a:spLocks noGrp="1"/>
          </p:cNvSpPr>
          <p:nvPr>
            <p:ph idx="1"/>
          </p:nvPr>
        </p:nvSpPr>
        <p:spPr>
          <a:xfrm>
            <a:off x="457200" y="1600200"/>
            <a:ext cx="8219256" cy="4925144"/>
          </a:xfrm>
        </p:spPr>
        <p:txBody>
          <a:bodyPr>
            <a:normAutofit/>
          </a:bodyPr>
          <a:lstStyle/>
          <a:p>
            <a:pPr marL="0" indent="0" algn="just">
              <a:buNone/>
            </a:pPr>
            <a:r>
              <a:rPr lang="ru-RU" sz="1800" dirty="0">
                <a:latin typeface="Arial Narrow" panose="020B0606020202030204" pitchFamily="34" charset="0"/>
              </a:rPr>
              <a:t>Броят на свършените дела през годината е </a:t>
            </a:r>
            <a:r>
              <a:rPr lang="ru-RU" sz="1800" dirty="0" err="1">
                <a:latin typeface="Arial Narrow" panose="020B0606020202030204" pitchFamily="34" charset="0"/>
              </a:rPr>
              <a:t>общо</a:t>
            </a:r>
            <a:r>
              <a:rPr lang="ru-RU" sz="1800" dirty="0">
                <a:latin typeface="Arial Narrow" panose="020B0606020202030204" pitchFamily="34" charset="0"/>
              </a:rPr>
              <a:t> </a:t>
            </a:r>
            <a:r>
              <a:rPr lang="ru-RU" sz="1800" dirty="0" smtClean="0">
                <a:latin typeface="Arial Narrow" panose="020B0606020202030204" pitchFamily="34" charset="0"/>
              </a:rPr>
              <a:t>12</a:t>
            </a:r>
            <a:r>
              <a:rPr lang="en-US" sz="1800" dirty="0" smtClean="0">
                <a:latin typeface="Arial Narrow" panose="020B0606020202030204" pitchFamily="34" charset="0"/>
              </a:rPr>
              <a:t>28</a:t>
            </a:r>
            <a:r>
              <a:rPr lang="ru-RU" sz="1800" dirty="0" smtClean="0">
                <a:latin typeface="Arial Narrow" panose="020B0606020202030204" pitchFamily="34" charset="0"/>
              </a:rPr>
              <a:t> </a:t>
            </a:r>
            <a:r>
              <a:rPr lang="ru-RU" sz="1800" dirty="0">
                <a:latin typeface="Arial Narrow" panose="020B0606020202030204" pitchFamily="34" charset="0"/>
              </a:rPr>
              <a:t>дела. Таблицата по-долу показва тенденциите през годините, като са сравнени постъпили, свършени и разгледани дела</a:t>
            </a:r>
            <a:r>
              <a:rPr lang="ru-RU" sz="1800" dirty="0" smtClean="0">
                <a:latin typeface="Arial Narrow" panose="020B0606020202030204" pitchFamily="34" charset="0"/>
              </a:rPr>
              <a:t>.</a:t>
            </a:r>
            <a:endParaRPr lang="en-US" sz="1800" dirty="0" smtClean="0">
              <a:latin typeface="Arial Narrow" panose="020B0606020202030204" pitchFamily="34" charset="0"/>
            </a:endParaRPr>
          </a:p>
          <a:p>
            <a:pPr marL="0" indent="0">
              <a:buNone/>
            </a:pPr>
            <a:endParaRPr lang="bg-BG" sz="1800" dirty="0"/>
          </a:p>
        </p:txBody>
      </p:sp>
      <p:graphicFrame>
        <p:nvGraphicFramePr>
          <p:cNvPr id="4" name="Table 3"/>
          <p:cNvGraphicFramePr>
            <a:graphicFrameLocks noGrp="1"/>
          </p:cNvGraphicFramePr>
          <p:nvPr>
            <p:extLst>
              <p:ext uri="{D42A27DB-BD31-4B8C-83A1-F6EECF244321}">
                <p14:modId xmlns:p14="http://schemas.microsoft.com/office/powerpoint/2010/main" val="414215533"/>
              </p:ext>
            </p:extLst>
          </p:nvPr>
        </p:nvGraphicFramePr>
        <p:xfrm>
          <a:off x="683568" y="2492896"/>
          <a:ext cx="7776865" cy="3456384"/>
        </p:xfrm>
        <a:graphic>
          <a:graphicData uri="http://schemas.openxmlformats.org/drawingml/2006/table">
            <a:tbl>
              <a:tblPr>
                <a:tableStyleId>{5C22544A-7EE6-4342-B048-85BDC9FD1C3A}</a:tableStyleId>
              </a:tblPr>
              <a:tblGrid>
                <a:gridCol w="1761217"/>
                <a:gridCol w="1503912"/>
                <a:gridCol w="1503912"/>
                <a:gridCol w="1503912"/>
                <a:gridCol w="1503912"/>
              </a:tblGrid>
              <a:tr h="911088">
                <a:tc>
                  <a:txBody>
                    <a:bodyPr/>
                    <a:lstStyle/>
                    <a:p>
                      <a:pPr algn="ctr">
                        <a:spcAft>
                          <a:spcPts val="0"/>
                        </a:spcAft>
                      </a:pPr>
                      <a:r>
                        <a:rPr lang="bg-BG" sz="1800" b="1" dirty="0">
                          <a:effectLst/>
                        </a:rPr>
                        <a:t> </a:t>
                      </a:r>
                    </a:p>
                    <a:p>
                      <a:pPr algn="ctr">
                        <a:spcAft>
                          <a:spcPts val="0"/>
                        </a:spcAft>
                      </a:pPr>
                      <a:r>
                        <a:rPr lang="bg-BG" sz="1800" b="1" dirty="0">
                          <a:effectLst/>
                        </a:rPr>
                        <a:t>Година/</a:t>
                      </a:r>
                    </a:p>
                    <a:p>
                      <a:pPr algn="ctr">
                        <a:spcAft>
                          <a:spcPts val="0"/>
                        </a:spcAft>
                      </a:pPr>
                      <a:r>
                        <a:rPr lang="bg-BG" sz="1800" b="1" dirty="0">
                          <a:effectLst/>
                        </a:rPr>
                        <a:t>Брой  </a:t>
                      </a:r>
                      <a:endParaRPr lang="bg-BG" sz="18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b="1" dirty="0">
                          <a:effectLst/>
                        </a:rPr>
                        <a:t> </a:t>
                      </a:r>
                    </a:p>
                    <a:p>
                      <a:pPr algn="ctr">
                        <a:spcAft>
                          <a:spcPts val="0"/>
                        </a:spcAft>
                      </a:pPr>
                      <a:r>
                        <a:rPr lang="bg-BG" sz="1800" b="1" dirty="0" smtClean="0">
                          <a:effectLst/>
                        </a:rPr>
                        <a:t>201</a:t>
                      </a:r>
                      <a:r>
                        <a:rPr lang="en-US" sz="1800" b="1" dirty="0" smtClean="0">
                          <a:effectLst/>
                        </a:rPr>
                        <a:t>9</a:t>
                      </a:r>
                      <a:endParaRPr lang="bg-BG" sz="18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20</a:t>
                      </a:r>
                      <a:endParaRPr lang="bg-BG" sz="18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21</a:t>
                      </a:r>
                      <a:endParaRPr lang="bg-BG" sz="18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spcAft>
                          <a:spcPts val="0"/>
                        </a:spcAft>
                      </a:pPr>
                      <a:r>
                        <a:rPr lang="bg-BG" sz="1800" b="1" dirty="0">
                          <a:effectLst/>
                        </a:rPr>
                        <a:t> </a:t>
                      </a:r>
                    </a:p>
                    <a:p>
                      <a:pPr algn="ctr">
                        <a:spcAft>
                          <a:spcPts val="0"/>
                        </a:spcAft>
                      </a:pPr>
                      <a:r>
                        <a:rPr lang="bg-BG" sz="1800" b="1" dirty="0" smtClean="0">
                          <a:effectLst/>
                        </a:rPr>
                        <a:t>20</a:t>
                      </a:r>
                      <a:r>
                        <a:rPr lang="en-US" sz="1800" b="1" dirty="0" smtClean="0">
                          <a:effectLst/>
                        </a:rPr>
                        <a:t>22</a:t>
                      </a:r>
                      <a:endParaRPr lang="bg-BG" sz="1800" b="1" dirty="0">
                        <a:effectLst/>
                        <a:latin typeface="Times New Roman"/>
                        <a:ea typeface="Times New Roman"/>
                      </a:endParaRPr>
                    </a:p>
                  </a:txBody>
                  <a:tcPr marL="44450" marR="44450" marT="0" marB="0">
                    <a:solidFill>
                      <a:schemeClr val="accent1">
                        <a:lumMod val="40000"/>
                        <a:lumOff val="60000"/>
                      </a:schemeClr>
                    </a:solidFill>
                  </a:tcPr>
                </a:tc>
              </a:tr>
              <a:tr h="2545296">
                <a:tc>
                  <a:txBody>
                    <a:bodyPr/>
                    <a:lstStyle/>
                    <a:p>
                      <a:pPr algn="ctr">
                        <a:spcAft>
                          <a:spcPts val="0"/>
                        </a:spcAft>
                      </a:pPr>
                      <a:r>
                        <a:rPr lang="bg-BG" sz="1800" dirty="0">
                          <a:effectLst/>
                        </a:rPr>
                        <a:t> </a:t>
                      </a:r>
                      <a:endParaRPr lang="en-US" sz="1800" dirty="0" smtClean="0">
                        <a:effectLst/>
                      </a:endParaRPr>
                    </a:p>
                    <a:p>
                      <a:pPr algn="ctr">
                        <a:spcAft>
                          <a:spcPts val="0"/>
                        </a:spcAft>
                      </a:pPr>
                      <a:r>
                        <a:rPr lang="bg-BG" sz="1800" dirty="0" smtClean="0">
                          <a:effectLst/>
                        </a:rPr>
                        <a:t>Постъпили </a:t>
                      </a:r>
                      <a:r>
                        <a:rPr lang="bg-BG" sz="1800" dirty="0">
                          <a:effectLst/>
                        </a:rPr>
                        <a:t>дела</a:t>
                      </a:r>
                    </a:p>
                    <a:p>
                      <a:pPr algn="ctr">
                        <a:spcAft>
                          <a:spcPts val="0"/>
                        </a:spcAft>
                      </a:pPr>
                      <a:endParaRPr lang="en-US" sz="1800" dirty="0" smtClean="0">
                        <a:effectLst/>
                      </a:endParaRPr>
                    </a:p>
                    <a:p>
                      <a:pPr algn="ctr">
                        <a:spcAft>
                          <a:spcPts val="0"/>
                        </a:spcAft>
                      </a:pPr>
                      <a:r>
                        <a:rPr lang="bg-BG" sz="1800" b="1" dirty="0" smtClean="0">
                          <a:effectLst/>
                        </a:rPr>
                        <a:t>Свършени </a:t>
                      </a:r>
                      <a:r>
                        <a:rPr lang="bg-BG" sz="1800" b="1" dirty="0">
                          <a:effectLst/>
                        </a:rPr>
                        <a:t>дела</a:t>
                      </a:r>
                    </a:p>
                    <a:p>
                      <a:pPr algn="ctr">
                        <a:spcAft>
                          <a:spcPts val="0"/>
                        </a:spcAft>
                      </a:pPr>
                      <a:endParaRPr lang="bg-BG" sz="1800" dirty="0">
                        <a:effectLst/>
                      </a:endParaRPr>
                    </a:p>
                    <a:p>
                      <a:pPr algn="ctr">
                        <a:spcAft>
                          <a:spcPts val="0"/>
                        </a:spcAft>
                      </a:pPr>
                      <a:r>
                        <a:rPr lang="bg-BG" sz="1800" dirty="0">
                          <a:effectLst/>
                        </a:rPr>
                        <a:t>Разгледани </a:t>
                      </a:r>
                      <a:r>
                        <a:rPr lang="bg-BG" sz="1800" dirty="0" smtClean="0">
                          <a:effectLst/>
                        </a:rPr>
                        <a:t>дела</a:t>
                      </a:r>
                      <a:endParaRPr lang="bg-BG" sz="1800" dirty="0">
                        <a:effectLst/>
                      </a:endParaRPr>
                    </a:p>
                  </a:txBody>
                  <a:tcPr marL="44450" marR="44450" marT="0" marB="0">
                    <a:solidFill>
                      <a:schemeClr val="accent1">
                        <a:lumMod val="40000"/>
                        <a:lumOff val="60000"/>
                      </a:schemeClr>
                    </a:solidFill>
                  </a:tcPr>
                </a:tc>
                <a:tc>
                  <a:txBody>
                    <a:bodyPr/>
                    <a:lstStyle/>
                    <a:p>
                      <a:pPr algn="ctr">
                        <a:spcAft>
                          <a:spcPts val="0"/>
                        </a:spcAft>
                      </a:pPr>
                      <a:endParaRPr lang="en-US" sz="1800" dirty="0" smtClean="0">
                        <a:effectLst/>
                      </a:endParaRPr>
                    </a:p>
                    <a:p>
                      <a:pPr algn="ctr">
                        <a:spcAft>
                          <a:spcPts val="0"/>
                        </a:spcAft>
                      </a:pPr>
                      <a:r>
                        <a:rPr lang="bg-BG" sz="1800" dirty="0" smtClean="0">
                          <a:effectLst/>
                        </a:rPr>
                        <a:t>12</a:t>
                      </a:r>
                      <a:r>
                        <a:rPr lang="en-US" sz="1800" dirty="0" smtClean="0">
                          <a:effectLst/>
                        </a:rPr>
                        <a:t>73</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12</a:t>
                      </a:r>
                      <a:r>
                        <a:rPr lang="en-US" sz="1800" dirty="0" smtClean="0">
                          <a:effectLst/>
                        </a:rPr>
                        <a:t>06</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484</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058</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105</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347</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1</a:t>
                      </a:r>
                      <a:r>
                        <a:rPr lang="bg-BG" sz="1800" dirty="0" smtClean="0">
                          <a:effectLst/>
                        </a:rPr>
                        <a:t>7</a:t>
                      </a:r>
                      <a:r>
                        <a:rPr lang="en-US" sz="1800" dirty="0" smtClean="0">
                          <a:effectLst/>
                        </a:rPr>
                        <a:t>5</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213</a:t>
                      </a:r>
                      <a:endParaRPr lang="bg-BG" sz="1800" dirty="0">
                        <a:effectLst/>
                      </a:endParaRPr>
                    </a:p>
                    <a:p>
                      <a:pPr algn="ctr">
                        <a:spcAft>
                          <a:spcPts val="0"/>
                        </a:spcAft>
                      </a:pPr>
                      <a:r>
                        <a:rPr lang="bg-BG" sz="1800" dirty="0">
                          <a:effectLst/>
                        </a:rPr>
                        <a:t> </a:t>
                      </a:r>
                    </a:p>
                    <a:p>
                      <a:pPr algn="ctr">
                        <a:spcAft>
                          <a:spcPts val="0"/>
                        </a:spcAft>
                      </a:pPr>
                      <a:r>
                        <a:rPr lang="en-US" sz="1800" dirty="0" smtClean="0">
                          <a:effectLst/>
                        </a:rPr>
                        <a:t>1424</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127</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12</a:t>
                      </a:r>
                      <a:r>
                        <a:rPr lang="en-US" sz="1800" dirty="0" smtClean="0">
                          <a:effectLst/>
                        </a:rPr>
                        <a:t>28</a:t>
                      </a:r>
                      <a:endParaRPr lang="bg-BG" sz="1800" dirty="0">
                        <a:effectLst/>
                      </a:endParaRPr>
                    </a:p>
                    <a:p>
                      <a:pPr algn="ctr">
                        <a:spcAft>
                          <a:spcPts val="0"/>
                        </a:spcAft>
                      </a:pPr>
                      <a:r>
                        <a:rPr lang="bg-BG" sz="1800" dirty="0">
                          <a:effectLst/>
                        </a:rPr>
                        <a:t> </a:t>
                      </a:r>
                    </a:p>
                    <a:p>
                      <a:pPr algn="ctr">
                        <a:spcAft>
                          <a:spcPts val="0"/>
                        </a:spcAft>
                      </a:pPr>
                      <a:r>
                        <a:rPr lang="bg-BG" sz="1800" dirty="0" smtClean="0">
                          <a:effectLst/>
                        </a:rPr>
                        <a:t>1</a:t>
                      </a:r>
                      <a:r>
                        <a:rPr lang="en-US" sz="1800" dirty="0" smtClean="0">
                          <a:effectLst/>
                        </a:rPr>
                        <a:t>338</a:t>
                      </a:r>
                      <a:endParaRPr lang="bg-BG" sz="1800" dirty="0">
                        <a:effectLst/>
                        <a:latin typeface="Times New Roman"/>
                        <a:ea typeface="Times New Roman"/>
                      </a:endParaRPr>
                    </a:p>
                  </a:txBody>
                  <a:tcPr marL="44450" marR="4445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215345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t>Свършени </a:t>
            </a:r>
            <a:r>
              <a:rPr lang="bg-BG" sz="3600" dirty="0"/>
              <a:t>дела </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6565494"/>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38316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t>1.3	Несвършени дела.</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8515663"/>
              </p:ext>
            </p:extLst>
          </p:nvPr>
        </p:nvGraphicFramePr>
        <p:xfrm>
          <a:off x="971600" y="2442754"/>
          <a:ext cx="7344816" cy="3434518"/>
        </p:xfrm>
        <a:graphic>
          <a:graphicData uri="http://schemas.openxmlformats.org/drawingml/2006/table">
            <a:tbl>
              <a:tblPr firstRow="1" firstCol="1" lastRow="1" lastCol="1" bandRow="1" bandCol="1">
                <a:tableStyleId>{5C22544A-7EE6-4342-B048-85BDC9FD1C3A}</a:tableStyleId>
              </a:tblPr>
              <a:tblGrid>
                <a:gridCol w="3576981"/>
                <a:gridCol w="3767835"/>
              </a:tblGrid>
              <a:tr h="1144838">
                <a:tc>
                  <a:txBody>
                    <a:bodyPr/>
                    <a:lstStyle/>
                    <a:p>
                      <a:pPr algn="just">
                        <a:spcAft>
                          <a:spcPts val="0"/>
                        </a:spcAft>
                        <a:tabLst>
                          <a:tab pos="457200" algn="l"/>
                        </a:tabLst>
                      </a:pPr>
                      <a:r>
                        <a:rPr lang="bg-BG" sz="1800" b="1" dirty="0">
                          <a:solidFill>
                            <a:schemeClr val="tx1"/>
                          </a:solidFill>
                          <a:effectLst/>
                        </a:rPr>
                        <a:t>Година</a:t>
                      </a:r>
                      <a:endParaRPr lang="bg-BG" sz="1800" b="1" dirty="0">
                        <a:solidFill>
                          <a:schemeClr val="tx1"/>
                        </a:solidFill>
                        <a:effectLst/>
                        <a:latin typeface="Times New Roman"/>
                        <a:ea typeface="Times New Roman"/>
                      </a:endParaRPr>
                    </a:p>
                  </a:txBody>
                  <a:tcPr marL="68580" marR="68580" marT="0" marB="0"/>
                </a:tc>
                <a:tc>
                  <a:txBody>
                    <a:bodyPr/>
                    <a:lstStyle/>
                    <a:p>
                      <a:pPr algn="just">
                        <a:spcAft>
                          <a:spcPts val="0"/>
                        </a:spcAft>
                        <a:tabLst>
                          <a:tab pos="457200" algn="l"/>
                        </a:tabLst>
                      </a:pPr>
                      <a:r>
                        <a:rPr lang="bg-BG" sz="1800" b="1" dirty="0">
                          <a:solidFill>
                            <a:schemeClr val="tx1"/>
                          </a:solidFill>
                          <a:effectLst/>
                        </a:rPr>
                        <a:t>Брой общо несвършени дела към 31.12.</a:t>
                      </a:r>
                      <a:endParaRPr lang="bg-BG" sz="1800" b="1" dirty="0">
                        <a:solidFill>
                          <a:schemeClr val="tx1"/>
                        </a:solidFill>
                        <a:effectLst/>
                        <a:latin typeface="Times New Roman"/>
                        <a:ea typeface="Times New Roman"/>
                      </a:endParaRPr>
                    </a:p>
                  </a:txBody>
                  <a:tcPr marL="68580" marR="68580" marT="0" marB="0"/>
                </a:tc>
              </a:tr>
              <a:tr h="572420">
                <a:tc>
                  <a:txBody>
                    <a:bodyPr/>
                    <a:lstStyle/>
                    <a:p>
                      <a:pPr algn="just">
                        <a:spcAft>
                          <a:spcPts val="0"/>
                        </a:spcAft>
                        <a:tabLst>
                          <a:tab pos="457200" algn="l"/>
                        </a:tabLst>
                      </a:pPr>
                      <a:r>
                        <a:rPr lang="bg-BG" sz="1800" b="0" dirty="0" smtClean="0">
                          <a:effectLst/>
                        </a:rPr>
                        <a:t>2022</a:t>
                      </a:r>
                      <a:endParaRPr lang="bg-BG" sz="1800" b="0" dirty="0">
                        <a:effectLst/>
                        <a:latin typeface="Times New Roman"/>
                        <a:ea typeface="Times New Roman"/>
                      </a:endParaRPr>
                    </a:p>
                  </a:txBody>
                  <a:tcPr marL="68580" marR="68580" marT="0" marB="0"/>
                </a:tc>
                <a:tc>
                  <a:txBody>
                    <a:bodyPr/>
                    <a:lstStyle/>
                    <a:p>
                      <a:pPr algn="just">
                        <a:spcAft>
                          <a:spcPts val="0"/>
                        </a:spcAft>
                        <a:tabLst>
                          <a:tab pos="457200" algn="l"/>
                        </a:tabLst>
                      </a:pPr>
                      <a:r>
                        <a:rPr lang="bg-BG" sz="1800" b="0" dirty="0">
                          <a:effectLst/>
                        </a:rPr>
                        <a:t>  </a:t>
                      </a:r>
                      <a:r>
                        <a:rPr lang="bg-BG" sz="1800" b="0" dirty="0" smtClean="0">
                          <a:effectLst/>
                        </a:rPr>
                        <a:t>110</a:t>
                      </a:r>
                      <a:endParaRPr lang="bg-BG" sz="1800" b="0" dirty="0">
                        <a:effectLst/>
                        <a:latin typeface="Times New Roman"/>
                        <a:ea typeface="Times New Roman"/>
                      </a:endParaRPr>
                    </a:p>
                  </a:txBody>
                  <a:tcPr marL="68580" marR="68580" marT="0" marB="0"/>
                </a:tc>
              </a:tr>
              <a:tr h="572420">
                <a:tc>
                  <a:txBody>
                    <a:bodyPr/>
                    <a:lstStyle/>
                    <a:p>
                      <a:pPr algn="just">
                        <a:spcAft>
                          <a:spcPts val="0"/>
                        </a:spcAft>
                        <a:tabLst>
                          <a:tab pos="457200" algn="l"/>
                        </a:tabLst>
                      </a:pPr>
                      <a:r>
                        <a:rPr lang="bg-BG" sz="1800" b="0" dirty="0" smtClean="0">
                          <a:effectLst/>
                        </a:rPr>
                        <a:t>2021</a:t>
                      </a:r>
                      <a:endParaRPr lang="bg-BG" sz="1800" b="0" dirty="0">
                        <a:effectLst/>
                        <a:latin typeface="Times New Roman"/>
                        <a:ea typeface="Times New Roman"/>
                      </a:endParaRPr>
                    </a:p>
                  </a:txBody>
                  <a:tcPr marL="68580" marR="68580" marT="0" marB="0"/>
                </a:tc>
                <a:tc>
                  <a:txBody>
                    <a:bodyPr/>
                    <a:lstStyle/>
                    <a:p>
                      <a:pPr algn="just">
                        <a:spcAft>
                          <a:spcPts val="0"/>
                        </a:spcAft>
                        <a:tabLst>
                          <a:tab pos="457200" algn="l"/>
                        </a:tabLst>
                      </a:pPr>
                      <a:r>
                        <a:rPr lang="bg-BG" sz="1800" b="0" dirty="0">
                          <a:effectLst/>
                        </a:rPr>
                        <a:t>  </a:t>
                      </a:r>
                      <a:r>
                        <a:rPr lang="bg-BG" sz="1800" b="0" dirty="0" smtClean="0">
                          <a:effectLst/>
                        </a:rPr>
                        <a:t>211</a:t>
                      </a:r>
                      <a:endParaRPr lang="bg-BG" sz="1800" b="0" dirty="0">
                        <a:effectLst/>
                        <a:latin typeface="Times New Roman"/>
                        <a:ea typeface="Times New Roman"/>
                      </a:endParaRPr>
                    </a:p>
                  </a:txBody>
                  <a:tcPr marL="68580" marR="68580" marT="0" marB="0"/>
                </a:tc>
              </a:tr>
              <a:tr h="572420">
                <a:tc>
                  <a:txBody>
                    <a:bodyPr/>
                    <a:lstStyle/>
                    <a:p>
                      <a:pPr algn="just">
                        <a:spcAft>
                          <a:spcPts val="0"/>
                        </a:spcAft>
                        <a:tabLst>
                          <a:tab pos="457200" algn="l"/>
                        </a:tabLst>
                      </a:pPr>
                      <a:r>
                        <a:rPr lang="bg-BG" sz="1800" b="0" dirty="0" smtClean="0">
                          <a:effectLst/>
                        </a:rPr>
                        <a:t>2020</a:t>
                      </a:r>
                      <a:endParaRPr lang="bg-BG" sz="1800" b="0" dirty="0">
                        <a:effectLst/>
                        <a:latin typeface="Times New Roman"/>
                        <a:ea typeface="Times New Roman"/>
                      </a:endParaRPr>
                    </a:p>
                  </a:txBody>
                  <a:tcPr marL="68580" marR="68580" marT="0" marB="0"/>
                </a:tc>
                <a:tc>
                  <a:txBody>
                    <a:bodyPr/>
                    <a:lstStyle/>
                    <a:p>
                      <a:pPr algn="just">
                        <a:spcAft>
                          <a:spcPts val="0"/>
                        </a:spcAft>
                        <a:tabLst>
                          <a:tab pos="457200" algn="l"/>
                        </a:tabLst>
                      </a:pPr>
                      <a:r>
                        <a:rPr lang="bg-BG" sz="1800" b="0" dirty="0">
                          <a:effectLst/>
                        </a:rPr>
                        <a:t>  </a:t>
                      </a:r>
                      <a:r>
                        <a:rPr lang="bg-BG" sz="1800" b="0" dirty="0" smtClean="0">
                          <a:effectLst/>
                        </a:rPr>
                        <a:t>242</a:t>
                      </a:r>
                      <a:endParaRPr lang="bg-BG" sz="1800" b="0" dirty="0">
                        <a:effectLst/>
                        <a:latin typeface="Times New Roman"/>
                        <a:ea typeface="Times New Roman"/>
                      </a:endParaRPr>
                    </a:p>
                  </a:txBody>
                  <a:tcPr marL="68580" marR="68580" marT="0" marB="0"/>
                </a:tc>
              </a:tr>
              <a:tr h="572420">
                <a:tc>
                  <a:txBody>
                    <a:bodyPr/>
                    <a:lstStyle/>
                    <a:p>
                      <a:pPr algn="just">
                        <a:spcAft>
                          <a:spcPts val="0"/>
                        </a:spcAft>
                        <a:tabLst>
                          <a:tab pos="457200" algn="l"/>
                        </a:tabLst>
                      </a:pPr>
                      <a:r>
                        <a:rPr lang="bg-BG" sz="1800" b="0" dirty="0" smtClean="0">
                          <a:effectLst/>
                        </a:rPr>
                        <a:t>2019</a:t>
                      </a:r>
                      <a:endParaRPr lang="bg-BG" sz="1800" b="0" dirty="0">
                        <a:effectLst/>
                        <a:latin typeface="Times New Roman"/>
                        <a:ea typeface="Times New Roman"/>
                      </a:endParaRPr>
                    </a:p>
                  </a:txBody>
                  <a:tcPr marL="68580" marR="68580" marT="0" marB="0"/>
                </a:tc>
                <a:tc>
                  <a:txBody>
                    <a:bodyPr/>
                    <a:lstStyle/>
                    <a:p>
                      <a:pPr algn="just">
                        <a:spcAft>
                          <a:spcPts val="0"/>
                        </a:spcAft>
                        <a:tabLst>
                          <a:tab pos="457200" algn="l"/>
                        </a:tabLst>
                      </a:pPr>
                      <a:r>
                        <a:rPr lang="bg-BG" sz="1800" b="0" dirty="0">
                          <a:effectLst/>
                        </a:rPr>
                        <a:t>  </a:t>
                      </a:r>
                      <a:r>
                        <a:rPr lang="bg-BG" sz="1800" b="0" dirty="0" smtClean="0">
                          <a:effectLst/>
                        </a:rPr>
                        <a:t>278</a:t>
                      </a:r>
                      <a:endParaRPr lang="bg-BG" sz="1800" b="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827584" y="1750259"/>
            <a:ext cx="74888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449263" algn="ctr" defTabSz="914400" rtl="0" eaLnBrk="1" fontAlgn="base" latinLnBrk="0" hangingPunct="1">
              <a:lnSpc>
                <a:spcPct val="100000"/>
              </a:lnSpc>
              <a:spcBef>
                <a:spcPct val="0"/>
              </a:spcBef>
              <a:spcAft>
                <a:spcPct val="0"/>
              </a:spcAft>
              <a:buClrTx/>
              <a:buSzTx/>
              <a:buFontTx/>
              <a:buNone/>
              <a:tabLst>
                <a:tab pos="457200" algn="l"/>
              </a:tabLst>
            </a:pPr>
            <a:r>
              <a:rPr kumimoji="0" lang="bg-BG" altLang="bg-BG"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 отношение на несвършените дела се наблюдава запазване тенденцията за </a:t>
            </a:r>
            <a:r>
              <a:rPr lang="bg-BG" altLang="bg-BG" dirty="0" smtClean="0">
                <a:ea typeface="Times New Roman" pitchFamily="18" charset="0"/>
              </a:rPr>
              <a:t>значително намаляване</a:t>
            </a:r>
            <a:r>
              <a:rPr kumimoji="0" lang="bg-BG" altLang="bg-BG"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броя им.</a:t>
            </a:r>
            <a:endParaRPr kumimoji="0" lang="bg-BG" altLang="bg-BG"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5206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rmAutofit/>
          </a:bodyPr>
          <a:lstStyle/>
          <a:p>
            <a:pPr marL="0" indent="0" algn="just">
              <a:buNone/>
            </a:pPr>
            <a:r>
              <a:rPr lang="bg-BG" sz="2400" dirty="0" smtClean="0"/>
              <a:t>     </a:t>
            </a:r>
            <a:r>
              <a:rPr lang="bg-BG" sz="2400" dirty="0" smtClean="0">
                <a:latin typeface="Arial Narrow" panose="020B0606020202030204" pitchFamily="34" charset="0"/>
              </a:rPr>
              <a:t>Във връзка с изложените  данни, могат да се направят следните общи констатации: през 2022 година в Районен съд - Велики Преслав се наблюдава леко намаление на броя на </a:t>
            </a:r>
            <a:r>
              <a:rPr lang="bg-BG" sz="2400" dirty="0" err="1" smtClean="0">
                <a:latin typeface="Arial Narrow" panose="020B0606020202030204" pitchFamily="34" charset="0"/>
              </a:rPr>
              <a:t>новопостъпилите</a:t>
            </a:r>
            <a:r>
              <a:rPr lang="bg-BG" sz="2400" dirty="0" smtClean="0">
                <a:latin typeface="Arial Narrow" panose="020B0606020202030204" pitchFamily="34" charset="0"/>
              </a:rPr>
              <a:t> дела при гражданските дела и запазване броя на постъпилите наказателните такива, което води до намаляване на делата за разглеждане.  </a:t>
            </a:r>
          </a:p>
          <a:p>
            <a:pPr marL="0" indent="0" algn="just">
              <a:buNone/>
            </a:pPr>
            <a:endParaRPr lang="bg-BG" sz="1100" dirty="0" smtClean="0">
              <a:latin typeface="Arial Narrow" panose="020B0606020202030204" pitchFamily="34" charset="0"/>
            </a:endParaRPr>
          </a:p>
          <a:p>
            <a:pPr marL="0" indent="0" algn="just">
              <a:buNone/>
            </a:pPr>
            <a:r>
              <a:rPr lang="bg-BG" sz="2400" dirty="0" smtClean="0">
                <a:latin typeface="Arial Narrow" panose="020B0606020202030204" pitchFamily="34" charset="0"/>
              </a:rPr>
              <a:t>      Сведен е до минимум броя на останалите несвършени дела в края на отчетния период и съществено повишение на процента на решените дела в тримесечен срок от 79% за отчетния период 2021 г. на 86% за отчетния период 2022 г.</a:t>
            </a:r>
          </a:p>
          <a:p>
            <a:endParaRPr lang="en-US" dirty="0"/>
          </a:p>
        </p:txBody>
      </p:sp>
    </p:spTree>
    <p:extLst>
      <p:ext uri="{BB962C8B-B14F-4D97-AF65-F5344CB8AC3E}">
        <p14:creationId xmlns:p14="http://schemas.microsoft.com/office/powerpoint/2010/main" val="406345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ru-RU" sz="2400" dirty="0"/>
              <a:t>2. </a:t>
            </a:r>
            <a:r>
              <a:rPr lang="ru-RU" sz="2000" dirty="0"/>
              <a:t>Срочност на правораздавателна дейност. Брой приключили в тримесечен срок дела, сравнени с предходни периоди. Процент на свършените в тримесечен срок дела.</a:t>
            </a:r>
            <a:endParaRPr lang="bg-BG" sz="2000" dirty="0"/>
          </a:p>
        </p:txBody>
      </p:sp>
      <p:sp>
        <p:nvSpPr>
          <p:cNvPr id="3" name="Content Placeholder 2"/>
          <p:cNvSpPr>
            <a:spLocks noGrp="1"/>
          </p:cNvSpPr>
          <p:nvPr>
            <p:ph idx="1"/>
          </p:nvPr>
        </p:nvSpPr>
        <p:spPr>
          <a:xfrm>
            <a:off x="457200" y="1412776"/>
            <a:ext cx="8229600" cy="4713387"/>
          </a:xfrm>
        </p:spPr>
        <p:txBody>
          <a:bodyPr>
            <a:normAutofit/>
          </a:bodyPr>
          <a:lstStyle/>
          <a:p>
            <a:pPr marL="0" indent="0" algn="ctr">
              <a:buNone/>
            </a:pPr>
            <a:r>
              <a:rPr lang="bg-BG" sz="1800" dirty="0" smtClean="0">
                <a:latin typeface="Arial Narrow" panose="020B0606020202030204" pitchFamily="34" charset="0"/>
              </a:rPr>
              <a:t>По критерии „приключени дела в тримесечен срок” се отчита значително увеличение както общ брой и едновременно с това и в процентно изражение, видно от приложените таблици. Това се дължи, както на попълване на щата на съдиите, така и техния професионализъм</a:t>
            </a:r>
            <a:endParaRPr lang="bg-BG" sz="2000"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81780784"/>
              </p:ext>
            </p:extLst>
          </p:nvPr>
        </p:nvGraphicFramePr>
        <p:xfrm>
          <a:off x="539552" y="2636912"/>
          <a:ext cx="7920880" cy="1728192"/>
        </p:xfrm>
        <a:graphic>
          <a:graphicData uri="http://schemas.openxmlformats.org/drawingml/2006/table">
            <a:tbl>
              <a:tblPr>
                <a:tableStyleId>{5C22544A-7EE6-4342-B048-85BDC9FD1C3A}</a:tableStyleId>
              </a:tblPr>
              <a:tblGrid>
                <a:gridCol w="1853822"/>
                <a:gridCol w="1432499"/>
                <a:gridCol w="1516764"/>
                <a:gridCol w="1685293"/>
                <a:gridCol w="1432502"/>
              </a:tblGrid>
              <a:tr h="864096">
                <a:tc>
                  <a:txBody>
                    <a:bodyPr/>
                    <a:lstStyle/>
                    <a:p>
                      <a:pPr algn="ctr">
                        <a:spcAft>
                          <a:spcPts val="0"/>
                        </a:spcAft>
                      </a:pPr>
                      <a:r>
                        <a:rPr lang="bg-BG" sz="1800" dirty="0">
                          <a:effectLst/>
                        </a:rPr>
                        <a:t> </a:t>
                      </a:r>
                    </a:p>
                    <a:p>
                      <a:pPr algn="ctr">
                        <a:spcAft>
                          <a:spcPts val="0"/>
                        </a:spcAft>
                      </a:pPr>
                      <a:r>
                        <a:rPr lang="bg-BG" sz="1800" dirty="0">
                          <a:effectLst/>
                        </a:rPr>
                        <a:t>Брой /</a:t>
                      </a:r>
                    </a:p>
                    <a:p>
                      <a:pPr algn="ctr">
                        <a:spcAft>
                          <a:spcPts val="0"/>
                        </a:spcAft>
                      </a:pPr>
                      <a:r>
                        <a:rPr lang="bg-BG" sz="1800" dirty="0">
                          <a:effectLst/>
                        </a:rPr>
                        <a:t> година</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2019</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solidFill>
                      <a:schemeClr val="accent1">
                        <a:lumMod val="40000"/>
                        <a:lumOff val="60000"/>
                      </a:schemeClr>
                    </a:solidFill>
                  </a:tcPr>
                </a:tc>
              </a:tr>
              <a:tr h="864096">
                <a:tc>
                  <a:txBody>
                    <a:bodyPr/>
                    <a:lstStyle/>
                    <a:p>
                      <a:pPr algn="ctr">
                        <a:spcAft>
                          <a:spcPts val="0"/>
                        </a:spcAft>
                      </a:pPr>
                      <a:r>
                        <a:rPr lang="bg-BG" sz="1800" dirty="0">
                          <a:effectLst/>
                        </a:rPr>
                        <a:t> </a:t>
                      </a:r>
                    </a:p>
                    <a:p>
                      <a:pPr algn="ctr">
                        <a:spcAft>
                          <a:spcPts val="0"/>
                        </a:spcAft>
                      </a:pPr>
                      <a:r>
                        <a:rPr lang="bg-BG" sz="1800" dirty="0">
                          <a:effectLst/>
                        </a:rPr>
                        <a:t>Свършени дела </a:t>
                      </a:r>
                    </a:p>
                    <a:p>
                      <a:pPr algn="ctr">
                        <a:spcAft>
                          <a:spcPts val="0"/>
                        </a:spcAft>
                      </a:pPr>
                      <a:r>
                        <a:rPr lang="bg-BG" sz="1800" dirty="0">
                          <a:effectLst/>
                        </a:rPr>
                        <a:t>в 3-месечен срок</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1064</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870</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963</a:t>
                      </a:r>
                      <a:endParaRPr lang="bg-BG" sz="18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1062</a:t>
                      </a:r>
                      <a:endParaRPr lang="bg-BG" sz="1800" dirty="0">
                        <a:effectLst/>
                        <a:latin typeface="Times New Roman"/>
                        <a:ea typeface="Times New Roman"/>
                      </a:endParaRPr>
                    </a:p>
                  </a:txBody>
                  <a:tcPr marL="44450" marR="44450" marT="0" marB="0">
                    <a:solidFill>
                      <a:schemeClr val="accent1">
                        <a:lumMod val="40000"/>
                        <a:lumOff val="6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77619685"/>
              </p:ext>
            </p:extLst>
          </p:nvPr>
        </p:nvGraphicFramePr>
        <p:xfrm>
          <a:off x="539551" y="4581128"/>
          <a:ext cx="7920881" cy="1872208"/>
        </p:xfrm>
        <a:graphic>
          <a:graphicData uri="http://schemas.openxmlformats.org/drawingml/2006/table">
            <a:tbl>
              <a:tblPr>
                <a:tableStyleId>{5C22544A-7EE6-4342-B048-85BDC9FD1C3A}</a:tableStyleId>
              </a:tblPr>
              <a:tblGrid>
                <a:gridCol w="2251198"/>
                <a:gridCol w="1051962"/>
                <a:gridCol w="1669701"/>
                <a:gridCol w="1613977"/>
                <a:gridCol w="1334043"/>
              </a:tblGrid>
              <a:tr h="835293">
                <a:tc>
                  <a:txBody>
                    <a:bodyPr/>
                    <a:lstStyle/>
                    <a:p>
                      <a:pPr>
                        <a:spcAft>
                          <a:spcPts val="0"/>
                        </a:spcAft>
                      </a:pPr>
                      <a:endParaRPr lang="en-US" sz="1800" dirty="0" smtClean="0">
                        <a:effectLst/>
                      </a:endParaRPr>
                    </a:p>
                    <a:p>
                      <a:pPr>
                        <a:spcAft>
                          <a:spcPts val="0"/>
                        </a:spcAft>
                      </a:pPr>
                      <a:r>
                        <a:rPr lang="bg-BG" sz="1800" dirty="0" smtClean="0">
                          <a:effectLst/>
                        </a:rPr>
                        <a:t>Процент/година</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2019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endParaRPr lang="bg-BG" sz="1800" dirty="0" smtClean="0">
                        <a:effectLst/>
                      </a:endParaRPr>
                    </a:p>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1036915">
                <a:tc>
                  <a:txBody>
                    <a:bodyPr/>
                    <a:lstStyle/>
                    <a:p>
                      <a:pPr algn="ctr">
                        <a:spcAft>
                          <a:spcPts val="0"/>
                        </a:spcAft>
                      </a:pPr>
                      <a:r>
                        <a:rPr lang="bg-BG" sz="1800" dirty="0">
                          <a:effectLst/>
                        </a:rPr>
                        <a:t>Процент свършени дела в </a:t>
                      </a:r>
                    </a:p>
                    <a:p>
                      <a:pPr algn="ctr">
                        <a:spcAft>
                          <a:spcPts val="0"/>
                        </a:spcAft>
                      </a:pPr>
                      <a:r>
                        <a:rPr lang="bg-BG" sz="1800" dirty="0">
                          <a:effectLst/>
                        </a:rPr>
                        <a:t>3-месечен срок</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88%</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a:effectLst/>
                        </a:rPr>
                        <a:t>7</a:t>
                      </a:r>
                      <a:r>
                        <a:rPr lang="bg-BG" sz="1800" dirty="0" smtClean="0">
                          <a:effectLst/>
                        </a:rPr>
                        <a:t>9</a:t>
                      </a:r>
                      <a:r>
                        <a:rPr lang="bg-BG" sz="1800" dirty="0">
                          <a:effectLst/>
                        </a:rPr>
                        <a:t>%</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79%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86%</a:t>
                      </a:r>
                      <a:endParaRPr lang="bg-BG" sz="18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2683176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Autofit/>
          </a:bodyPr>
          <a:lstStyle/>
          <a:p>
            <a:r>
              <a:rPr lang="ru-RU" sz="3000" dirty="0"/>
              <a:t>3. Качество на съдебните актове –потвърдени /включително и като %/, отменени и върнати /включително и като %/, за периода </a:t>
            </a:r>
            <a:r>
              <a:rPr lang="ru-RU" sz="3000" dirty="0" smtClean="0"/>
              <a:t>2019-2022 </a:t>
            </a:r>
            <a:r>
              <a:rPr lang="ru-RU" sz="3000" dirty="0"/>
              <a:t>г.</a:t>
            </a:r>
            <a:endParaRPr lang="bg-BG" sz="3000" dirty="0"/>
          </a:p>
        </p:txBody>
      </p:sp>
      <p:sp>
        <p:nvSpPr>
          <p:cNvPr id="3" name="Content Placeholder 2"/>
          <p:cNvSpPr>
            <a:spLocks noGrp="1"/>
          </p:cNvSpPr>
          <p:nvPr>
            <p:ph idx="1"/>
          </p:nvPr>
        </p:nvSpPr>
        <p:spPr>
          <a:xfrm>
            <a:off x="539552" y="1988840"/>
            <a:ext cx="8229600" cy="4824536"/>
          </a:xfrm>
        </p:spPr>
        <p:txBody>
          <a:bodyPr>
            <a:noAutofit/>
          </a:bodyPr>
          <a:lstStyle/>
          <a:p>
            <a:pPr marL="0" indent="0">
              <a:buNone/>
            </a:pPr>
            <a:r>
              <a:rPr lang="ru-RU" sz="1800" dirty="0">
                <a:latin typeface="Arial Narrow" panose="020B0606020202030204" pitchFamily="34" charset="0"/>
              </a:rPr>
              <a:t>3.1.Обжалвани и протестирани </a:t>
            </a:r>
            <a:r>
              <a:rPr lang="ru-RU" sz="1800" dirty="0" err="1">
                <a:latin typeface="Arial Narrow" panose="020B0606020202030204" pitchFamily="34" charset="0"/>
              </a:rPr>
              <a:t>през</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Общ брой.</a:t>
            </a:r>
          </a:p>
          <a:p>
            <a:pPr marL="0" indent="0" algn="just">
              <a:buNone/>
            </a:pPr>
            <a:r>
              <a:rPr lang="ru-RU" sz="1800" dirty="0" err="1" smtClean="0">
                <a:latin typeface="Arial Narrow" panose="020B0606020202030204" pitchFamily="34" charset="0"/>
              </a:rPr>
              <a:t>Обжалвани</a:t>
            </a:r>
            <a:r>
              <a:rPr lang="ru-RU" sz="1800" dirty="0" smtClean="0">
                <a:latin typeface="Arial Narrow" panose="020B0606020202030204" pitchFamily="34" charset="0"/>
              </a:rPr>
              <a:t> </a:t>
            </a:r>
            <a:r>
              <a:rPr lang="ru-RU" sz="1800" dirty="0">
                <a:latin typeface="Arial Narrow" panose="020B0606020202030204" pitchFamily="34" charset="0"/>
              </a:rPr>
              <a:t>и протестирани </a:t>
            </a:r>
            <a:r>
              <a:rPr lang="ru-RU" sz="1800" dirty="0" err="1">
                <a:latin typeface="Arial Narrow" panose="020B0606020202030204" pitchFamily="34" charset="0"/>
              </a:rPr>
              <a:t>през</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са </a:t>
            </a:r>
            <a:r>
              <a:rPr lang="ru-RU" sz="1800" dirty="0" err="1">
                <a:latin typeface="Arial Narrow" panose="020B0606020202030204" pitchFamily="34" charset="0"/>
              </a:rPr>
              <a:t>общо</a:t>
            </a:r>
            <a:r>
              <a:rPr lang="ru-RU" sz="1800" dirty="0">
                <a:latin typeface="Arial Narrow" panose="020B0606020202030204" pitchFamily="34" charset="0"/>
              </a:rPr>
              <a:t> </a:t>
            </a:r>
            <a:r>
              <a:rPr lang="ru-RU" sz="1800" dirty="0" smtClean="0">
                <a:latin typeface="Arial Narrow" panose="020B0606020202030204" pitchFamily="34" charset="0"/>
              </a:rPr>
              <a:t>117 </a:t>
            </a:r>
            <a:r>
              <a:rPr lang="ru-RU" sz="1800" dirty="0">
                <a:latin typeface="Arial Narrow" panose="020B0606020202030204" pitchFamily="34" charset="0"/>
              </a:rPr>
              <a:t>съдебни акта, от </a:t>
            </a:r>
            <a:r>
              <a:rPr lang="ru-RU" sz="1800" dirty="0" err="1">
                <a:latin typeface="Arial Narrow" panose="020B0606020202030204" pitchFamily="34" charset="0"/>
              </a:rPr>
              <a:t>които</a:t>
            </a:r>
            <a:r>
              <a:rPr lang="ru-RU" sz="1800" dirty="0">
                <a:latin typeface="Arial Narrow" panose="020B0606020202030204" pitchFamily="34" charset="0"/>
              </a:rPr>
              <a:t> </a:t>
            </a:r>
            <a:r>
              <a:rPr lang="ru-RU" sz="1800" dirty="0" smtClean="0">
                <a:latin typeface="Arial Narrow" panose="020B0606020202030204" pitchFamily="34" charset="0"/>
              </a:rPr>
              <a:t>38 </a:t>
            </a:r>
            <a:r>
              <a:rPr lang="ru-RU" sz="1800" dirty="0">
                <a:latin typeface="Arial Narrow" panose="020B0606020202030204" pitchFamily="34" charset="0"/>
              </a:rPr>
              <a:t>по граждански дела и  </a:t>
            </a:r>
            <a:r>
              <a:rPr lang="ru-RU" sz="1800" dirty="0" smtClean="0">
                <a:latin typeface="Arial Narrow" panose="020B0606020202030204" pitchFamily="34" charset="0"/>
              </a:rPr>
              <a:t>79 </a:t>
            </a:r>
            <a:r>
              <a:rPr lang="ru-RU" sz="1800" dirty="0">
                <a:latin typeface="Arial Narrow" panose="020B0606020202030204" pitchFamily="34" charset="0"/>
              </a:rPr>
              <a:t>по наказателни дела, в т.ч. 30 акта по административно-наказателни дела. </a:t>
            </a:r>
          </a:p>
          <a:p>
            <a:pPr marL="0" indent="0">
              <a:buNone/>
            </a:pPr>
            <a:r>
              <a:rPr lang="ru-RU" sz="1800" dirty="0" smtClean="0">
                <a:latin typeface="Arial Narrow" panose="020B0606020202030204" pitchFamily="34" charset="0"/>
              </a:rPr>
              <a:t>3.2.Върнати </a:t>
            </a:r>
            <a:r>
              <a:rPr lang="ru-RU" sz="1800" dirty="0">
                <a:latin typeface="Arial Narrow" panose="020B0606020202030204" pitchFamily="34" charset="0"/>
              </a:rPr>
              <a:t>с резултат </a:t>
            </a:r>
            <a:r>
              <a:rPr lang="ru-RU" sz="1800" dirty="0" err="1">
                <a:latin typeface="Arial Narrow" panose="020B0606020202030204" pitchFamily="34" charset="0"/>
              </a:rPr>
              <a:t>през</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Общ брой.</a:t>
            </a:r>
          </a:p>
          <a:p>
            <a:pPr marL="0" indent="0" algn="just">
              <a:buNone/>
            </a:pPr>
            <a:r>
              <a:rPr lang="ru-RU" sz="1800" dirty="0" err="1" smtClean="0">
                <a:latin typeface="Arial Narrow" panose="020B0606020202030204" pitchFamily="34" charset="0"/>
              </a:rPr>
              <a:t>Върнати</a:t>
            </a:r>
            <a:r>
              <a:rPr lang="ru-RU" sz="1800" dirty="0" smtClean="0">
                <a:latin typeface="Arial Narrow" panose="020B0606020202030204" pitchFamily="34" charset="0"/>
              </a:rPr>
              <a:t> </a:t>
            </a:r>
            <a:r>
              <a:rPr lang="ru-RU" sz="1800" dirty="0">
                <a:latin typeface="Arial Narrow" panose="020B0606020202030204" pitchFamily="34" charset="0"/>
              </a:rPr>
              <a:t>с резултат </a:t>
            </a:r>
            <a:r>
              <a:rPr lang="ru-RU" sz="1800" dirty="0" err="1">
                <a:latin typeface="Arial Narrow" panose="020B0606020202030204" pitchFamily="34" charset="0"/>
              </a:rPr>
              <a:t>през</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от въззивна и касационна проверка </a:t>
            </a:r>
            <a:r>
              <a:rPr lang="ru-RU" sz="1800" dirty="0" err="1">
                <a:latin typeface="Arial Narrow" panose="020B0606020202030204" pitchFamily="34" charset="0"/>
              </a:rPr>
              <a:t>са</a:t>
            </a:r>
            <a:r>
              <a:rPr lang="ru-RU" sz="1800" dirty="0">
                <a:latin typeface="Arial Narrow" panose="020B0606020202030204" pitchFamily="34" charset="0"/>
              </a:rPr>
              <a:t> </a:t>
            </a:r>
            <a:r>
              <a:rPr lang="ru-RU" sz="1800" dirty="0" smtClean="0">
                <a:latin typeface="Arial Narrow" panose="020B0606020202030204" pitchFamily="34" charset="0"/>
              </a:rPr>
              <a:t>98 </a:t>
            </a:r>
            <a:r>
              <a:rPr lang="ru-RU" sz="1800" dirty="0">
                <a:latin typeface="Arial Narrow" panose="020B0606020202030204" pitchFamily="34" charset="0"/>
              </a:rPr>
              <a:t>съдебни акта, от </a:t>
            </a:r>
            <a:r>
              <a:rPr lang="ru-RU" sz="1800" dirty="0" smtClean="0">
                <a:latin typeface="Arial Narrow" panose="020B0606020202030204" pitchFamily="34" charset="0"/>
              </a:rPr>
              <a:t>които18 </a:t>
            </a:r>
            <a:r>
              <a:rPr lang="ru-RU" sz="1800" dirty="0">
                <a:latin typeface="Arial Narrow" panose="020B0606020202030204" pitchFamily="34" charset="0"/>
              </a:rPr>
              <a:t>наказателни, </a:t>
            </a:r>
            <a:r>
              <a:rPr lang="ru-RU" sz="1800" dirty="0" smtClean="0">
                <a:latin typeface="Arial Narrow" panose="020B0606020202030204" pitchFamily="34" charset="0"/>
              </a:rPr>
              <a:t>31 </a:t>
            </a:r>
            <a:r>
              <a:rPr lang="ru-RU" sz="1800" dirty="0">
                <a:latin typeface="Arial Narrow" panose="020B0606020202030204" pitchFamily="34" charset="0"/>
              </a:rPr>
              <a:t>граждански и </a:t>
            </a:r>
            <a:r>
              <a:rPr lang="ru-RU" sz="1800" dirty="0" smtClean="0">
                <a:latin typeface="Arial Narrow" panose="020B0606020202030204" pitchFamily="34" charset="0"/>
              </a:rPr>
              <a:t>49 </a:t>
            </a:r>
            <a:r>
              <a:rPr lang="ru-RU" sz="1800" dirty="0">
                <a:latin typeface="Arial Narrow" panose="020B0606020202030204" pitchFamily="34" charset="0"/>
              </a:rPr>
              <a:t>акта по административно-наказателни дела. </a:t>
            </a:r>
          </a:p>
          <a:p>
            <a:pPr marL="0" indent="0" algn="just">
              <a:buNone/>
            </a:pPr>
            <a:r>
              <a:rPr lang="ru-RU" sz="1800" dirty="0" smtClean="0">
                <a:latin typeface="Arial Narrow" panose="020B0606020202030204" pitchFamily="34" charset="0"/>
              </a:rPr>
              <a:t>3.3.Отменени </a:t>
            </a:r>
            <a:r>
              <a:rPr lang="ru-RU" sz="1800" dirty="0">
                <a:latin typeface="Arial Narrow" panose="020B0606020202030204" pitchFamily="34" charset="0"/>
              </a:rPr>
              <a:t>и потвърдени изцяло. Общ брой. Процентно съотношение, спрямо общ брой обжалвани и протестирани.</a:t>
            </a:r>
          </a:p>
          <a:p>
            <a:pPr marL="0" indent="0" algn="just">
              <a:buNone/>
            </a:pPr>
            <a:r>
              <a:rPr lang="ru-RU" sz="1800" dirty="0" err="1" smtClean="0">
                <a:latin typeface="Arial Narrow" panose="020B0606020202030204" pitchFamily="34" charset="0"/>
              </a:rPr>
              <a:t>Отменени</a:t>
            </a:r>
            <a:r>
              <a:rPr lang="ru-RU" sz="1800" dirty="0" smtClean="0">
                <a:latin typeface="Arial Narrow" panose="020B0606020202030204" pitchFamily="34" charset="0"/>
              </a:rPr>
              <a:t> </a:t>
            </a:r>
            <a:r>
              <a:rPr lang="ru-RU" sz="1800" dirty="0">
                <a:latin typeface="Arial Narrow" panose="020B0606020202030204" pitchFamily="34" charset="0"/>
              </a:rPr>
              <a:t>изцяло </a:t>
            </a:r>
            <a:r>
              <a:rPr lang="ru-RU" sz="1800" dirty="0" err="1">
                <a:latin typeface="Arial Narrow" panose="020B0606020202030204" pitchFamily="34" charset="0"/>
              </a:rPr>
              <a:t>са</a:t>
            </a:r>
            <a:r>
              <a:rPr lang="ru-RU" sz="1800" dirty="0">
                <a:latin typeface="Arial Narrow" panose="020B0606020202030204" pitchFamily="34" charset="0"/>
              </a:rPr>
              <a:t> </a:t>
            </a:r>
            <a:r>
              <a:rPr lang="ru-RU" sz="1800" dirty="0" smtClean="0">
                <a:latin typeface="Arial Narrow" panose="020B0606020202030204" pitchFamily="34" charset="0"/>
              </a:rPr>
              <a:t>26 </a:t>
            </a:r>
            <a:r>
              <a:rPr lang="ru-RU" sz="1800" dirty="0">
                <a:latin typeface="Arial Narrow" panose="020B0606020202030204" pitchFamily="34" charset="0"/>
              </a:rPr>
              <a:t>акта, </a:t>
            </a:r>
            <a:r>
              <a:rPr lang="ru-RU" sz="1800" dirty="0" err="1">
                <a:latin typeface="Arial Narrow" panose="020B0606020202030204" pitchFamily="34" charset="0"/>
              </a:rPr>
              <a:t>съответно</a:t>
            </a:r>
            <a:r>
              <a:rPr lang="ru-RU" sz="1800" dirty="0">
                <a:latin typeface="Arial Narrow" panose="020B0606020202030204" pitchFamily="34" charset="0"/>
              </a:rPr>
              <a:t> </a:t>
            </a:r>
            <a:r>
              <a:rPr lang="ru-RU" sz="1800" dirty="0" smtClean="0">
                <a:latin typeface="Arial Narrow" panose="020B0606020202030204" pitchFamily="34" charset="0"/>
              </a:rPr>
              <a:t>21 </a:t>
            </a:r>
            <a:r>
              <a:rPr lang="ru-RU" sz="1800" dirty="0">
                <a:latin typeface="Arial Narrow" panose="020B0606020202030204" pitchFamily="34" charset="0"/>
              </a:rPr>
              <a:t>по </a:t>
            </a:r>
            <a:r>
              <a:rPr lang="ru-RU" sz="1800" dirty="0" err="1" smtClean="0">
                <a:latin typeface="Arial Narrow" panose="020B0606020202030204" pitchFamily="34" charset="0"/>
              </a:rPr>
              <a:t>наказателни</a:t>
            </a:r>
            <a:r>
              <a:rPr lang="ru-RU" sz="1800" dirty="0" smtClean="0">
                <a:latin typeface="Arial Narrow" panose="020B0606020202030204" pitchFamily="34" charset="0"/>
              </a:rPr>
              <a:t> и административно-</a:t>
            </a:r>
            <a:r>
              <a:rPr lang="ru-RU" sz="1800" dirty="0" err="1" smtClean="0">
                <a:latin typeface="Arial Narrow" panose="020B0606020202030204" pitchFamily="34" charset="0"/>
              </a:rPr>
              <a:t>наказателни</a:t>
            </a:r>
            <a:r>
              <a:rPr lang="ru-RU" sz="1800" dirty="0" smtClean="0">
                <a:latin typeface="Arial Narrow" panose="020B0606020202030204" pitchFamily="34" charset="0"/>
              </a:rPr>
              <a:t> дела, от </a:t>
            </a:r>
            <a:r>
              <a:rPr lang="ru-RU" sz="1800" dirty="0" err="1" smtClean="0">
                <a:latin typeface="Arial Narrow" panose="020B0606020202030204" pitchFamily="34" charset="0"/>
              </a:rPr>
              <a:t>които</a:t>
            </a:r>
            <a:r>
              <a:rPr lang="ru-RU" sz="1800" dirty="0" smtClean="0">
                <a:latin typeface="Arial Narrow" panose="020B0606020202030204" pitchFamily="34" charset="0"/>
              </a:rPr>
              <a:t> 5 </a:t>
            </a:r>
            <a:r>
              <a:rPr lang="ru-RU" sz="1800" dirty="0" err="1" smtClean="0">
                <a:latin typeface="Arial Narrow" panose="020B0606020202030204" pitchFamily="34" charset="0"/>
              </a:rPr>
              <a:t>наказателни</a:t>
            </a:r>
            <a:r>
              <a:rPr lang="ru-RU" sz="1800" dirty="0" smtClean="0">
                <a:latin typeface="Arial Narrow" panose="020B0606020202030204" pitchFamily="34" charset="0"/>
              </a:rPr>
              <a:t> и 16 административно-</a:t>
            </a:r>
            <a:r>
              <a:rPr lang="ru-RU" sz="1800" dirty="0" err="1" smtClean="0">
                <a:latin typeface="Arial Narrow" panose="020B0606020202030204" pitchFamily="34" charset="0"/>
              </a:rPr>
              <a:t>наказателни</a:t>
            </a:r>
            <a:r>
              <a:rPr lang="ru-RU" sz="1800" dirty="0" smtClean="0">
                <a:latin typeface="Arial Narrow" panose="020B0606020202030204" pitchFamily="34" charset="0"/>
              </a:rPr>
              <a:t> дела, и 5 </a:t>
            </a:r>
            <a:r>
              <a:rPr lang="ru-RU" sz="1800" dirty="0">
                <a:latin typeface="Arial Narrow" panose="020B0606020202030204" pitchFamily="34" charset="0"/>
              </a:rPr>
              <a:t>по граждански </a:t>
            </a:r>
            <a:r>
              <a:rPr lang="ru-RU" sz="1800" dirty="0" smtClean="0">
                <a:latin typeface="Arial Narrow" panose="020B0606020202030204" pitchFamily="34" charset="0"/>
              </a:rPr>
              <a:t>.</a:t>
            </a:r>
            <a:endParaRPr lang="en-US" sz="1800" dirty="0" smtClean="0">
              <a:latin typeface="Arial Narrow" panose="020B0606020202030204" pitchFamily="34" charset="0"/>
            </a:endParaRPr>
          </a:p>
          <a:p>
            <a:pPr marL="0" indent="0" algn="just">
              <a:buNone/>
            </a:pPr>
            <a:r>
              <a:rPr lang="bg-BG" sz="1800" dirty="0" smtClean="0">
                <a:latin typeface="Arial Narrow" panose="020B0606020202030204" pitchFamily="34" charset="0"/>
              </a:rPr>
              <a:t>Потвърдени </a:t>
            </a:r>
            <a:r>
              <a:rPr lang="bg-BG" sz="1800" dirty="0">
                <a:latin typeface="Arial Narrow" panose="020B0606020202030204" pitchFamily="34" charset="0"/>
              </a:rPr>
              <a:t>изцяло са </a:t>
            </a:r>
            <a:r>
              <a:rPr lang="bg-BG" sz="1800" dirty="0" smtClean="0">
                <a:latin typeface="Arial Narrow" panose="020B0606020202030204" pitchFamily="34" charset="0"/>
              </a:rPr>
              <a:t>62 </a:t>
            </a:r>
            <a:r>
              <a:rPr lang="bg-BG" sz="1800" dirty="0">
                <a:latin typeface="Arial Narrow" panose="020B0606020202030204" pitchFamily="34" charset="0"/>
              </a:rPr>
              <a:t>акта, съответно </a:t>
            </a:r>
            <a:r>
              <a:rPr lang="bg-BG" sz="1800" dirty="0" smtClean="0">
                <a:latin typeface="Arial Narrow" panose="020B0606020202030204" pitchFamily="34" charset="0"/>
              </a:rPr>
              <a:t>45 </a:t>
            </a:r>
            <a:r>
              <a:rPr lang="bg-BG" sz="1800" dirty="0">
                <a:latin typeface="Arial Narrow" panose="020B0606020202030204" pitchFamily="34" charset="0"/>
              </a:rPr>
              <a:t>по </a:t>
            </a:r>
            <a:r>
              <a:rPr lang="bg-BG" sz="1800" dirty="0" smtClean="0">
                <a:latin typeface="Arial Narrow" panose="020B0606020202030204" pitchFamily="34" charset="0"/>
              </a:rPr>
              <a:t>наказателни и административно-наказателни, от които 12 наказателни и 33 </a:t>
            </a:r>
            <a:r>
              <a:rPr lang="bg-BG" sz="1800" dirty="0">
                <a:latin typeface="Arial Narrow" panose="020B0606020202030204" pitchFamily="34" charset="0"/>
              </a:rPr>
              <a:t>по административно-наказателни </a:t>
            </a:r>
            <a:r>
              <a:rPr lang="bg-BG" sz="1800" dirty="0" smtClean="0">
                <a:latin typeface="Arial Narrow" panose="020B0606020202030204" pitchFamily="34" charset="0"/>
              </a:rPr>
              <a:t>дела, и 17 </a:t>
            </a:r>
            <a:r>
              <a:rPr lang="bg-BG" sz="1800" dirty="0">
                <a:latin typeface="Arial Narrow" panose="020B0606020202030204" pitchFamily="34" charset="0"/>
              </a:rPr>
              <a:t>по граждански </a:t>
            </a:r>
          </a:p>
        </p:txBody>
      </p:sp>
    </p:spTree>
    <p:extLst>
      <p:ext uri="{BB962C8B-B14F-4D97-AF65-F5344CB8AC3E}">
        <p14:creationId xmlns:p14="http://schemas.microsoft.com/office/powerpoint/2010/main" val="4036545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06090"/>
          </a:xfrm>
        </p:spPr>
        <p:txBody>
          <a:bodyPr>
            <a:normAutofit/>
          </a:bodyPr>
          <a:lstStyle/>
          <a:p>
            <a:r>
              <a:rPr lang="bg-BG" sz="3600" dirty="0"/>
              <a:t>Качество на съдебните актове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4205285"/>
              </p:ext>
            </p:extLst>
          </p:nvPr>
        </p:nvGraphicFramePr>
        <p:xfrm>
          <a:off x="899592" y="1124744"/>
          <a:ext cx="7344816" cy="2318068"/>
        </p:xfrm>
        <a:graphic>
          <a:graphicData uri="http://schemas.openxmlformats.org/drawingml/2006/table">
            <a:tbl>
              <a:tblPr>
                <a:tableStyleId>{5C22544A-7EE6-4342-B048-85BDC9FD1C3A}</a:tableStyleId>
              </a:tblPr>
              <a:tblGrid>
                <a:gridCol w="1710205"/>
                <a:gridCol w="1982859"/>
                <a:gridCol w="1782999"/>
                <a:gridCol w="1868753"/>
              </a:tblGrid>
              <a:tr h="1169288">
                <a:tc>
                  <a:txBody>
                    <a:bodyPr/>
                    <a:lstStyle/>
                    <a:p>
                      <a:pPr algn="ctr">
                        <a:spcAft>
                          <a:spcPts val="0"/>
                        </a:spcAft>
                      </a:pPr>
                      <a:r>
                        <a:rPr lang="bg-BG" sz="1800" b="1" dirty="0">
                          <a:effectLst/>
                        </a:rPr>
                        <a:t>	Година / съдебни актове</a:t>
                      </a:r>
                    </a:p>
                    <a:p>
                      <a:pPr algn="ctr">
                        <a:spcAft>
                          <a:spcPts val="0"/>
                        </a:spcAft>
                      </a:pPr>
                      <a:r>
                        <a:rPr lang="bg-BG" sz="1800" b="1" dirty="0">
                          <a:effectLst/>
                        </a:rPr>
                        <a:t> </a:t>
                      </a:r>
                      <a:endParaRPr lang="bg-BG" sz="1800" b="1" dirty="0">
                        <a:effectLst/>
                        <a:latin typeface="Times New Roman"/>
                        <a:ea typeface="Times New Roman"/>
                      </a:endParaRPr>
                    </a:p>
                  </a:txBody>
                  <a:tcPr marL="44450" marR="44450" marT="0" marB="0" anchor="ctr">
                    <a:solidFill>
                      <a:schemeClr val="accent1">
                        <a:lumMod val="60000"/>
                        <a:lumOff val="40000"/>
                      </a:schemeClr>
                    </a:solidFill>
                  </a:tcPr>
                </a:tc>
                <a:tc>
                  <a:txBody>
                    <a:bodyPr/>
                    <a:lstStyle/>
                    <a:p>
                      <a:pPr algn="ctr">
                        <a:spcAft>
                          <a:spcPts val="0"/>
                        </a:spcAft>
                      </a:pPr>
                      <a:r>
                        <a:rPr lang="bg-BG" sz="1800" b="1" dirty="0">
                          <a:effectLst/>
                        </a:rPr>
                        <a:t>Обжалвани </a:t>
                      </a:r>
                    </a:p>
                    <a:p>
                      <a:pPr algn="ctr">
                        <a:spcAft>
                          <a:spcPts val="0"/>
                        </a:spcAft>
                      </a:pPr>
                      <a:r>
                        <a:rPr lang="bg-BG" sz="1800" b="1" dirty="0">
                          <a:effectLst/>
                        </a:rPr>
                        <a:t>актове</a:t>
                      </a:r>
                      <a:endParaRPr lang="bg-BG" sz="1800" b="1" dirty="0">
                        <a:effectLst/>
                        <a:latin typeface="Times New Roman"/>
                        <a:ea typeface="Times New Roman"/>
                      </a:endParaRPr>
                    </a:p>
                  </a:txBody>
                  <a:tcPr marL="44450" marR="44450" marT="0" marB="0" anchor="ctr">
                    <a:solidFill>
                      <a:schemeClr val="accent1">
                        <a:lumMod val="60000"/>
                        <a:lumOff val="40000"/>
                      </a:schemeClr>
                    </a:solidFill>
                  </a:tcPr>
                </a:tc>
                <a:tc>
                  <a:txBody>
                    <a:bodyPr/>
                    <a:lstStyle/>
                    <a:p>
                      <a:pPr algn="ctr">
                        <a:spcAft>
                          <a:spcPts val="0"/>
                        </a:spcAft>
                      </a:pPr>
                      <a:r>
                        <a:rPr lang="bg-BG" sz="1800" b="1" dirty="0">
                          <a:effectLst/>
                        </a:rPr>
                        <a:t>Отменени</a:t>
                      </a:r>
                    </a:p>
                    <a:p>
                      <a:pPr algn="ctr">
                        <a:spcAft>
                          <a:spcPts val="0"/>
                        </a:spcAft>
                      </a:pPr>
                      <a:r>
                        <a:rPr lang="bg-BG" sz="1800" b="1" dirty="0">
                          <a:effectLst/>
                        </a:rPr>
                        <a:t>изцяло</a:t>
                      </a:r>
                      <a:endParaRPr lang="bg-BG" sz="1800" b="1" dirty="0">
                        <a:effectLst/>
                        <a:latin typeface="Times New Roman"/>
                        <a:ea typeface="Times New Roman"/>
                      </a:endParaRPr>
                    </a:p>
                  </a:txBody>
                  <a:tcPr marL="44450" marR="44450" marT="0" marB="0" anchor="ctr">
                    <a:solidFill>
                      <a:schemeClr val="accent1">
                        <a:lumMod val="60000"/>
                        <a:lumOff val="40000"/>
                      </a:schemeClr>
                    </a:solidFill>
                  </a:tcPr>
                </a:tc>
                <a:tc>
                  <a:txBody>
                    <a:bodyPr/>
                    <a:lstStyle/>
                    <a:p>
                      <a:pPr algn="ctr">
                        <a:spcAft>
                          <a:spcPts val="0"/>
                        </a:spcAft>
                      </a:pPr>
                      <a:r>
                        <a:rPr lang="bg-BG" sz="1800" b="1" dirty="0">
                          <a:effectLst/>
                        </a:rPr>
                        <a:t>%</a:t>
                      </a:r>
                      <a:endParaRPr lang="bg-BG" sz="1800" b="1" dirty="0">
                        <a:effectLst/>
                        <a:latin typeface="Times New Roman"/>
                        <a:ea typeface="Times New Roman"/>
                      </a:endParaRPr>
                    </a:p>
                  </a:txBody>
                  <a:tcPr marL="44450" marR="44450" marT="0" marB="0" anchor="ctr">
                    <a:solidFill>
                      <a:schemeClr val="accent1">
                        <a:lumMod val="60000"/>
                        <a:lumOff val="40000"/>
                      </a:schemeClr>
                    </a:solidFill>
                  </a:tcPr>
                </a:tc>
              </a:tr>
              <a:tr h="287195">
                <a:tc>
                  <a:txBody>
                    <a:bodyPr/>
                    <a:lstStyle/>
                    <a:p>
                      <a:pPr algn="ctr">
                        <a:spcAft>
                          <a:spcPts val="0"/>
                        </a:spcAft>
                      </a:pPr>
                      <a:r>
                        <a:rPr lang="bg-BG" sz="1800" b="1" dirty="0" smtClean="0">
                          <a:effectLst/>
                        </a:rPr>
                        <a:t>2019</a:t>
                      </a:r>
                      <a:endParaRPr lang="bg-BG" sz="1800" b="1"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61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rPr>
                        <a:t>12</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rPr>
                        <a:t>19</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287195">
                <a:tc>
                  <a:txBody>
                    <a:bodyPr/>
                    <a:lstStyle/>
                    <a:p>
                      <a:pPr algn="ctr">
                        <a:spcAft>
                          <a:spcPts val="0"/>
                        </a:spcAft>
                      </a:pPr>
                      <a:r>
                        <a:rPr lang="bg-BG" sz="1800" b="1" dirty="0" smtClean="0">
                          <a:effectLst/>
                        </a:rPr>
                        <a:t>2020</a:t>
                      </a:r>
                      <a:endParaRPr lang="bg-BG" sz="1800" b="1"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72</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26</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36</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287195">
                <a:tc>
                  <a:txBody>
                    <a:bodyPr/>
                    <a:lstStyle/>
                    <a:p>
                      <a:pPr algn="ctr">
                        <a:spcAft>
                          <a:spcPts val="0"/>
                        </a:spcAft>
                      </a:pPr>
                      <a:r>
                        <a:rPr lang="bg-BG" sz="1800" b="1" dirty="0" smtClean="0">
                          <a:effectLst/>
                        </a:rPr>
                        <a:t>2021</a:t>
                      </a:r>
                      <a:endParaRPr lang="bg-BG" sz="1800" b="1"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119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25</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21</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287195">
                <a:tc>
                  <a:txBody>
                    <a:bodyPr/>
                    <a:lstStyle/>
                    <a:p>
                      <a:pPr algn="ctr">
                        <a:spcAft>
                          <a:spcPts val="0"/>
                        </a:spcAft>
                      </a:pPr>
                      <a:r>
                        <a:rPr lang="bg-BG" sz="1800" b="1" dirty="0" smtClean="0">
                          <a:effectLst/>
                        </a:rPr>
                        <a:t>2022</a:t>
                      </a:r>
                      <a:endParaRPr lang="bg-BG" sz="1800" b="1"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117</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26</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smtClean="0">
                          <a:effectLst/>
                          <a:latin typeface="+mn-lt"/>
                          <a:ea typeface="+mn-ea"/>
                        </a:rPr>
                        <a:t>22</a:t>
                      </a:r>
                      <a:endParaRPr lang="bg-BG" sz="18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98674793"/>
              </p:ext>
            </p:extLst>
          </p:nvPr>
        </p:nvGraphicFramePr>
        <p:xfrm>
          <a:off x="899592" y="3717032"/>
          <a:ext cx="7344816" cy="2520280"/>
        </p:xfrm>
        <a:graphic>
          <a:graphicData uri="http://schemas.openxmlformats.org/drawingml/2006/table">
            <a:tbl>
              <a:tblPr>
                <a:tableStyleId>{5C22544A-7EE6-4342-B048-85BDC9FD1C3A}</a:tableStyleId>
              </a:tblPr>
              <a:tblGrid>
                <a:gridCol w="1939646"/>
                <a:gridCol w="2158017"/>
                <a:gridCol w="1940503"/>
                <a:gridCol w="1306650"/>
              </a:tblGrid>
              <a:tr h="1260140">
                <a:tc>
                  <a:txBody>
                    <a:bodyPr/>
                    <a:lstStyle/>
                    <a:p>
                      <a:pPr algn="ctr">
                        <a:spcAft>
                          <a:spcPts val="0"/>
                        </a:spcAft>
                      </a:pPr>
                      <a:r>
                        <a:rPr lang="bg-BG" sz="2000" b="1" dirty="0">
                          <a:effectLst/>
                        </a:rPr>
                        <a:t>Година / съдебни актове</a:t>
                      </a:r>
                    </a:p>
                    <a:p>
                      <a:pPr algn="ctr">
                        <a:spcAft>
                          <a:spcPts val="0"/>
                        </a:spcAft>
                      </a:pPr>
                      <a:endParaRPr lang="bg-BG" sz="2000" b="1" dirty="0">
                        <a:effectLst/>
                        <a:latin typeface="Times New Roman"/>
                        <a:ea typeface="Times New Roman"/>
                      </a:endParaRPr>
                    </a:p>
                  </a:txBody>
                  <a:tcPr marL="44450" marR="44450" marT="0" marB="0" anchor="ctr">
                    <a:solidFill>
                      <a:schemeClr val="accent1">
                        <a:lumMod val="40000"/>
                        <a:lumOff val="60000"/>
                      </a:schemeClr>
                    </a:solidFill>
                  </a:tcPr>
                </a:tc>
                <a:tc>
                  <a:txBody>
                    <a:bodyPr/>
                    <a:lstStyle/>
                    <a:p>
                      <a:pPr algn="ctr">
                        <a:spcAft>
                          <a:spcPts val="0"/>
                        </a:spcAft>
                      </a:pPr>
                      <a:r>
                        <a:rPr lang="bg-BG" sz="2000" b="1" dirty="0">
                          <a:effectLst/>
                        </a:rPr>
                        <a:t>Обжалвани </a:t>
                      </a:r>
                    </a:p>
                    <a:p>
                      <a:pPr algn="ctr">
                        <a:spcAft>
                          <a:spcPts val="0"/>
                        </a:spcAft>
                      </a:pPr>
                      <a:r>
                        <a:rPr lang="bg-BG" sz="2000" b="1" dirty="0">
                          <a:effectLst/>
                        </a:rPr>
                        <a:t>актове</a:t>
                      </a:r>
                      <a:endParaRPr lang="bg-BG" sz="2000" b="1" dirty="0">
                        <a:effectLst/>
                        <a:latin typeface="Times New Roman"/>
                        <a:ea typeface="Times New Roman"/>
                      </a:endParaRPr>
                    </a:p>
                  </a:txBody>
                  <a:tcPr marL="44450" marR="44450" marT="0" marB="0" anchor="ctr">
                    <a:solidFill>
                      <a:schemeClr val="accent1">
                        <a:lumMod val="40000"/>
                        <a:lumOff val="60000"/>
                      </a:schemeClr>
                    </a:solidFill>
                  </a:tcPr>
                </a:tc>
                <a:tc>
                  <a:txBody>
                    <a:bodyPr/>
                    <a:lstStyle/>
                    <a:p>
                      <a:pPr algn="ctr">
                        <a:spcAft>
                          <a:spcPts val="0"/>
                        </a:spcAft>
                      </a:pPr>
                      <a:r>
                        <a:rPr lang="bg-BG" sz="2000" b="1" dirty="0">
                          <a:effectLst/>
                        </a:rPr>
                        <a:t>Потвърдени изцяло</a:t>
                      </a:r>
                      <a:endParaRPr lang="bg-BG" sz="2000" b="1" dirty="0">
                        <a:effectLst/>
                        <a:latin typeface="Times New Roman"/>
                        <a:ea typeface="Times New Roman"/>
                      </a:endParaRPr>
                    </a:p>
                  </a:txBody>
                  <a:tcPr marL="44450" marR="44450" marT="0" marB="0" anchor="ctr">
                    <a:solidFill>
                      <a:schemeClr val="accent1">
                        <a:lumMod val="40000"/>
                        <a:lumOff val="60000"/>
                      </a:schemeClr>
                    </a:solidFill>
                  </a:tcPr>
                </a:tc>
                <a:tc>
                  <a:txBody>
                    <a:bodyPr/>
                    <a:lstStyle/>
                    <a:p>
                      <a:pPr algn="ctr">
                        <a:spcAft>
                          <a:spcPts val="0"/>
                        </a:spcAft>
                      </a:pPr>
                      <a:r>
                        <a:rPr lang="bg-BG" sz="2000" b="1" dirty="0">
                          <a:effectLst/>
                        </a:rPr>
                        <a:t>%</a:t>
                      </a:r>
                      <a:endParaRPr lang="bg-BG" sz="2000" b="1" dirty="0">
                        <a:effectLst/>
                        <a:latin typeface="Times New Roman"/>
                        <a:ea typeface="Times New Roman"/>
                      </a:endParaRPr>
                    </a:p>
                  </a:txBody>
                  <a:tcPr marL="44450" marR="44450" marT="0" marB="0" anchor="ctr">
                    <a:solidFill>
                      <a:schemeClr val="accent1">
                        <a:lumMod val="40000"/>
                        <a:lumOff val="60000"/>
                      </a:schemeClr>
                    </a:solidFill>
                  </a:tcPr>
                </a:tc>
              </a:tr>
              <a:tr h="315035">
                <a:tc>
                  <a:txBody>
                    <a:bodyPr/>
                    <a:lstStyle/>
                    <a:p>
                      <a:pPr algn="ctr">
                        <a:spcAft>
                          <a:spcPts val="0"/>
                        </a:spcAft>
                      </a:pPr>
                      <a:r>
                        <a:rPr lang="bg-BG" sz="2000" b="1" dirty="0" smtClean="0">
                          <a:effectLst/>
                        </a:rPr>
                        <a:t>2019</a:t>
                      </a:r>
                      <a:endParaRPr lang="bg-BG" sz="20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61</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46</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75</a:t>
                      </a:r>
                      <a:endParaRPr lang="bg-BG" sz="2000" dirty="0">
                        <a:effectLst/>
                        <a:latin typeface="Times New Roman"/>
                        <a:ea typeface="Times New Roman"/>
                      </a:endParaRPr>
                    </a:p>
                  </a:txBody>
                  <a:tcPr marL="44450" marR="44450" marT="0" marB="0">
                    <a:solidFill>
                      <a:schemeClr val="accent1">
                        <a:lumMod val="40000"/>
                        <a:lumOff val="60000"/>
                      </a:schemeClr>
                    </a:solidFill>
                  </a:tcPr>
                </a:tc>
              </a:tr>
              <a:tr h="315035">
                <a:tc>
                  <a:txBody>
                    <a:bodyPr/>
                    <a:lstStyle/>
                    <a:p>
                      <a:pPr algn="ctr">
                        <a:spcAft>
                          <a:spcPts val="0"/>
                        </a:spcAft>
                      </a:pPr>
                      <a:r>
                        <a:rPr lang="bg-BG" sz="2000" b="1" dirty="0" smtClean="0">
                          <a:effectLst/>
                        </a:rPr>
                        <a:t>2020</a:t>
                      </a:r>
                      <a:endParaRPr lang="bg-BG" sz="20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72</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37</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51</a:t>
                      </a:r>
                      <a:endParaRPr lang="bg-BG" sz="2000" dirty="0">
                        <a:effectLst/>
                        <a:latin typeface="Times New Roman"/>
                        <a:ea typeface="Times New Roman"/>
                      </a:endParaRPr>
                    </a:p>
                  </a:txBody>
                  <a:tcPr marL="44450" marR="44450" marT="0" marB="0">
                    <a:solidFill>
                      <a:schemeClr val="accent1">
                        <a:lumMod val="40000"/>
                        <a:lumOff val="60000"/>
                      </a:schemeClr>
                    </a:solidFill>
                  </a:tcPr>
                </a:tc>
              </a:tr>
              <a:tr h="315035">
                <a:tc>
                  <a:txBody>
                    <a:bodyPr/>
                    <a:lstStyle/>
                    <a:p>
                      <a:pPr algn="ctr">
                        <a:spcAft>
                          <a:spcPts val="0"/>
                        </a:spcAft>
                      </a:pPr>
                      <a:r>
                        <a:rPr lang="bg-BG" sz="2000" b="1" dirty="0" smtClean="0">
                          <a:effectLst/>
                        </a:rPr>
                        <a:t>2021</a:t>
                      </a:r>
                      <a:endParaRPr lang="bg-BG" sz="20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119</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67</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56</a:t>
                      </a:r>
                      <a:endParaRPr lang="bg-BG" sz="2000" dirty="0">
                        <a:effectLst/>
                        <a:latin typeface="Times New Roman"/>
                        <a:ea typeface="Times New Roman"/>
                      </a:endParaRPr>
                    </a:p>
                  </a:txBody>
                  <a:tcPr marL="44450" marR="44450" marT="0" marB="0">
                    <a:solidFill>
                      <a:schemeClr val="accent1">
                        <a:lumMod val="40000"/>
                        <a:lumOff val="60000"/>
                      </a:schemeClr>
                    </a:solidFill>
                  </a:tcPr>
                </a:tc>
              </a:tr>
              <a:tr h="315035">
                <a:tc>
                  <a:txBody>
                    <a:bodyPr/>
                    <a:lstStyle/>
                    <a:p>
                      <a:pPr algn="ctr">
                        <a:spcAft>
                          <a:spcPts val="0"/>
                        </a:spcAft>
                      </a:pPr>
                      <a:r>
                        <a:rPr lang="bg-BG" sz="2000" b="1" dirty="0" smtClean="0">
                          <a:effectLst/>
                        </a:rPr>
                        <a:t>2022</a:t>
                      </a:r>
                      <a:endParaRPr lang="bg-BG" sz="2000" b="1"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117</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62</a:t>
                      </a:r>
                      <a:endParaRPr lang="bg-BG" sz="2000" dirty="0">
                        <a:effectLst/>
                        <a:latin typeface="Times New Roman"/>
                        <a:ea typeface="Times New Roman"/>
                      </a:endParaRPr>
                    </a:p>
                  </a:txBody>
                  <a:tcPr marL="44450" marR="44450" marT="0" marB="0">
                    <a:solidFill>
                      <a:schemeClr val="accent1">
                        <a:lumMod val="40000"/>
                        <a:lumOff val="60000"/>
                      </a:schemeClr>
                    </a:solidFill>
                  </a:tcPr>
                </a:tc>
                <a:tc>
                  <a:txBody>
                    <a:bodyPr/>
                    <a:lstStyle/>
                    <a:p>
                      <a:pPr algn="ctr">
                        <a:spcAft>
                          <a:spcPts val="0"/>
                        </a:spcAft>
                      </a:pPr>
                      <a:r>
                        <a:rPr lang="bg-BG" sz="2000" dirty="0" smtClean="0">
                          <a:effectLst/>
                          <a:latin typeface="+mn-lt"/>
                          <a:ea typeface="+mn-ea"/>
                        </a:rPr>
                        <a:t>53</a:t>
                      </a:r>
                      <a:endParaRPr lang="bg-BG" sz="2000" dirty="0">
                        <a:effectLst/>
                        <a:latin typeface="Times New Roman"/>
                        <a:ea typeface="Times New Roman"/>
                      </a:endParaRPr>
                    </a:p>
                  </a:txBody>
                  <a:tcPr marL="44450" marR="4445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283491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363272" cy="6048672"/>
          </a:xfrm>
        </p:spPr>
        <p:txBody>
          <a:bodyPr>
            <a:normAutofit/>
          </a:bodyPr>
          <a:lstStyle/>
          <a:p>
            <a:pPr marL="0" indent="0" algn="just">
              <a:buNone/>
            </a:pPr>
            <a:endParaRPr lang="bg-BG" sz="1800" dirty="0" smtClean="0"/>
          </a:p>
          <a:p>
            <a:pPr marL="0" indent="0" algn="just">
              <a:buNone/>
            </a:pPr>
            <a:r>
              <a:rPr lang="bg-BG" sz="2000" dirty="0" smtClean="0">
                <a:latin typeface="Arial Narrow" panose="020B0606020202030204" pitchFamily="34" charset="0"/>
              </a:rPr>
              <a:t>Годишният доклад на Районен съд - Велики  Преслав за 2022 година се изготвя на основание чл.80, ал.1, т.12 от ЗСВ и обхваща дейността на съда в цялост за календарна година, като я отразява в аналитичен вид, със съответните статистически данни, изводи, констатирани проблеми и предложения за подобряване работата на съда, чрез съпоставяне с данните от предходните отчетни години. </a:t>
            </a:r>
          </a:p>
          <a:p>
            <a:pPr marL="0" indent="0" algn="just">
              <a:buNone/>
            </a:pPr>
            <a:endParaRPr lang="bg-BG" sz="2000" dirty="0">
              <a:latin typeface="Arial Narrow" panose="020B0606020202030204" pitchFamily="34" charset="0"/>
            </a:endParaRPr>
          </a:p>
          <a:p>
            <a:pPr marL="0" indent="0">
              <a:buNone/>
            </a:pPr>
            <a:r>
              <a:rPr lang="bg-BG" sz="2000" dirty="0">
                <a:latin typeface="Arial Narrow" panose="020B0606020202030204" pitchFamily="34" charset="0"/>
              </a:rPr>
              <a:t>Всички посочени статистически данни в доклада отразяват периода до </a:t>
            </a:r>
            <a:r>
              <a:rPr lang="bg-BG" sz="2000" dirty="0" smtClean="0">
                <a:latin typeface="Arial Narrow" panose="020B0606020202030204" pitchFamily="34" charset="0"/>
              </a:rPr>
              <a:t>31.12.2022г</a:t>
            </a:r>
            <a:r>
              <a:rPr lang="bg-BG" sz="2000" dirty="0">
                <a:latin typeface="Arial Narrow" panose="020B0606020202030204" pitchFamily="34" charset="0"/>
              </a:rPr>
              <a:t>.</a:t>
            </a:r>
          </a:p>
          <a:p>
            <a:pPr marL="0" indent="0">
              <a:buNone/>
            </a:pPr>
            <a:endParaRPr lang="en-US" sz="2000" dirty="0" smtClean="0">
              <a:latin typeface="Arial Narrow" panose="020B0606020202030204" pitchFamily="34" charset="0"/>
            </a:endParaRPr>
          </a:p>
          <a:p>
            <a:pPr marL="0" indent="0">
              <a:buNone/>
            </a:pPr>
            <a:r>
              <a:rPr lang="en-US" sz="2000" dirty="0" smtClean="0">
                <a:latin typeface="Arial Narrow" panose="020B0606020202030204" pitchFamily="34" charset="0"/>
              </a:rPr>
              <a:t>	</a:t>
            </a:r>
            <a:r>
              <a:rPr lang="bg-BG" sz="2000" dirty="0" smtClean="0">
                <a:latin typeface="Arial Narrow" panose="020B0606020202030204" pitchFamily="34" charset="0"/>
              </a:rPr>
              <a:t>Изготвил</a:t>
            </a:r>
            <a:r>
              <a:rPr lang="bg-BG" sz="2000" dirty="0">
                <a:latin typeface="Arial Narrow" panose="020B0606020202030204" pitchFamily="34" charset="0"/>
              </a:rPr>
              <a:t>:      </a:t>
            </a:r>
          </a:p>
          <a:p>
            <a:pPr marL="0" indent="0">
              <a:buNone/>
            </a:pPr>
            <a:r>
              <a:rPr lang="en-US" sz="2000" dirty="0">
                <a:latin typeface="Arial Narrow" panose="020B0606020202030204" pitchFamily="34" charset="0"/>
              </a:rPr>
              <a:t>	</a:t>
            </a:r>
            <a:r>
              <a:rPr lang="bg-BG" sz="2000" dirty="0" smtClean="0">
                <a:latin typeface="Arial Narrow" panose="020B0606020202030204" pitchFamily="34" charset="0"/>
              </a:rPr>
              <a:t>Дияна </a:t>
            </a:r>
            <a:r>
              <a:rPr lang="bg-BG" sz="2000" dirty="0">
                <a:latin typeface="Arial Narrow" panose="020B0606020202030204" pitchFamily="34" charset="0"/>
              </a:rPr>
              <a:t>Петрова</a:t>
            </a:r>
          </a:p>
          <a:p>
            <a:pPr marL="0" indent="0">
              <a:buNone/>
            </a:pPr>
            <a:r>
              <a:rPr lang="bg-BG" sz="2000" dirty="0">
                <a:latin typeface="Arial Narrow" panose="020B0606020202030204" pitchFamily="34" charset="0"/>
              </a:rPr>
              <a:t> </a:t>
            </a:r>
          </a:p>
          <a:p>
            <a:pPr marL="0" indent="0">
              <a:buNone/>
            </a:pPr>
            <a:r>
              <a:rPr lang="en-US" sz="2000" dirty="0" smtClean="0">
                <a:latin typeface="Arial Narrow" panose="020B0606020202030204" pitchFamily="34" charset="0"/>
              </a:rPr>
              <a:t>	</a:t>
            </a:r>
            <a:r>
              <a:rPr lang="bg-BG" sz="2000" dirty="0" smtClean="0">
                <a:latin typeface="Arial Narrow" panose="020B0606020202030204" pitchFamily="34" charset="0"/>
              </a:rPr>
              <a:t>Председател </a:t>
            </a:r>
            <a:r>
              <a:rPr lang="bg-BG" sz="2000" dirty="0">
                <a:latin typeface="Arial Narrow" panose="020B0606020202030204" pitchFamily="34" charset="0"/>
              </a:rPr>
              <a:t>на Районен съд - Велики Преслав</a:t>
            </a:r>
          </a:p>
          <a:p>
            <a:endParaRPr lang="bg-BG" dirty="0"/>
          </a:p>
        </p:txBody>
      </p:sp>
    </p:spTree>
    <p:extLst>
      <p:ext uri="{BB962C8B-B14F-4D97-AF65-F5344CB8AC3E}">
        <p14:creationId xmlns:p14="http://schemas.microsoft.com/office/powerpoint/2010/main" val="2869635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Autofit/>
          </a:bodyPr>
          <a:lstStyle/>
          <a:p>
            <a:r>
              <a:rPr lang="ru-RU" sz="2800" dirty="0"/>
              <a:t>4.Натовареност – по щат и действителна натовареност, спрямо дела за разглеждане и спрямо свършени дела, за периода </a:t>
            </a:r>
            <a:r>
              <a:rPr lang="ru-RU" sz="2800" dirty="0" smtClean="0"/>
              <a:t>2019-2022 </a:t>
            </a:r>
            <a:r>
              <a:rPr lang="ru-RU" sz="2800" dirty="0"/>
              <a:t>г.</a:t>
            </a:r>
            <a:endParaRPr lang="bg-BG" sz="2800" dirty="0"/>
          </a:p>
        </p:txBody>
      </p:sp>
      <p:sp>
        <p:nvSpPr>
          <p:cNvPr id="3" name="Content Placeholder 2"/>
          <p:cNvSpPr>
            <a:spLocks noGrp="1"/>
          </p:cNvSpPr>
          <p:nvPr>
            <p:ph idx="1"/>
          </p:nvPr>
        </p:nvSpPr>
        <p:spPr>
          <a:xfrm>
            <a:off x="457200" y="2460029"/>
            <a:ext cx="8229600" cy="4065315"/>
          </a:xfrm>
        </p:spPr>
        <p:txBody>
          <a:bodyPr>
            <a:normAutofit fontScale="70000" lnSpcReduction="20000"/>
          </a:bodyPr>
          <a:lstStyle/>
          <a:p>
            <a:pPr marL="0" indent="0" algn="just">
              <a:buNone/>
            </a:pPr>
            <a:r>
              <a:rPr lang="bg-BG" sz="1800" dirty="0" smtClean="0"/>
              <a:t>      </a:t>
            </a:r>
            <a:r>
              <a:rPr lang="bg-BG" sz="2600" dirty="0" smtClean="0">
                <a:latin typeface="Arial Narrow" panose="020B0606020202030204" pitchFamily="34" charset="0"/>
              </a:rPr>
              <a:t>Всички постъпващи за разглеждане дела в Районен съд - Велики Преслав се разпределят между съдиите по принципа на случайния избор чрез ЕИСС. Изключение се допускат със заповед на Председателя на съда. Делата по дежурство се разпределят 100% по всички видове дела.</a:t>
            </a:r>
          </a:p>
          <a:p>
            <a:pPr marL="0" indent="0" algn="just">
              <a:buNone/>
            </a:pPr>
            <a:r>
              <a:rPr lang="ru-RU" sz="2600" dirty="0">
                <a:latin typeface="Arial Narrow" panose="020B0606020202030204" pitchFamily="34" charset="0"/>
              </a:rPr>
              <a:t> </a:t>
            </a:r>
            <a:r>
              <a:rPr lang="ru-RU" sz="2600" dirty="0" smtClean="0">
                <a:latin typeface="Arial Narrow" panose="020B0606020202030204" pitchFamily="34" charset="0"/>
              </a:rPr>
              <a:t>    </a:t>
            </a:r>
            <a:r>
              <a:rPr lang="bg-BG" sz="2600" dirty="0" smtClean="0">
                <a:latin typeface="Arial Narrow" panose="020B0606020202030204" pitchFamily="34" charset="0"/>
              </a:rPr>
              <a:t>През отчетния период към 31.12.2022 г. в районния съд по щат са трима съдии, който е запълнен. Всички съдии са включени в графика за дежурства с процент на разпределение на делата по дежурство 100%.</a:t>
            </a:r>
          </a:p>
          <a:p>
            <a:pPr marL="0" indent="0" algn="just">
              <a:buNone/>
            </a:pPr>
            <a:r>
              <a:rPr lang="bg-BG" sz="2600" dirty="0" smtClean="0">
                <a:latin typeface="Arial Narrow" panose="020B0606020202030204" pitchFamily="34" charset="0"/>
              </a:rPr>
              <a:t>     От 01.</a:t>
            </a:r>
            <a:r>
              <a:rPr lang="bg-BG" sz="2600" dirty="0" err="1" smtClean="0">
                <a:latin typeface="Arial Narrow" panose="020B0606020202030204" pitchFamily="34" charset="0"/>
              </a:rPr>
              <a:t>01</a:t>
            </a:r>
            <a:r>
              <a:rPr lang="bg-BG" sz="2600" dirty="0" smtClean="0">
                <a:latin typeface="Arial Narrow" panose="020B0606020202030204" pitchFamily="34" charset="0"/>
              </a:rPr>
              <a:t>.2022 г. с решение на Общото събрание на съдиите, въз основа на което са издадени и съответните разпореждания на Председателя на ВПРС са определени два смесени състава на съдиите Дияна Петрова и Елена </a:t>
            </a:r>
            <a:r>
              <a:rPr lang="bg-BG" sz="2600" dirty="0" err="1" smtClean="0">
                <a:latin typeface="Arial Narrow" panose="020B0606020202030204" pitchFamily="34" charset="0"/>
              </a:rPr>
              <a:t>Геренска</a:t>
            </a:r>
            <a:r>
              <a:rPr lang="bg-BG" sz="2600" dirty="0" smtClean="0">
                <a:latin typeface="Arial Narrow" panose="020B0606020202030204" pitchFamily="34" charset="0"/>
              </a:rPr>
              <a:t> и един граждански състав на съдия Соня Стефанова. Съдия Соня Стефанова, участва 100 % в разпределение на всички граждански дела и наказателни дела по дежурство, като е намален процента на участие в разпределението на гражданските дела на смесените състави, на които участват 100 % в разпределението на наказателните дела и делата </a:t>
            </a:r>
            <a:r>
              <a:rPr lang="ru-RU" sz="2600" dirty="0" smtClean="0">
                <a:latin typeface="Arial Narrow" panose="020B0606020202030204" pitchFamily="34" charset="0"/>
              </a:rPr>
              <a:t>по </a:t>
            </a:r>
            <a:r>
              <a:rPr lang="ru-RU" sz="2600" dirty="0">
                <a:latin typeface="Arial Narrow" panose="020B0606020202030204" pitchFamily="34" charset="0"/>
              </a:rPr>
              <a:t>дежурство, граждански дела-</a:t>
            </a:r>
            <a:r>
              <a:rPr lang="ru-RU" sz="2600" dirty="0" err="1">
                <a:latin typeface="Arial Narrow" panose="020B0606020202030204" pitchFamily="34" charset="0"/>
              </a:rPr>
              <a:t>заповедни</a:t>
            </a:r>
            <a:r>
              <a:rPr lang="ru-RU" sz="2600" dirty="0">
                <a:latin typeface="Arial Narrow" panose="020B0606020202030204" pitchFamily="34" charset="0"/>
              </a:rPr>
              <a:t> производства се </a:t>
            </a:r>
            <a:r>
              <a:rPr lang="ru-RU" sz="2600" dirty="0" err="1">
                <a:latin typeface="Arial Narrow" panose="020B0606020202030204" pitchFamily="34" charset="0"/>
              </a:rPr>
              <a:t>разпределят</a:t>
            </a:r>
            <a:r>
              <a:rPr lang="ru-RU" sz="2600" dirty="0">
                <a:latin typeface="Arial Narrow" panose="020B0606020202030204" pitchFamily="34" charset="0"/>
              </a:rPr>
              <a:t> при </a:t>
            </a:r>
            <a:r>
              <a:rPr lang="bg-BG" sz="2600" dirty="0" smtClean="0">
                <a:latin typeface="Arial Narrow" panose="020B0606020202030204" pitchFamily="34" charset="0"/>
              </a:rPr>
              <a:t>натовареност 100% от всички съдии.</a:t>
            </a:r>
          </a:p>
          <a:p>
            <a:pPr marL="0" indent="0" algn="just">
              <a:buNone/>
            </a:pPr>
            <a:endParaRPr lang="bg-BG" sz="2400" dirty="0" smtClean="0">
              <a:latin typeface="Arial Narrow" panose="020B0606020202030204" pitchFamily="34" charset="0"/>
            </a:endParaRPr>
          </a:p>
        </p:txBody>
      </p:sp>
    </p:spTree>
    <p:extLst>
      <p:ext uri="{BB962C8B-B14F-4D97-AF65-F5344CB8AC3E}">
        <p14:creationId xmlns:p14="http://schemas.microsoft.com/office/powerpoint/2010/main" val="1750656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10000"/>
          </a:bodyPr>
          <a:lstStyle/>
          <a:p>
            <a:pPr algn="just"/>
            <a:r>
              <a:rPr lang="bg-BG" dirty="0" smtClean="0">
                <a:latin typeface="Arial Narrow" panose="020B0606020202030204" pitchFamily="34" charset="0"/>
              </a:rPr>
              <a:t>През отчетния период със заповед на Председателя на съда, обоснована с необходимостта от бързина на разглеждане на НОХД образувани въз основа на внесени споразумения за решаване на делата в ДП с обвиняеми бежанци е включен в разпределението на този вид дела и гражданския състав.</a:t>
            </a:r>
          </a:p>
          <a:p>
            <a:pPr marL="0" indent="0" algn="just">
              <a:buNone/>
            </a:pPr>
            <a:endParaRPr lang="bg-BG" sz="1800" dirty="0" smtClean="0">
              <a:latin typeface="Arial Narrow" panose="020B0606020202030204" pitchFamily="34" charset="0"/>
            </a:endParaRPr>
          </a:p>
          <a:p>
            <a:pPr algn="just"/>
            <a:r>
              <a:rPr lang="bg-BG" dirty="0" smtClean="0">
                <a:latin typeface="Arial Narrow" panose="020B0606020202030204" pitchFamily="34" charset="0"/>
              </a:rPr>
              <a:t>Натовареността на съдиите по щат и действителната натовареност са изравнени, поради запълване на щата. </a:t>
            </a:r>
          </a:p>
          <a:p>
            <a:pPr marL="0" indent="0" algn="just">
              <a:buNone/>
            </a:pPr>
            <a:r>
              <a:rPr lang="bg-BG" dirty="0" smtClean="0">
                <a:latin typeface="Arial Narrow" panose="020B0606020202030204" pitchFamily="34" charset="0"/>
              </a:rPr>
              <a:t> </a:t>
            </a:r>
          </a:p>
          <a:p>
            <a:pPr algn="just"/>
            <a:r>
              <a:rPr lang="bg-BG" dirty="0" smtClean="0">
                <a:latin typeface="Arial Narrow" panose="020B0606020202030204" pitchFamily="34" charset="0"/>
              </a:rPr>
              <a:t>Натовареността на съдиите в РС-В.Преслав по дела, изчислена чрез ЕИСС е както следва: Дияна Петрова е 139.70, Елена </a:t>
            </a:r>
            <a:r>
              <a:rPr lang="bg-BG" dirty="0" err="1" smtClean="0">
                <a:latin typeface="Arial Narrow" panose="020B0606020202030204" pitchFamily="34" charset="0"/>
              </a:rPr>
              <a:t>Геренска</a:t>
            </a:r>
            <a:r>
              <a:rPr lang="bg-BG" dirty="0" smtClean="0">
                <a:latin typeface="Arial Narrow" panose="020B0606020202030204" pitchFamily="34" charset="0"/>
              </a:rPr>
              <a:t> е 114.43 и Соня Стефанова е 123.51. Натовареността на съдиите в РС-В.Преслав общо, изчислена чрез ЕИСС е както следва: Дияна Петрова е 175.95, Елена </a:t>
            </a:r>
            <a:r>
              <a:rPr lang="bg-BG" dirty="0" err="1" smtClean="0">
                <a:latin typeface="Arial Narrow" panose="020B0606020202030204" pitchFamily="34" charset="0"/>
              </a:rPr>
              <a:t>Геренска</a:t>
            </a:r>
            <a:r>
              <a:rPr lang="bg-BG" dirty="0" smtClean="0">
                <a:latin typeface="Arial Narrow" panose="020B0606020202030204" pitchFamily="34" charset="0"/>
              </a:rPr>
              <a:t> е 119.43 и Соня Стефанова 128.51.</a:t>
            </a:r>
          </a:p>
          <a:p>
            <a:endParaRPr lang="en-US" dirty="0"/>
          </a:p>
        </p:txBody>
      </p:sp>
    </p:spTree>
    <p:extLst>
      <p:ext uri="{BB962C8B-B14F-4D97-AF65-F5344CB8AC3E}">
        <p14:creationId xmlns:p14="http://schemas.microsoft.com/office/powerpoint/2010/main" val="53227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32048"/>
          </a:xfrm>
        </p:spPr>
        <p:txBody>
          <a:bodyPr>
            <a:noAutofit/>
          </a:bodyPr>
          <a:lstStyle/>
          <a:p>
            <a:r>
              <a:rPr lang="ru-RU" sz="3200" dirty="0" smtClean="0"/>
              <a:t>4.Натовареност</a:t>
            </a:r>
            <a:endParaRPr lang="bg-BG"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7822712"/>
              </p:ext>
            </p:extLst>
          </p:nvPr>
        </p:nvGraphicFramePr>
        <p:xfrm>
          <a:off x="755575" y="692696"/>
          <a:ext cx="7920880" cy="5903069"/>
        </p:xfrm>
        <a:graphic>
          <a:graphicData uri="http://schemas.openxmlformats.org/drawingml/2006/table">
            <a:tbl>
              <a:tblPr>
                <a:tableStyleId>{5C22544A-7EE6-4342-B048-85BDC9FD1C3A}</a:tableStyleId>
              </a:tblPr>
              <a:tblGrid>
                <a:gridCol w="949046"/>
                <a:gridCol w="94445"/>
                <a:gridCol w="1532092"/>
                <a:gridCol w="1225672"/>
                <a:gridCol w="2031394"/>
                <a:gridCol w="2088231"/>
              </a:tblGrid>
              <a:tr h="716988">
                <a:tc gridSpan="2">
                  <a:txBody>
                    <a:bodyPr/>
                    <a:lstStyle/>
                    <a:p>
                      <a:pPr algn="ctr">
                        <a:spcAft>
                          <a:spcPts val="0"/>
                        </a:spcAft>
                      </a:pPr>
                      <a:r>
                        <a:rPr lang="bg-BG" sz="1600" dirty="0">
                          <a:effectLst/>
                        </a:rPr>
                        <a:t>Година</a:t>
                      </a:r>
                      <a:endParaRPr lang="bg-BG" sz="1600" dirty="0">
                        <a:effectLst/>
                        <a:latin typeface="Times New Roman"/>
                        <a:ea typeface="Times New Roman"/>
                      </a:endParaRPr>
                    </a:p>
                  </a:txBody>
                  <a:tcPr marL="44450" marR="44450" marT="0" marB="0" anchor="ctr"/>
                </a:tc>
                <a:tc hMerge="1">
                  <a:txBody>
                    <a:bodyPr/>
                    <a:lstStyle/>
                    <a:p>
                      <a:endParaRPr lang="bg-BG"/>
                    </a:p>
                  </a:txBody>
                  <a:tcPr/>
                </a:tc>
                <a:tc>
                  <a:txBody>
                    <a:bodyPr/>
                    <a:lstStyle/>
                    <a:p>
                      <a:pPr algn="ctr">
                        <a:spcAft>
                          <a:spcPts val="0"/>
                        </a:spcAft>
                      </a:pPr>
                      <a:r>
                        <a:rPr lang="bg-BG" sz="1600" dirty="0">
                          <a:effectLst/>
                        </a:rPr>
                        <a:t>Брой дела</a:t>
                      </a:r>
                    </a:p>
                    <a:p>
                      <a:pPr algn="ctr">
                        <a:spcAft>
                          <a:spcPts val="0"/>
                        </a:spcAft>
                      </a:pPr>
                      <a:r>
                        <a:rPr lang="bg-BG" sz="1600" dirty="0">
                          <a:effectLst/>
                        </a:rPr>
                        <a:t> за</a:t>
                      </a:r>
                    </a:p>
                    <a:p>
                      <a:pPr algn="ctr">
                        <a:spcAft>
                          <a:spcPts val="0"/>
                        </a:spcAft>
                      </a:pPr>
                      <a:r>
                        <a:rPr lang="bg-BG" sz="1600" dirty="0">
                          <a:effectLst/>
                        </a:rPr>
                        <a:t>разглеждане</a:t>
                      </a:r>
                      <a:endParaRPr lang="bg-BG" sz="1600" dirty="0">
                        <a:effectLst/>
                        <a:latin typeface="Times New Roman"/>
                        <a:ea typeface="Times New Roman"/>
                      </a:endParaRPr>
                    </a:p>
                  </a:txBody>
                  <a:tcPr marL="44450" marR="44450" marT="0" marB="0" anchor="ctr"/>
                </a:tc>
                <a:tc>
                  <a:txBody>
                    <a:bodyPr/>
                    <a:lstStyle/>
                    <a:p>
                      <a:pPr algn="ctr">
                        <a:spcAft>
                          <a:spcPts val="0"/>
                        </a:spcAft>
                      </a:pPr>
                      <a:r>
                        <a:rPr lang="bg-BG" sz="1600">
                          <a:effectLst/>
                        </a:rPr>
                        <a:t>Брой</a:t>
                      </a:r>
                    </a:p>
                    <a:p>
                      <a:pPr algn="ctr">
                        <a:spcAft>
                          <a:spcPts val="0"/>
                        </a:spcAft>
                      </a:pPr>
                      <a:r>
                        <a:rPr lang="bg-BG" sz="1600">
                          <a:effectLst/>
                        </a:rPr>
                        <a:t>свършени дела</a:t>
                      </a:r>
                      <a:endParaRPr lang="bg-BG" sz="1600">
                        <a:effectLst/>
                        <a:latin typeface="Times New Roman"/>
                        <a:ea typeface="Times New Roman"/>
                      </a:endParaRPr>
                    </a:p>
                  </a:txBody>
                  <a:tcPr marL="44450" marR="44450" marT="0" marB="0" anchor="ctr"/>
                </a:tc>
                <a:tc>
                  <a:txBody>
                    <a:bodyPr/>
                    <a:lstStyle/>
                    <a:p>
                      <a:pPr algn="ctr">
                        <a:spcAft>
                          <a:spcPts val="0"/>
                        </a:spcAft>
                      </a:pPr>
                      <a:r>
                        <a:rPr lang="bg-BG" sz="1600" dirty="0">
                          <a:effectLst/>
                        </a:rPr>
                        <a:t>Брой съдии  </a:t>
                      </a:r>
                      <a:endParaRPr lang="bg-BG" sz="1600" dirty="0">
                        <a:effectLst/>
                        <a:latin typeface="Times New Roman"/>
                        <a:ea typeface="Times New Roman"/>
                      </a:endParaRPr>
                    </a:p>
                  </a:txBody>
                  <a:tcPr marL="44450" marR="44450" marT="0" marB="0" anchor="ctr"/>
                </a:tc>
                <a:tc>
                  <a:txBody>
                    <a:bodyPr/>
                    <a:lstStyle/>
                    <a:p>
                      <a:pPr algn="ctr">
                        <a:spcAft>
                          <a:spcPts val="0"/>
                        </a:spcAft>
                      </a:pPr>
                      <a:r>
                        <a:rPr lang="bg-BG" sz="1600">
                          <a:effectLst/>
                        </a:rPr>
                        <a:t>Отработени</a:t>
                      </a:r>
                    </a:p>
                    <a:p>
                      <a:pPr algn="ctr">
                        <a:spcAft>
                          <a:spcPts val="0"/>
                        </a:spcAft>
                      </a:pPr>
                      <a:r>
                        <a:rPr lang="bg-BG" sz="1600">
                          <a:effectLst/>
                        </a:rPr>
                        <a:t> човекомесеци</a:t>
                      </a:r>
                      <a:endParaRPr lang="bg-BG" sz="1600">
                        <a:effectLst/>
                        <a:latin typeface="Times New Roman"/>
                        <a:ea typeface="Times New Roman"/>
                      </a:endParaRPr>
                    </a:p>
                  </a:txBody>
                  <a:tcPr marL="44450" marR="44450" marT="0" marB="0" anchor="ctr"/>
                </a:tc>
              </a:tr>
              <a:tr h="238996">
                <a:tc gridSpan="2">
                  <a:txBody>
                    <a:bodyPr/>
                    <a:lstStyle/>
                    <a:p>
                      <a:pPr algn="ctr">
                        <a:spcAft>
                          <a:spcPts val="0"/>
                        </a:spcAft>
                      </a:pPr>
                      <a:r>
                        <a:rPr lang="bg-BG" sz="1600" dirty="0" smtClean="0">
                          <a:effectLst/>
                        </a:rPr>
                        <a:t>2019</a:t>
                      </a:r>
                      <a:endParaRPr lang="bg-BG" sz="1600" dirty="0">
                        <a:effectLst/>
                        <a:latin typeface="Times New Roman"/>
                        <a:ea typeface="Times New Roman"/>
                      </a:endParaRPr>
                    </a:p>
                  </a:txBody>
                  <a:tcPr marL="44450" marR="44450" marT="0" marB="0" anchor="b"/>
                </a:tc>
                <a:tc hMerge="1">
                  <a:txBody>
                    <a:bodyPr/>
                    <a:lstStyle/>
                    <a:p>
                      <a:endParaRPr lang="bg-BG"/>
                    </a:p>
                  </a:txBody>
                  <a:tcPr/>
                </a:tc>
                <a:tc>
                  <a:txBody>
                    <a:bodyPr/>
                    <a:lstStyle/>
                    <a:p>
                      <a:pPr algn="ctr">
                        <a:spcAft>
                          <a:spcPts val="0"/>
                        </a:spcAft>
                      </a:pPr>
                      <a:r>
                        <a:rPr lang="bg-BG" sz="1600" dirty="0" smtClean="0">
                          <a:effectLst/>
                        </a:rPr>
                        <a:t>1484</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rPr>
                        <a:t>1206</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a:effectLst/>
                        </a:rPr>
                        <a:t>3</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latin typeface="Times New Roman"/>
                          <a:ea typeface="Times New Roman"/>
                        </a:rPr>
                        <a:t>28</a:t>
                      </a:r>
                      <a:endParaRPr lang="bg-BG" sz="1600" dirty="0">
                        <a:effectLst/>
                        <a:latin typeface="Times New Roman"/>
                        <a:ea typeface="Times New Roman"/>
                      </a:endParaRPr>
                    </a:p>
                  </a:txBody>
                  <a:tcPr marL="44450" marR="44450" marT="0" marB="0" anchor="b"/>
                </a:tc>
              </a:tr>
              <a:tr h="238996">
                <a:tc gridSpan="2">
                  <a:txBody>
                    <a:bodyPr/>
                    <a:lstStyle/>
                    <a:p>
                      <a:pPr algn="ctr">
                        <a:spcAft>
                          <a:spcPts val="0"/>
                        </a:spcAft>
                      </a:pPr>
                      <a:r>
                        <a:rPr lang="bg-BG" sz="1600" dirty="0" smtClean="0">
                          <a:effectLst/>
                        </a:rPr>
                        <a:t>2020</a:t>
                      </a:r>
                      <a:endParaRPr lang="bg-BG" sz="1600" dirty="0">
                        <a:effectLst/>
                        <a:latin typeface="Times New Roman"/>
                        <a:ea typeface="Times New Roman"/>
                      </a:endParaRPr>
                    </a:p>
                  </a:txBody>
                  <a:tcPr marL="44450" marR="44450" marT="0" marB="0" anchor="b"/>
                </a:tc>
                <a:tc hMerge="1">
                  <a:txBody>
                    <a:bodyPr/>
                    <a:lstStyle/>
                    <a:p>
                      <a:endParaRPr lang="bg-BG"/>
                    </a:p>
                  </a:txBody>
                  <a:tcPr/>
                </a:tc>
                <a:tc>
                  <a:txBody>
                    <a:bodyPr/>
                    <a:lstStyle/>
                    <a:p>
                      <a:pPr algn="ctr">
                        <a:spcAft>
                          <a:spcPts val="0"/>
                        </a:spcAft>
                      </a:pPr>
                      <a:r>
                        <a:rPr lang="bg-BG" sz="1600" dirty="0" smtClean="0">
                          <a:effectLst/>
                        </a:rPr>
                        <a:t>1347</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rPr>
                        <a:t>1105</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000" dirty="0" smtClean="0">
                          <a:effectLst/>
                        </a:rPr>
                        <a:t>3-ма</a:t>
                      </a:r>
                      <a:r>
                        <a:rPr lang="bg-BG" sz="1000" baseline="0" dirty="0" smtClean="0">
                          <a:effectLst/>
                        </a:rPr>
                        <a:t> от м.март до м.май, през останалите месеци 2-ма</a:t>
                      </a:r>
                      <a:endParaRPr lang="bg-BG" sz="10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latin typeface="+mn-lt"/>
                          <a:ea typeface="+mn-ea"/>
                        </a:rPr>
                        <a:t>28</a:t>
                      </a:r>
                      <a:endParaRPr lang="bg-BG" sz="1600" dirty="0">
                        <a:effectLst/>
                        <a:latin typeface="Times New Roman"/>
                        <a:ea typeface="Times New Roman"/>
                      </a:endParaRPr>
                    </a:p>
                  </a:txBody>
                  <a:tcPr marL="44450" marR="44450" marT="0" marB="0" anchor="b"/>
                </a:tc>
              </a:tr>
              <a:tr h="238996">
                <a:tc gridSpan="2">
                  <a:txBody>
                    <a:bodyPr/>
                    <a:lstStyle/>
                    <a:p>
                      <a:pPr algn="ctr">
                        <a:spcAft>
                          <a:spcPts val="0"/>
                        </a:spcAft>
                      </a:pPr>
                      <a:r>
                        <a:rPr lang="bg-BG" sz="1600" dirty="0" smtClean="0">
                          <a:effectLst/>
                        </a:rPr>
                        <a:t>2021</a:t>
                      </a:r>
                      <a:endParaRPr lang="bg-BG" sz="1600" dirty="0">
                        <a:effectLst/>
                        <a:latin typeface="Times New Roman"/>
                        <a:ea typeface="Times New Roman"/>
                      </a:endParaRPr>
                    </a:p>
                  </a:txBody>
                  <a:tcPr marL="44450" marR="44450" marT="0" marB="0" anchor="b"/>
                </a:tc>
                <a:tc hMerge="1">
                  <a:txBody>
                    <a:bodyPr/>
                    <a:lstStyle/>
                    <a:p>
                      <a:endParaRPr lang="bg-BG"/>
                    </a:p>
                  </a:txBody>
                  <a:tcPr/>
                </a:tc>
                <a:tc>
                  <a:txBody>
                    <a:bodyPr/>
                    <a:lstStyle/>
                    <a:p>
                      <a:pPr algn="ctr">
                        <a:spcAft>
                          <a:spcPts val="0"/>
                        </a:spcAft>
                      </a:pPr>
                      <a:r>
                        <a:rPr lang="en-US" sz="1600" dirty="0" smtClean="0">
                          <a:effectLst/>
                        </a:rPr>
                        <a:t>1</a:t>
                      </a:r>
                      <a:r>
                        <a:rPr lang="bg-BG" sz="1600" dirty="0" smtClean="0">
                          <a:effectLst/>
                        </a:rPr>
                        <a:t>424</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rPr>
                        <a:t>1213</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800" dirty="0" smtClean="0">
                          <a:effectLst/>
                        </a:rPr>
                        <a:t>2-ма от м.януари до м.март, 3-ма от м.март до м.април, 2-ма от м.май до м.юни, през останалите месеци 3-ма</a:t>
                      </a:r>
                      <a:endParaRPr lang="bg-BG" sz="8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latin typeface="+mn-lt"/>
                          <a:ea typeface="+mn-ea"/>
                        </a:rPr>
                        <a:t>30</a:t>
                      </a:r>
                      <a:endParaRPr lang="bg-BG" sz="1600" dirty="0">
                        <a:effectLst/>
                        <a:latin typeface="Times New Roman"/>
                        <a:ea typeface="Times New Roman"/>
                      </a:endParaRPr>
                    </a:p>
                  </a:txBody>
                  <a:tcPr marL="44450" marR="44450" marT="0" marB="0" anchor="b"/>
                </a:tc>
              </a:tr>
              <a:tr h="336149">
                <a:tc gridSpan="2">
                  <a:txBody>
                    <a:bodyPr/>
                    <a:lstStyle/>
                    <a:p>
                      <a:pPr algn="ctr">
                        <a:spcAft>
                          <a:spcPts val="0"/>
                        </a:spcAft>
                      </a:pPr>
                      <a:r>
                        <a:rPr lang="bg-BG" sz="1600" dirty="0" smtClean="0">
                          <a:effectLst/>
                        </a:rPr>
                        <a:t>2022</a:t>
                      </a:r>
                      <a:endParaRPr lang="bg-BG" sz="1600" dirty="0">
                        <a:effectLst/>
                        <a:latin typeface="Times New Roman"/>
                        <a:ea typeface="Times New Roman"/>
                      </a:endParaRPr>
                    </a:p>
                  </a:txBody>
                  <a:tcPr marL="44450" marR="44450" marT="0" marB="0" anchor="b"/>
                </a:tc>
                <a:tc hMerge="1">
                  <a:txBody>
                    <a:bodyPr/>
                    <a:lstStyle/>
                    <a:p>
                      <a:endParaRPr lang="bg-BG"/>
                    </a:p>
                  </a:txBody>
                  <a:tcPr/>
                </a:tc>
                <a:tc>
                  <a:txBody>
                    <a:bodyPr/>
                    <a:lstStyle/>
                    <a:p>
                      <a:pPr algn="ctr">
                        <a:spcAft>
                          <a:spcPts val="0"/>
                        </a:spcAft>
                      </a:pPr>
                      <a:r>
                        <a:rPr lang="bg-BG" sz="1600" dirty="0" smtClean="0">
                          <a:effectLst/>
                        </a:rPr>
                        <a:t>1338</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rPr>
                        <a:t>1228</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a:effectLst/>
                        </a:rPr>
                        <a:t>3</a:t>
                      </a:r>
                      <a:endParaRPr lang="bg-BG" sz="1600" dirty="0">
                        <a:effectLst/>
                        <a:latin typeface="Times New Roman"/>
                        <a:ea typeface="Times New Roman"/>
                      </a:endParaRPr>
                    </a:p>
                  </a:txBody>
                  <a:tcPr marL="44450" marR="44450" marT="0" marB="0" anchor="b"/>
                </a:tc>
                <a:tc>
                  <a:txBody>
                    <a:bodyPr/>
                    <a:lstStyle/>
                    <a:p>
                      <a:pPr algn="ctr">
                        <a:spcAft>
                          <a:spcPts val="0"/>
                        </a:spcAft>
                      </a:pPr>
                      <a:r>
                        <a:rPr lang="bg-BG" sz="1600" dirty="0" smtClean="0">
                          <a:effectLst/>
                          <a:latin typeface="+mn-lt"/>
                          <a:ea typeface="+mn-ea"/>
                        </a:rPr>
                        <a:t>36</a:t>
                      </a:r>
                      <a:endParaRPr lang="bg-BG" sz="1600" dirty="0">
                        <a:effectLst/>
                        <a:latin typeface="Times New Roman"/>
                        <a:ea typeface="Times New Roman"/>
                      </a:endParaRPr>
                    </a:p>
                  </a:txBody>
                  <a:tcPr marL="44450" marR="44450" marT="0" marB="0" anchor="b"/>
                </a:tc>
              </a:tr>
              <a:tr h="504056">
                <a:tc gridSpan="6">
                  <a:txBody>
                    <a:bodyPr/>
                    <a:lstStyle/>
                    <a:p>
                      <a:pPr algn="ctr">
                        <a:spcAft>
                          <a:spcPts val="0"/>
                        </a:spcAft>
                      </a:pPr>
                      <a:r>
                        <a:rPr lang="bg-BG" sz="1600" dirty="0">
                          <a:effectLst/>
                        </a:rPr>
                        <a:t> </a:t>
                      </a:r>
                    </a:p>
                    <a:p>
                      <a:pPr algn="ctr">
                        <a:spcAft>
                          <a:spcPts val="0"/>
                        </a:spcAft>
                      </a:pPr>
                      <a:r>
                        <a:rPr lang="bg-BG" sz="1600" b="1" dirty="0">
                          <a:effectLst/>
                        </a:rPr>
                        <a:t>Действителна месечна </a:t>
                      </a:r>
                      <a:r>
                        <a:rPr lang="bg-BG" sz="1600" b="1" dirty="0" smtClean="0">
                          <a:effectLst/>
                        </a:rPr>
                        <a:t>натовареност</a:t>
                      </a:r>
                      <a:endParaRPr lang="bg-BG" sz="1600" b="1" dirty="0">
                        <a:effectLst/>
                      </a:endParaRPr>
                    </a:p>
                  </a:txBody>
                  <a:tcPr marL="44450" marR="44450" marT="0" marB="0"/>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477992">
                <a:tc>
                  <a:txBody>
                    <a:bodyPr/>
                    <a:lstStyle/>
                    <a:p>
                      <a:pPr algn="ctr">
                        <a:spcAft>
                          <a:spcPts val="0"/>
                        </a:spcAft>
                      </a:pPr>
                      <a:r>
                        <a:rPr lang="bg-BG" sz="1600">
                          <a:effectLst/>
                        </a:rPr>
                        <a:t>Година</a:t>
                      </a:r>
                      <a:endParaRPr lang="bg-BG" sz="1600">
                        <a:effectLst/>
                        <a:latin typeface="Times New Roman"/>
                        <a:ea typeface="Times New Roman"/>
                      </a:endParaRPr>
                    </a:p>
                  </a:txBody>
                  <a:tcPr marL="44450" marR="44450" marT="0" marB="0"/>
                </a:tc>
                <a:tc gridSpan="3">
                  <a:txBody>
                    <a:bodyPr/>
                    <a:lstStyle/>
                    <a:p>
                      <a:pPr algn="ctr">
                        <a:spcAft>
                          <a:spcPts val="0"/>
                        </a:spcAft>
                      </a:pPr>
                      <a:r>
                        <a:rPr lang="bg-BG" sz="1600">
                          <a:effectLst/>
                        </a:rPr>
                        <a:t>Към делата за разглеждане</a:t>
                      </a:r>
                      <a:endParaRPr lang="bg-BG" sz="1600">
                        <a:effectLst/>
                        <a:latin typeface="Times New Roman"/>
                        <a:ea typeface="Times New Roman"/>
                      </a:endParaRPr>
                    </a:p>
                  </a:txBody>
                  <a:tcPr marL="44450" marR="44450" marT="0" marB="0"/>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a:effectLst/>
                        </a:rPr>
                        <a:t>Към свършените дела</a:t>
                      </a:r>
                      <a:endParaRPr lang="bg-BG" sz="1600" dirty="0">
                        <a:effectLst/>
                        <a:latin typeface="Times New Roman"/>
                        <a:ea typeface="Times New Roman"/>
                      </a:endParaRPr>
                    </a:p>
                  </a:txBody>
                  <a:tcPr marL="44450" marR="44450" marT="0" marB="0"/>
                </a:tc>
                <a:tc hMerge="1">
                  <a:txBody>
                    <a:bodyPr/>
                    <a:lstStyle/>
                    <a:p>
                      <a:endParaRPr lang="bg-BG"/>
                    </a:p>
                  </a:txBody>
                  <a:tcPr/>
                </a:tc>
              </a:tr>
              <a:tr h="238996">
                <a:tc>
                  <a:txBody>
                    <a:bodyPr/>
                    <a:lstStyle/>
                    <a:p>
                      <a:pPr algn="ctr">
                        <a:spcAft>
                          <a:spcPts val="0"/>
                        </a:spcAft>
                      </a:pPr>
                      <a:r>
                        <a:rPr lang="bg-BG" sz="1600" dirty="0" smtClean="0">
                          <a:effectLst/>
                        </a:rPr>
                        <a:t>2019</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53.00</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43.07</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2020</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48.11</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39.46</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2021</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47.47</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40.43</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2022</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37.17</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34.11</a:t>
                      </a:r>
                      <a:endParaRPr lang="bg-BG" sz="1600" dirty="0">
                        <a:effectLst/>
                        <a:latin typeface="Times New Roman"/>
                        <a:ea typeface="Times New Roman"/>
                      </a:endParaRPr>
                    </a:p>
                  </a:txBody>
                  <a:tcPr marL="44450" marR="44450" marT="0" marB="0" anchor="b"/>
                </a:tc>
                <a:tc hMerge="1">
                  <a:txBody>
                    <a:bodyPr/>
                    <a:lstStyle/>
                    <a:p>
                      <a:endParaRPr lang="bg-BG"/>
                    </a:p>
                  </a:txBody>
                  <a:tcPr/>
                </a:tc>
              </a:tr>
              <a:tr h="510240">
                <a:tc gridSpan="6">
                  <a:txBody>
                    <a:bodyPr/>
                    <a:lstStyle/>
                    <a:p>
                      <a:pPr algn="ctr">
                        <a:spcAft>
                          <a:spcPts val="0"/>
                        </a:spcAft>
                      </a:pPr>
                      <a:r>
                        <a:rPr lang="bg-BG" sz="1600" dirty="0">
                          <a:effectLst/>
                        </a:rPr>
                        <a:t> </a:t>
                      </a:r>
                    </a:p>
                    <a:p>
                      <a:pPr algn="ctr">
                        <a:spcAft>
                          <a:spcPts val="0"/>
                        </a:spcAft>
                      </a:pPr>
                      <a:r>
                        <a:rPr lang="bg-BG" sz="1600" b="1" dirty="0">
                          <a:effectLst/>
                        </a:rPr>
                        <a:t>Щатна месечна </a:t>
                      </a:r>
                      <a:r>
                        <a:rPr lang="bg-BG" sz="1600" b="1" dirty="0" smtClean="0">
                          <a:effectLst/>
                        </a:rPr>
                        <a:t>натовареност</a:t>
                      </a:r>
                      <a:r>
                        <a:rPr lang="bg-BG" sz="1600" dirty="0" smtClean="0">
                          <a:effectLst/>
                        </a:rPr>
                        <a:t> </a:t>
                      </a:r>
                      <a:endParaRPr lang="bg-BG" sz="1600" dirty="0">
                        <a:effectLst/>
                        <a:latin typeface="Times New Roman"/>
                        <a:ea typeface="Times New Roman"/>
                      </a:endParaRPr>
                    </a:p>
                  </a:txBody>
                  <a:tcPr marL="44450" marR="44450" marT="0" marB="0"/>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c hMerge="1">
                  <a:txBody>
                    <a:bodyPr/>
                    <a:lstStyle/>
                    <a:p>
                      <a:endParaRPr lang="bg-BG"/>
                    </a:p>
                  </a:txBody>
                  <a:tcPr/>
                </a:tc>
              </a:tr>
              <a:tr h="477992">
                <a:tc>
                  <a:txBody>
                    <a:bodyPr/>
                    <a:lstStyle/>
                    <a:p>
                      <a:pPr algn="ctr">
                        <a:spcAft>
                          <a:spcPts val="0"/>
                        </a:spcAft>
                      </a:pPr>
                      <a:r>
                        <a:rPr lang="bg-BG" sz="1600">
                          <a:effectLst/>
                        </a:rPr>
                        <a:t>Година</a:t>
                      </a:r>
                      <a:endParaRPr lang="bg-BG" sz="1600">
                        <a:effectLst/>
                        <a:latin typeface="Times New Roman"/>
                        <a:ea typeface="Times New Roman"/>
                      </a:endParaRPr>
                    </a:p>
                  </a:txBody>
                  <a:tcPr marL="44450" marR="44450" marT="0" marB="0"/>
                </a:tc>
                <a:tc gridSpan="3">
                  <a:txBody>
                    <a:bodyPr/>
                    <a:lstStyle/>
                    <a:p>
                      <a:pPr algn="ctr">
                        <a:spcAft>
                          <a:spcPts val="0"/>
                        </a:spcAft>
                      </a:pPr>
                      <a:r>
                        <a:rPr lang="bg-BG" sz="1600">
                          <a:effectLst/>
                        </a:rPr>
                        <a:t>Към делата за разглеждане</a:t>
                      </a:r>
                      <a:endParaRPr lang="bg-BG" sz="1600">
                        <a:effectLst/>
                        <a:latin typeface="Times New Roman"/>
                        <a:ea typeface="Times New Roman"/>
                      </a:endParaRPr>
                    </a:p>
                  </a:txBody>
                  <a:tcPr marL="44450" marR="44450" marT="0" marB="0"/>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a:effectLst/>
                        </a:rPr>
                        <a:t>Към свършените дела</a:t>
                      </a:r>
                      <a:endParaRPr lang="bg-BG" sz="1600" dirty="0">
                        <a:effectLst/>
                        <a:latin typeface="Times New Roman"/>
                        <a:ea typeface="Times New Roman"/>
                      </a:endParaRPr>
                    </a:p>
                  </a:txBody>
                  <a:tcPr marL="44450" marR="44450" marT="0" marB="0"/>
                </a:tc>
                <a:tc hMerge="1">
                  <a:txBody>
                    <a:bodyPr/>
                    <a:lstStyle/>
                    <a:p>
                      <a:endParaRPr lang="bg-BG"/>
                    </a:p>
                  </a:txBody>
                  <a:tcPr/>
                </a:tc>
              </a:tr>
              <a:tr h="238996">
                <a:tc>
                  <a:txBody>
                    <a:bodyPr/>
                    <a:lstStyle/>
                    <a:p>
                      <a:pPr algn="ctr">
                        <a:spcAft>
                          <a:spcPts val="0"/>
                        </a:spcAft>
                      </a:pPr>
                      <a:r>
                        <a:rPr lang="bg-BG" sz="1600" dirty="0" smtClean="0">
                          <a:effectLst/>
                        </a:rPr>
                        <a:t>2019</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41.22</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33.50</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2020</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37.42</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30.69</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2021</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39.56</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33.69</a:t>
                      </a:r>
                      <a:endParaRPr lang="bg-BG" sz="1600" dirty="0">
                        <a:effectLst/>
                        <a:latin typeface="Times New Roman"/>
                        <a:ea typeface="Times New Roman"/>
                      </a:endParaRPr>
                    </a:p>
                  </a:txBody>
                  <a:tcPr marL="44450" marR="44450" marT="0" marB="0" anchor="b"/>
                </a:tc>
                <a:tc hMerge="1">
                  <a:txBody>
                    <a:bodyPr/>
                    <a:lstStyle/>
                    <a:p>
                      <a:endParaRPr lang="bg-BG"/>
                    </a:p>
                  </a:txBody>
                  <a:tcPr/>
                </a:tc>
              </a:tr>
              <a:tr h="238996">
                <a:tc>
                  <a:txBody>
                    <a:bodyPr/>
                    <a:lstStyle/>
                    <a:p>
                      <a:pPr algn="ctr">
                        <a:spcAft>
                          <a:spcPts val="0"/>
                        </a:spcAft>
                      </a:pPr>
                      <a:r>
                        <a:rPr lang="bg-BG" sz="1600" dirty="0" smtClean="0">
                          <a:effectLst/>
                        </a:rPr>
                        <a:t>2022</a:t>
                      </a:r>
                      <a:endParaRPr lang="bg-BG" sz="1600" dirty="0">
                        <a:effectLst/>
                        <a:latin typeface="Times New Roman"/>
                        <a:ea typeface="Times New Roman"/>
                      </a:endParaRPr>
                    </a:p>
                  </a:txBody>
                  <a:tcPr marL="44450" marR="44450" marT="0" marB="0" anchor="b"/>
                </a:tc>
                <a:tc gridSpan="3">
                  <a:txBody>
                    <a:bodyPr/>
                    <a:lstStyle/>
                    <a:p>
                      <a:pPr algn="ctr">
                        <a:spcAft>
                          <a:spcPts val="0"/>
                        </a:spcAft>
                      </a:pPr>
                      <a:r>
                        <a:rPr lang="bg-BG" sz="1600" dirty="0" smtClean="0">
                          <a:effectLst/>
                        </a:rPr>
                        <a:t>37.17</a:t>
                      </a:r>
                      <a:endParaRPr lang="bg-BG" sz="1600" dirty="0">
                        <a:effectLst/>
                        <a:latin typeface="Times New Roman"/>
                        <a:ea typeface="Times New Roman"/>
                      </a:endParaRPr>
                    </a:p>
                  </a:txBody>
                  <a:tcPr marL="44450" marR="44450" marT="0" marB="0" anchor="b"/>
                </a:tc>
                <a:tc hMerge="1">
                  <a:txBody>
                    <a:bodyPr/>
                    <a:lstStyle/>
                    <a:p>
                      <a:endParaRPr lang="bg-BG"/>
                    </a:p>
                  </a:txBody>
                  <a:tcPr/>
                </a:tc>
                <a:tc hMerge="1">
                  <a:txBody>
                    <a:bodyPr/>
                    <a:lstStyle/>
                    <a:p>
                      <a:endParaRPr lang="bg-BG"/>
                    </a:p>
                  </a:txBody>
                  <a:tcPr/>
                </a:tc>
                <a:tc gridSpan="2">
                  <a:txBody>
                    <a:bodyPr/>
                    <a:lstStyle/>
                    <a:p>
                      <a:pPr algn="ctr">
                        <a:spcAft>
                          <a:spcPts val="0"/>
                        </a:spcAft>
                      </a:pPr>
                      <a:r>
                        <a:rPr lang="bg-BG" sz="1600" dirty="0" smtClean="0">
                          <a:effectLst/>
                        </a:rPr>
                        <a:t>34.11</a:t>
                      </a:r>
                      <a:endParaRPr lang="bg-BG" sz="1600" dirty="0">
                        <a:effectLst/>
                        <a:latin typeface="Times New Roman"/>
                        <a:ea typeface="Times New Roman"/>
                      </a:endParaRPr>
                    </a:p>
                  </a:txBody>
                  <a:tcPr marL="44450" marR="44450" marT="0" marB="0" anchor="b"/>
                </a:tc>
                <a:tc hMerge="1">
                  <a:txBody>
                    <a:bodyPr/>
                    <a:lstStyle/>
                    <a:p>
                      <a:endParaRPr lang="bg-BG"/>
                    </a:p>
                  </a:txBody>
                  <a:tcPr/>
                </a:tc>
              </a:tr>
            </a:tbl>
          </a:graphicData>
        </a:graphic>
      </p:graphicFrame>
      <p:sp>
        <p:nvSpPr>
          <p:cNvPr id="5" name="Rectangle 1"/>
          <p:cNvSpPr>
            <a:spLocks noChangeArrowheads="1"/>
          </p:cNvSpPr>
          <p:nvPr/>
        </p:nvSpPr>
        <p:spPr bwMode="auto">
          <a:xfrm>
            <a:off x="1643063" y="1620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8308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IV.	</a:t>
            </a:r>
            <a:r>
              <a:rPr lang="bg-BG" sz="3600" dirty="0"/>
              <a:t>НАКАЗАТЕЛНА ЧАСТ </a:t>
            </a:r>
          </a:p>
        </p:txBody>
      </p:sp>
      <p:sp>
        <p:nvSpPr>
          <p:cNvPr id="3" name="Content Placeholder 2"/>
          <p:cNvSpPr>
            <a:spLocks noGrp="1"/>
          </p:cNvSpPr>
          <p:nvPr>
            <p:ph idx="1"/>
          </p:nvPr>
        </p:nvSpPr>
        <p:spPr>
          <a:xfrm>
            <a:off x="457200" y="1340768"/>
            <a:ext cx="8229600" cy="5400600"/>
          </a:xfrm>
        </p:spPr>
        <p:txBody>
          <a:bodyPr/>
          <a:lstStyle/>
          <a:p>
            <a:pPr marL="0" indent="0">
              <a:buNone/>
            </a:pPr>
            <a:r>
              <a:rPr lang="ru-RU" sz="2400" dirty="0"/>
              <a:t>1.	</a:t>
            </a:r>
            <a:r>
              <a:rPr lang="ru-RU" sz="1800" dirty="0">
                <a:latin typeface="Arial Narrow" panose="020B0606020202030204" pitchFamily="34" charset="0"/>
              </a:rPr>
              <a:t>Новообразувани наказателни дела</a:t>
            </a:r>
          </a:p>
          <a:p>
            <a:pPr marL="0" indent="0">
              <a:buNone/>
            </a:pPr>
            <a:r>
              <a:rPr lang="ru-RU" sz="1800" dirty="0">
                <a:latin typeface="Arial Narrow" panose="020B0606020202030204" pitchFamily="34" charset="0"/>
              </a:rPr>
              <a:t>	Постъпилите новообразувани наказателни дела  през отчетния период са дадени в табличен вид. От таблицата по-долу е видно, броят на делата през отчетната година, както и през предходните години</a:t>
            </a:r>
          </a:p>
          <a:p>
            <a:pPr marL="0" indent="0">
              <a:buNone/>
            </a:pPr>
            <a:endParaRPr lang="bg-BG"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6766643"/>
              </p:ext>
            </p:extLst>
          </p:nvPr>
        </p:nvGraphicFramePr>
        <p:xfrm>
          <a:off x="1115616" y="2996952"/>
          <a:ext cx="6912767" cy="2640320"/>
        </p:xfrm>
        <a:graphic>
          <a:graphicData uri="http://schemas.openxmlformats.org/drawingml/2006/table">
            <a:tbl>
              <a:tblPr>
                <a:tableStyleId>{5C22544A-7EE6-4342-B048-85BDC9FD1C3A}</a:tableStyleId>
              </a:tblPr>
              <a:tblGrid>
                <a:gridCol w="1446772"/>
                <a:gridCol w="1366684"/>
                <a:gridCol w="1366684"/>
                <a:gridCol w="1365943"/>
                <a:gridCol w="1366684"/>
              </a:tblGrid>
              <a:tr h="1131565">
                <a:tc>
                  <a:txBody>
                    <a:bodyPr/>
                    <a:lstStyle/>
                    <a:p>
                      <a:pPr algn="ctr">
                        <a:spcAft>
                          <a:spcPts val="0"/>
                        </a:spcAft>
                      </a:pPr>
                      <a:r>
                        <a:rPr lang="bg-BG" sz="1800" dirty="0">
                          <a:effectLst/>
                        </a:rPr>
                        <a:t> </a:t>
                      </a:r>
                      <a:endParaRPr lang="bg-BG" sz="2000" dirty="0">
                        <a:effectLst/>
                      </a:endParaRPr>
                    </a:p>
                    <a:p>
                      <a:pPr algn="ctr">
                        <a:spcAft>
                          <a:spcPts val="0"/>
                        </a:spcAft>
                      </a:pPr>
                      <a:r>
                        <a:rPr lang="bg-BG" sz="1800" dirty="0">
                          <a:effectLst/>
                        </a:rPr>
                        <a:t>Брой / година</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rPr>
                        <a:t>2019</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rPr>
                        <a:t>2020</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rPr>
                        <a:t>2021</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rPr>
                        <a:t>2022</a:t>
                      </a:r>
                      <a:endParaRPr lang="bg-BG" sz="2000" dirty="0">
                        <a:effectLst/>
                        <a:latin typeface="Times New Roman"/>
                        <a:ea typeface="Times New Roman"/>
                      </a:endParaRPr>
                    </a:p>
                  </a:txBody>
                  <a:tcPr marL="44450" marR="44450" marT="0" marB="0">
                    <a:solidFill>
                      <a:schemeClr val="accent1">
                        <a:lumMod val="60000"/>
                        <a:lumOff val="40000"/>
                      </a:schemeClr>
                    </a:solidFill>
                  </a:tcPr>
                </a:tc>
              </a:tr>
              <a:tr h="1508755">
                <a:tc>
                  <a:txBody>
                    <a:bodyPr/>
                    <a:lstStyle/>
                    <a:p>
                      <a:pPr algn="ctr">
                        <a:spcAft>
                          <a:spcPts val="0"/>
                        </a:spcAft>
                      </a:pPr>
                      <a:r>
                        <a:rPr lang="bg-BG" sz="1800">
                          <a:effectLst/>
                        </a:rPr>
                        <a:t>Постъпили дела през отчетния период</a:t>
                      </a:r>
                      <a:endParaRPr lang="bg-BG" sz="200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latin typeface="+mn-lt"/>
                          <a:ea typeface="+mn-ea"/>
                        </a:rPr>
                        <a:t>360</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latin typeface="+mn-lt"/>
                          <a:ea typeface="+mn-ea"/>
                        </a:rPr>
                        <a:t>408</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latin typeface="+mn-lt"/>
                          <a:ea typeface="+mn-ea"/>
                        </a:rPr>
                        <a:t>438</a:t>
                      </a:r>
                      <a:endParaRPr lang="bg-BG" sz="20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2000" dirty="0">
                          <a:effectLst/>
                        </a:rPr>
                        <a:t> </a:t>
                      </a:r>
                    </a:p>
                    <a:p>
                      <a:pPr algn="ctr">
                        <a:spcAft>
                          <a:spcPts val="0"/>
                        </a:spcAft>
                      </a:pPr>
                      <a:r>
                        <a:rPr lang="bg-BG" sz="2000" dirty="0" smtClean="0">
                          <a:effectLst/>
                          <a:latin typeface="+mn-lt"/>
                          <a:ea typeface="+mn-ea"/>
                        </a:rPr>
                        <a:t>440</a:t>
                      </a:r>
                      <a:endParaRPr lang="bg-BG" sz="20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sp>
        <p:nvSpPr>
          <p:cNvPr id="5" name="Rectangle 1"/>
          <p:cNvSpPr>
            <a:spLocks noChangeArrowheads="1"/>
          </p:cNvSpPr>
          <p:nvPr/>
        </p:nvSpPr>
        <p:spPr bwMode="auto">
          <a:xfrm>
            <a:off x="1614488" y="3429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34998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143000"/>
          </a:xfrm>
        </p:spPr>
        <p:txBody>
          <a:bodyPr>
            <a:normAutofit/>
          </a:bodyPr>
          <a:lstStyle/>
          <a:p>
            <a:r>
              <a:rPr lang="bg-BG" sz="3600" u="sng" dirty="0"/>
              <a:t>Новообразувани наказателни дела</a:t>
            </a:r>
            <a:endParaRPr lang="en-US" sz="3600" dirty="0"/>
          </a:p>
        </p:txBody>
      </p:sp>
      <p:graphicFrame>
        <p:nvGraphicFramePr>
          <p:cNvPr id="6" name="Chart 5"/>
          <p:cNvGraphicFramePr>
            <a:graphicFrameLocks/>
          </p:cNvGraphicFramePr>
          <p:nvPr>
            <p:extLst>
              <p:ext uri="{D42A27DB-BD31-4B8C-83A1-F6EECF244321}">
                <p14:modId xmlns:p14="http://schemas.microsoft.com/office/powerpoint/2010/main" val="4144475151"/>
              </p:ext>
            </p:extLst>
          </p:nvPr>
        </p:nvGraphicFramePr>
        <p:xfrm>
          <a:off x="899592" y="1340768"/>
          <a:ext cx="7343776" cy="4886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7281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bg-BG" sz="3600" dirty="0"/>
              <a:t>НАКАЗАТЕЛНА ЧАСТ</a:t>
            </a:r>
          </a:p>
        </p:txBody>
      </p:sp>
      <p:sp>
        <p:nvSpPr>
          <p:cNvPr id="3" name="Content Placeholder 2"/>
          <p:cNvSpPr>
            <a:spLocks noGrp="1"/>
          </p:cNvSpPr>
          <p:nvPr>
            <p:ph idx="1"/>
          </p:nvPr>
        </p:nvSpPr>
        <p:spPr>
          <a:xfrm>
            <a:off x="457200" y="1412776"/>
            <a:ext cx="8229600" cy="4713387"/>
          </a:xfrm>
        </p:spPr>
        <p:txBody>
          <a:bodyPr>
            <a:normAutofit/>
          </a:bodyPr>
          <a:lstStyle/>
          <a:p>
            <a:pPr marL="0" indent="0" algn="just">
              <a:buNone/>
            </a:pPr>
            <a:r>
              <a:rPr lang="ru-RU" sz="1800" dirty="0">
                <a:latin typeface="Arial Narrow" panose="020B0606020202030204" pitchFamily="34" charset="0"/>
              </a:rPr>
              <a:t>2.Останали несвършени наказателни дела </a:t>
            </a:r>
            <a:r>
              <a:rPr lang="ru-RU" sz="1800" dirty="0" err="1">
                <a:latin typeface="Arial Narrow" panose="020B0606020202030204" pitchFamily="34" charset="0"/>
              </a:rPr>
              <a:t>към</a:t>
            </a:r>
            <a:r>
              <a:rPr lang="ru-RU" sz="1800" dirty="0">
                <a:latin typeface="Arial Narrow" panose="020B0606020202030204" pitchFamily="34" charset="0"/>
              </a:rPr>
              <a:t> </a:t>
            </a:r>
            <a:r>
              <a:rPr lang="ru-RU" sz="1800" dirty="0" smtClean="0">
                <a:latin typeface="Arial Narrow" panose="020B0606020202030204" pitchFamily="34" charset="0"/>
              </a:rPr>
              <a:t>31.12.20</a:t>
            </a:r>
            <a:r>
              <a:rPr lang="en-US" sz="1800" dirty="0" smtClean="0">
                <a:latin typeface="Arial Narrow" panose="020B0606020202030204" pitchFamily="34" charset="0"/>
              </a:rPr>
              <a:t>22</a:t>
            </a:r>
            <a:r>
              <a:rPr lang="ru-RU" sz="1800" dirty="0" smtClean="0">
                <a:latin typeface="Arial Narrow" panose="020B0606020202030204" pitchFamily="34" charset="0"/>
              </a:rPr>
              <a:t> </a:t>
            </a:r>
            <a:r>
              <a:rPr lang="ru-RU" sz="1800" dirty="0">
                <a:latin typeface="Arial Narrow" panose="020B0606020202030204" pitchFamily="34" charset="0"/>
              </a:rPr>
              <a:t>г</a:t>
            </a:r>
            <a:r>
              <a:rPr lang="ru-RU" sz="1800" dirty="0" smtClean="0">
                <a:latin typeface="Arial Narrow" panose="020B0606020202030204" pitchFamily="34" charset="0"/>
              </a:rPr>
              <a:t>.</a:t>
            </a:r>
            <a:endParaRPr lang="en-US" sz="1800" dirty="0" smtClean="0">
              <a:latin typeface="Arial Narrow" panose="020B0606020202030204" pitchFamily="34" charset="0"/>
            </a:endParaRPr>
          </a:p>
          <a:p>
            <a:pPr marL="0" indent="0" algn="just">
              <a:buNone/>
            </a:pPr>
            <a:r>
              <a:rPr lang="ru-RU" sz="1800" dirty="0">
                <a:latin typeface="Arial Narrow" panose="020B0606020202030204" pitchFamily="34" charset="0"/>
              </a:rPr>
              <a:t>В края на </a:t>
            </a:r>
            <a:r>
              <a:rPr lang="ru-RU" sz="1800" dirty="0" smtClean="0">
                <a:latin typeface="Arial Narrow" panose="020B0606020202030204" pitchFamily="34" charset="0"/>
              </a:rPr>
              <a:t>20</a:t>
            </a:r>
            <a:r>
              <a:rPr lang="en-US" sz="1800" dirty="0" smtClean="0">
                <a:latin typeface="Arial Narrow" panose="020B0606020202030204" pitchFamily="34" charset="0"/>
              </a:rPr>
              <a:t>22</a:t>
            </a:r>
            <a:r>
              <a:rPr lang="ru-RU" sz="1800" dirty="0" smtClean="0">
                <a:latin typeface="Arial Narrow" panose="020B0606020202030204" pitchFamily="34" charset="0"/>
              </a:rPr>
              <a:t> </a:t>
            </a:r>
            <a:r>
              <a:rPr lang="ru-RU" sz="1800" dirty="0">
                <a:latin typeface="Arial Narrow" panose="020B0606020202030204" pitchFamily="34" charset="0"/>
              </a:rPr>
              <a:t>година са останали </a:t>
            </a:r>
            <a:r>
              <a:rPr lang="ru-RU" sz="1800" dirty="0" err="1">
                <a:latin typeface="Arial Narrow" panose="020B0606020202030204" pitchFamily="34" charset="0"/>
              </a:rPr>
              <a:t>несвършени</a:t>
            </a:r>
            <a:r>
              <a:rPr lang="ru-RU" sz="1800" dirty="0">
                <a:latin typeface="Arial Narrow" panose="020B0606020202030204" pitchFamily="34" charset="0"/>
              </a:rPr>
              <a:t> </a:t>
            </a:r>
            <a:r>
              <a:rPr lang="en-US" sz="1800" dirty="0" smtClean="0">
                <a:latin typeface="Arial Narrow" panose="020B0606020202030204" pitchFamily="34" charset="0"/>
              </a:rPr>
              <a:t>25</a:t>
            </a:r>
            <a:r>
              <a:rPr lang="ru-RU" sz="1800" dirty="0" smtClean="0">
                <a:latin typeface="Arial Narrow" panose="020B0606020202030204" pitchFamily="34" charset="0"/>
              </a:rPr>
              <a:t> </a:t>
            </a:r>
            <a:r>
              <a:rPr lang="ru-RU" sz="1800" dirty="0">
                <a:latin typeface="Arial Narrow" panose="020B0606020202030204" pitchFamily="34" charset="0"/>
              </a:rPr>
              <a:t>броя. Сравнението с </a:t>
            </a:r>
            <a:r>
              <a:rPr lang="ru-RU" sz="1800" dirty="0" smtClean="0">
                <a:latin typeface="Arial Narrow" panose="020B0606020202030204" pitchFamily="34" charset="0"/>
              </a:rPr>
              <a:t>предходните </a:t>
            </a:r>
            <a:r>
              <a:rPr lang="ru-RU" sz="1800" dirty="0">
                <a:latin typeface="Arial Narrow" panose="020B0606020202030204" pitchFamily="34" charset="0"/>
              </a:rPr>
              <a:t>години е както следва: </a:t>
            </a:r>
            <a:endParaRPr lang="bg-BG" sz="1800"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40126685"/>
              </p:ext>
            </p:extLst>
          </p:nvPr>
        </p:nvGraphicFramePr>
        <p:xfrm>
          <a:off x="899592" y="2636912"/>
          <a:ext cx="7200800" cy="2208272"/>
        </p:xfrm>
        <a:graphic>
          <a:graphicData uri="http://schemas.openxmlformats.org/drawingml/2006/table">
            <a:tbl>
              <a:tblPr>
                <a:tableStyleId>{5C22544A-7EE6-4342-B048-85BDC9FD1C3A}</a:tableStyleId>
              </a:tblPr>
              <a:tblGrid>
                <a:gridCol w="1408852"/>
                <a:gridCol w="1330583"/>
                <a:gridCol w="1330583"/>
                <a:gridCol w="1643661"/>
                <a:gridCol w="1487121"/>
              </a:tblGrid>
              <a:tr h="946402">
                <a:tc>
                  <a:txBody>
                    <a:bodyPr/>
                    <a:lstStyle/>
                    <a:p>
                      <a:pPr algn="ctr">
                        <a:spcAft>
                          <a:spcPts val="0"/>
                        </a:spcAft>
                      </a:pPr>
                      <a:r>
                        <a:rPr lang="bg-BG" sz="1800" dirty="0">
                          <a:effectLst/>
                        </a:rPr>
                        <a:t> </a:t>
                      </a:r>
                    </a:p>
                    <a:p>
                      <a:pPr algn="ctr">
                        <a:spcAft>
                          <a:spcPts val="0"/>
                        </a:spcAft>
                      </a:pPr>
                      <a:r>
                        <a:rPr lang="bg-BG" sz="1800" dirty="0">
                          <a:effectLst/>
                        </a:rPr>
                        <a:t>Брой / година</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201</a:t>
                      </a:r>
                      <a:r>
                        <a:rPr lang="en-US" sz="1800" dirty="0" smtClean="0">
                          <a:effectLst/>
                        </a:rPr>
                        <a:t>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a:t>
                      </a:r>
                      <a:r>
                        <a:rPr lang="en-US" sz="1800" dirty="0" smtClean="0">
                          <a:effectLst/>
                        </a:rPr>
                        <a:t>20</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a:t>
                      </a:r>
                      <a:r>
                        <a:rPr lang="en-US" sz="1800" dirty="0" smtClean="0">
                          <a:effectLst/>
                        </a:rPr>
                        <a:t>21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a:t>
                      </a:r>
                      <a:r>
                        <a:rPr lang="en-US" sz="1800" dirty="0" smtClean="0">
                          <a:effectLst/>
                        </a:rPr>
                        <a:t>22</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1261870">
                <a:tc>
                  <a:txBody>
                    <a:bodyPr/>
                    <a:lstStyle/>
                    <a:p>
                      <a:pPr algn="ctr">
                        <a:spcAft>
                          <a:spcPts val="0"/>
                        </a:spcAft>
                      </a:pPr>
                      <a:r>
                        <a:rPr lang="bg-BG" sz="1800" dirty="0">
                          <a:effectLst/>
                        </a:rPr>
                        <a:t>Останали несвършени дела в края на периода</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en-US" sz="1800" dirty="0" smtClean="0">
                          <a:effectLst/>
                          <a:latin typeface="+mn-lt"/>
                          <a:ea typeface="+mn-ea"/>
                        </a:rPr>
                        <a:t>93</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en-US" sz="1800" dirty="0" smtClean="0">
                          <a:effectLst/>
                          <a:latin typeface="+mn-lt"/>
                          <a:ea typeface="+mn-ea"/>
                        </a:rPr>
                        <a:t>154</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en-US" sz="1800" dirty="0" smtClean="0">
                          <a:effectLst/>
                          <a:latin typeface="+mn-lt"/>
                          <a:ea typeface="+mn-ea"/>
                        </a:rPr>
                        <a:t>76</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en-US" sz="1800" dirty="0" smtClean="0">
                          <a:effectLst/>
                          <a:latin typeface="+mn-lt"/>
                          <a:ea typeface="+mn-ea"/>
                        </a:rPr>
                        <a:t>25</a:t>
                      </a:r>
                      <a:endParaRPr lang="bg-BG" sz="18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spTree>
    <p:extLst>
      <p:ext uri="{BB962C8B-B14F-4D97-AF65-F5344CB8AC3E}">
        <p14:creationId xmlns:p14="http://schemas.microsoft.com/office/powerpoint/2010/main" val="3272803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600" u="sng" dirty="0"/>
              <a:t>Останали несвършени наказателни дела към </a:t>
            </a:r>
            <a:r>
              <a:rPr lang="bg-BG" sz="3600" u="sng" dirty="0" smtClean="0"/>
              <a:t>31.12.20</a:t>
            </a:r>
            <a:r>
              <a:rPr lang="en-US" sz="3600" u="sng" dirty="0" smtClean="0"/>
              <a:t>22</a:t>
            </a:r>
            <a:r>
              <a:rPr lang="bg-BG" sz="3600" u="sng" dirty="0" smtClean="0"/>
              <a:t>г</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5899865"/>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2733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bg-BG" sz="3600" dirty="0" smtClean="0"/>
              <a:t>НАКАЗАТЕЛНА </a:t>
            </a:r>
            <a:r>
              <a:rPr lang="bg-BG" sz="3600" dirty="0"/>
              <a:t>ЧАСТ</a:t>
            </a:r>
          </a:p>
        </p:txBody>
      </p:sp>
      <p:sp>
        <p:nvSpPr>
          <p:cNvPr id="3" name="Content Placeholder 2"/>
          <p:cNvSpPr>
            <a:spLocks noGrp="1"/>
          </p:cNvSpPr>
          <p:nvPr>
            <p:ph idx="1"/>
          </p:nvPr>
        </p:nvSpPr>
        <p:spPr>
          <a:xfrm>
            <a:off x="467544" y="1340769"/>
            <a:ext cx="8229600" cy="2592287"/>
          </a:xfrm>
        </p:spPr>
        <p:txBody>
          <a:bodyPr>
            <a:normAutofit/>
          </a:bodyPr>
          <a:lstStyle/>
          <a:p>
            <a:pPr marL="0" indent="0" algn="just">
              <a:buNone/>
            </a:pPr>
            <a:r>
              <a:rPr lang="ru-RU" dirty="0"/>
              <a:t> </a:t>
            </a:r>
            <a:r>
              <a:rPr lang="ru-RU" dirty="0" smtClean="0"/>
              <a:t>   </a:t>
            </a:r>
            <a:r>
              <a:rPr lang="ru-RU" sz="1800" dirty="0" err="1" smtClean="0">
                <a:latin typeface="Arial Narrow" panose="020B0606020202030204" pitchFamily="34" charset="0"/>
              </a:rPr>
              <a:t>Новообразуваните</a:t>
            </a:r>
            <a:r>
              <a:rPr lang="ru-RU" sz="1800" dirty="0" smtClean="0">
                <a:latin typeface="Arial Narrow" panose="020B0606020202030204" pitchFamily="34" charset="0"/>
              </a:rPr>
              <a:t> </a:t>
            </a:r>
            <a:r>
              <a:rPr lang="ru-RU" sz="1800" dirty="0">
                <a:latin typeface="Arial Narrow" panose="020B0606020202030204" pitchFamily="34" charset="0"/>
              </a:rPr>
              <a:t>наказателни дела са </a:t>
            </a:r>
            <a:r>
              <a:rPr lang="ru-RU" sz="1800" dirty="0" err="1">
                <a:latin typeface="Arial Narrow" panose="020B0606020202030204" pitchFamily="34" charset="0"/>
              </a:rPr>
              <a:t>общо</a:t>
            </a:r>
            <a:r>
              <a:rPr lang="ru-RU" sz="1800" dirty="0">
                <a:latin typeface="Arial Narrow" panose="020B0606020202030204" pitchFamily="34" charset="0"/>
              </a:rPr>
              <a:t> </a:t>
            </a:r>
            <a:r>
              <a:rPr lang="en-US" sz="1800" dirty="0" smtClean="0">
                <a:latin typeface="Arial Narrow" panose="020B0606020202030204" pitchFamily="34" charset="0"/>
              </a:rPr>
              <a:t>44</a:t>
            </a:r>
            <a:r>
              <a:rPr lang="ru-RU" sz="1800" dirty="0" smtClean="0">
                <a:latin typeface="Arial Narrow" panose="020B0606020202030204" pitchFamily="34" charset="0"/>
              </a:rPr>
              <a:t>0 </a:t>
            </a:r>
            <a:r>
              <a:rPr lang="ru-RU" sz="1800" dirty="0">
                <a:latin typeface="Arial Narrow" panose="020B0606020202030204" pitchFamily="34" charset="0"/>
              </a:rPr>
              <a:t>в т. ч.: наказателни общ характер дела - </a:t>
            </a:r>
            <a:r>
              <a:rPr lang="bg-BG" sz="1800" dirty="0">
                <a:latin typeface="Arial Narrow" panose="020B0606020202030204" pitchFamily="34" charset="0"/>
              </a:rPr>
              <a:t>1</a:t>
            </a:r>
            <a:r>
              <a:rPr lang="en-US" sz="1800" dirty="0" smtClean="0">
                <a:latin typeface="Arial Narrow" panose="020B0606020202030204" pitchFamily="34" charset="0"/>
              </a:rPr>
              <a:t>55</a:t>
            </a:r>
            <a:r>
              <a:rPr lang="ru-RU" sz="1800" dirty="0" smtClean="0">
                <a:latin typeface="Arial Narrow" panose="020B0606020202030204" pitchFamily="34" charset="0"/>
              </a:rPr>
              <a:t> </a:t>
            </a:r>
            <a:r>
              <a:rPr lang="ru-RU" sz="1800" dirty="0">
                <a:latin typeface="Arial Narrow" panose="020B0606020202030204" pitchFamily="34" charset="0"/>
              </a:rPr>
              <a:t>бр., наказателни частен характер дела - </a:t>
            </a:r>
            <a:r>
              <a:rPr lang="en-US" sz="1800" dirty="0" smtClean="0">
                <a:latin typeface="Arial Narrow" panose="020B0606020202030204" pitchFamily="34" charset="0"/>
              </a:rPr>
              <a:t>6</a:t>
            </a:r>
            <a:r>
              <a:rPr lang="ru-RU" sz="1800" dirty="0" smtClean="0">
                <a:latin typeface="Arial Narrow" panose="020B0606020202030204" pitchFamily="34" charset="0"/>
              </a:rPr>
              <a:t> </a:t>
            </a:r>
            <a:r>
              <a:rPr lang="ru-RU" sz="1800" dirty="0">
                <a:latin typeface="Arial Narrow" panose="020B0606020202030204" pitchFamily="34" charset="0"/>
              </a:rPr>
              <a:t>бр., административнонаказателни дела по чл.78а от НК – </a:t>
            </a:r>
            <a:r>
              <a:rPr lang="en-US" sz="1800" dirty="0" smtClean="0">
                <a:latin typeface="Arial Narrow" panose="020B0606020202030204" pitchFamily="34" charset="0"/>
              </a:rPr>
              <a:t>15</a:t>
            </a:r>
            <a:r>
              <a:rPr lang="ru-RU" sz="1800" dirty="0" smtClean="0">
                <a:latin typeface="Arial Narrow" panose="020B0606020202030204" pitchFamily="34" charset="0"/>
              </a:rPr>
              <a:t> </a:t>
            </a:r>
            <a:r>
              <a:rPr lang="ru-RU" sz="1800" dirty="0">
                <a:latin typeface="Arial Narrow" panose="020B0606020202030204" pitchFamily="34" charset="0"/>
              </a:rPr>
              <a:t>броя, частни наказателни дела -разпити – </a:t>
            </a:r>
            <a:r>
              <a:rPr lang="en-US" sz="1800" dirty="0" smtClean="0">
                <a:latin typeface="Arial Narrow" panose="020B0606020202030204" pitchFamily="34" charset="0"/>
              </a:rPr>
              <a:t>3</a:t>
            </a:r>
            <a:r>
              <a:rPr lang="ru-RU" sz="1800" dirty="0" smtClean="0">
                <a:latin typeface="Arial Narrow" panose="020B0606020202030204" pitchFamily="34" charset="0"/>
              </a:rPr>
              <a:t>2 </a:t>
            </a:r>
            <a:r>
              <a:rPr lang="ru-RU" sz="1800" dirty="0">
                <a:latin typeface="Arial Narrow" panose="020B0606020202030204" pitchFamily="34" charset="0"/>
              </a:rPr>
              <a:t>бр., частни наказателни дела – </a:t>
            </a:r>
            <a:r>
              <a:rPr lang="ru-RU" sz="1800" dirty="0" smtClean="0">
                <a:latin typeface="Arial Narrow" panose="020B0606020202030204" pitchFamily="34" charset="0"/>
              </a:rPr>
              <a:t>1</a:t>
            </a:r>
            <a:r>
              <a:rPr lang="en-US" sz="1800" dirty="0" smtClean="0">
                <a:latin typeface="Arial Narrow" panose="020B0606020202030204" pitchFamily="34" charset="0"/>
              </a:rPr>
              <a:t>8</a:t>
            </a:r>
            <a:r>
              <a:rPr lang="ru-RU" sz="1800" dirty="0" smtClean="0">
                <a:latin typeface="Arial Narrow" panose="020B0606020202030204" pitchFamily="34" charset="0"/>
              </a:rPr>
              <a:t>5 </a:t>
            </a:r>
            <a:r>
              <a:rPr lang="ru-RU" sz="1800" dirty="0" err="1">
                <a:latin typeface="Arial Narrow" panose="020B0606020202030204" pitchFamily="34" charset="0"/>
              </a:rPr>
              <a:t>броя</a:t>
            </a:r>
            <a:r>
              <a:rPr lang="ru-RU" sz="1800" dirty="0">
                <a:latin typeface="Arial Narrow" panose="020B0606020202030204" pitchFamily="34" charset="0"/>
              </a:rPr>
              <a:t> </a:t>
            </a:r>
            <a:r>
              <a:rPr lang="en-US" sz="1800" dirty="0" smtClean="0">
                <a:latin typeface="Arial Narrow" panose="020B0606020202030204" pitchFamily="34" charset="0"/>
              </a:rPr>
              <a:t>/</a:t>
            </a:r>
            <a:r>
              <a:rPr lang="bg-BG" sz="1800" dirty="0" smtClean="0">
                <a:latin typeface="Arial Narrow" panose="020B0606020202030204" pitchFamily="34" charset="0"/>
              </a:rPr>
              <a:t>в това число 2 бр. дела в производства по ЗБППМН, 2 бр. производства по предложение за принудителни медицински мерки по чл. 89 от НК/,</a:t>
            </a:r>
            <a:r>
              <a:rPr lang="ru-RU" sz="1800" dirty="0" smtClean="0">
                <a:latin typeface="Arial Narrow" panose="020B0606020202030204" pitchFamily="34" charset="0"/>
              </a:rPr>
              <a:t> </a:t>
            </a:r>
            <a:r>
              <a:rPr lang="ru-RU" sz="1800" dirty="0">
                <a:latin typeface="Arial Narrow" panose="020B0606020202030204" pitchFamily="34" charset="0"/>
              </a:rPr>
              <a:t>административно-наказателни дела – </a:t>
            </a:r>
            <a:r>
              <a:rPr lang="ru-RU" sz="1800" dirty="0" smtClean="0">
                <a:latin typeface="Arial Narrow" panose="020B0606020202030204" pitchFamily="34" charset="0"/>
              </a:rPr>
              <a:t>46 </a:t>
            </a:r>
            <a:r>
              <a:rPr lang="ru-RU" sz="1800" dirty="0" err="1">
                <a:latin typeface="Arial Narrow" panose="020B0606020202030204" pitchFamily="34" charset="0"/>
              </a:rPr>
              <a:t>бр</a:t>
            </a:r>
            <a:r>
              <a:rPr lang="ru-RU" sz="1800" dirty="0" smtClean="0">
                <a:latin typeface="Arial Narrow" panose="020B0606020202030204" pitchFamily="34" charset="0"/>
              </a:rPr>
              <a:t>. /в </a:t>
            </a:r>
            <a:r>
              <a:rPr lang="ru-RU" sz="1800" dirty="0" err="1" smtClean="0">
                <a:latin typeface="Arial Narrow" panose="020B0606020202030204" pitchFamily="34" charset="0"/>
              </a:rPr>
              <a:t>това</a:t>
            </a:r>
            <a:r>
              <a:rPr lang="ru-RU" sz="1800" dirty="0" smtClean="0">
                <a:latin typeface="Arial Narrow" panose="020B0606020202030204" pitchFamily="34" charset="0"/>
              </a:rPr>
              <a:t> число 3 </a:t>
            </a:r>
            <a:r>
              <a:rPr lang="ru-RU" sz="1800" dirty="0" err="1" smtClean="0">
                <a:latin typeface="Arial Narrow" panose="020B0606020202030204" pitchFamily="34" charset="0"/>
              </a:rPr>
              <a:t>бр</a:t>
            </a:r>
            <a:r>
              <a:rPr lang="ru-RU" sz="1800" dirty="0" smtClean="0">
                <a:latin typeface="Arial Narrow" panose="020B0606020202030204" pitchFamily="34" charset="0"/>
              </a:rPr>
              <a:t>. В производство по УБДХ/ и </a:t>
            </a:r>
            <a:r>
              <a:rPr lang="ru-RU" sz="1800" dirty="0" err="1" smtClean="0">
                <a:latin typeface="Arial Narrow" panose="020B0606020202030204" pitchFamily="34" charset="0"/>
              </a:rPr>
              <a:t>едно</a:t>
            </a:r>
            <a:r>
              <a:rPr lang="ru-RU" sz="1800" dirty="0" smtClean="0">
                <a:latin typeface="Arial Narrow" panose="020B0606020202030204" pitchFamily="34" charset="0"/>
              </a:rPr>
              <a:t> административно-</a:t>
            </a:r>
            <a:r>
              <a:rPr lang="ru-RU" sz="1800" dirty="0" err="1" smtClean="0">
                <a:latin typeface="Arial Narrow" panose="020B0606020202030204" pitchFamily="34" charset="0"/>
              </a:rPr>
              <a:t>наказателно</a:t>
            </a:r>
            <a:r>
              <a:rPr lang="ru-RU" sz="1800" dirty="0" smtClean="0">
                <a:latin typeface="Arial Narrow" panose="020B0606020202030204" pitchFamily="34" charset="0"/>
              </a:rPr>
              <a:t> дело е </a:t>
            </a:r>
            <a:r>
              <a:rPr lang="ru-RU" sz="1800" dirty="0" err="1" smtClean="0">
                <a:latin typeface="Arial Narrow" panose="020B0606020202030204" pitchFamily="34" charset="0"/>
              </a:rPr>
              <a:t>продължило</a:t>
            </a:r>
            <a:r>
              <a:rPr lang="ru-RU" sz="1800" dirty="0" smtClean="0">
                <a:latin typeface="Arial Narrow" panose="020B0606020202030204" pitchFamily="34" charset="0"/>
              </a:rPr>
              <a:t> под </a:t>
            </a:r>
            <a:r>
              <a:rPr lang="ru-RU" sz="1800" dirty="0" err="1" smtClean="0">
                <a:latin typeface="Arial Narrow" panose="020B0606020202030204" pitchFamily="34" charset="0"/>
              </a:rPr>
              <a:t>същия</a:t>
            </a:r>
            <a:r>
              <a:rPr lang="ru-RU" sz="1800" dirty="0">
                <a:latin typeface="Arial Narrow" panose="020B0606020202030204" pitchFamily="34" charset="0"/>
              </a:rPr>
              <a:t>.</a:t>
            </a:r>
          </a:p>
          <a:p>
            <a:pPr marL="0" indent="0" algn="just">
              <a:buNone/>
            </a:pPr>
            <a:r>
              <a:rPr lang="ru-RU" sz="1800" dirty="0" smtClean="0">
                <a:latin typeface="Arial Narrow" panose="020B0606020202030204" pitchFamily="34" charset="0"/>
              </a:rPr>
              <a:t>     Сравнение </a:t>
            </a:r>
            <a:r>
              <a:rPr lang="ru-RU" sz="1800" dirty="0">
                <a:latin typeface="Arial Narrow" panose="020B0606020202030204" pitchFamily="34" charset="0"/>
              </a:rPr>
              <a:t>с предходни периоди:</a:t>
            </a:r>
            <a:endParaRPr lang="bg-BG" sz="1800" dirty="0">
              <a:latin typeface="Arial Narrow" panose="020B0606020202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6427174"/>
              </p:ext>
            </p:extLst>
          </p:nvPr>
        </p:nvGraphicFramePr>
        <p:xfrm>
          <a:off x="611560" y="4077073"/>
          <a:ext cx="8064898" cy="2448273"/>
        </p:xfrm>
        <a:graphic>
          <a:graphicData uri="http://schemas.openxmlformats.org/drawingml/2006/table">
            <a:tbl>
              <a:tblPr firstRow="1" firstCol="1" bandRow="1">
                <a:tableStyleId>{5C22544A-7EE6-4342-B048-85BDC9FD1C3A}</a:tableStyleId>
              </a:tblPr>
              <a:tblGrid>
                <a:gridCol w="896100"/>
                <a:gridCol w="832092"/>
                <a:gridCol w="1152128"/>
                <a:gridCol w="1531249"/>
                <a:gridCol w="1493087"/>
                <a:gridCol w="1126282"/>
                <a:gridCol w="1033960"/>
              </a:tblGrid>
              <a:tr h="1108121">
                <a:tc>
                  <a:txBody>
                    <a:bodyPr/>
                    <a:lstStyle/>
                    <a:p>
                      <a:pPr algn="ctr">
                        <a:spcAft>
                          <a:spcPts val="0"/>
                        </a:spcAft>
                      </a:pPr>
                      <a:r>
                        <a:rPr lang="bg-BG" sz="1800" dirty="0">
                          <a:effectLst/>
                          <a:latin typeface="Arial Narrow" panose="020B0606020202030204" pitchFamily="34" charset="0"/>
                        </a:rPr>
                        <a:t>Видове дела </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Общ характер</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Наказателни частен характер</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Административно</a:t>
                      </a:r>
                      <a:endParaRPr lang="bg-BG" sz="2000" dirty="0">
                        <a:effectLst/>
                        <a:latin typeface="Arial Narrow" panose="020B0606020202030204" pitchFamily="34" charset="0"/>
                      </a:endParaRPr>
                    </a:p>
                    <a:p>
                      <a:pPr algn="just">
                        <a:spcAft>
                          <a:spcPts val="0"/>
                        </a:spcAft>
                      </a:pPr>
                      <a:r>
                        <a:rPr lang="bg-BG" sz="1400" dirty="0">
                          <a:effectLst/>
                          <a:latin typeface="Arial Narrow" panose="020B0606020202030204" pitchFamily="34" charset="0"/>
                        </a:rPr>
                        <a:t>наказателни дела  по чл.78а от НК</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Административно</a:t>
                      </a:r>
                      <a:endParaRPr lang="bg-BG" sz="2000" dirty="0">
                        <a:effectLst/>
                        <a:latin typeface="Arial Narrow" panose="020B0606020202030204" pitchFamily="34" charset="0"/>
                      </a:endParaRPr>
                    </a:p>
                    <a:p>
                      <a:pPr algn="just">
                        <a:spcAft>
                          <a:spcPts val="0"/>
                        </a:spcAft>
                      </a:pPr>
                      <a:r>
                        <a:rPr lang="bg-BG" sz="1400" dirty="0">
                          <a:effectLst/>
                          <a:latin typeface="Arial Narrow" panose="020B0606020202030204" pitchFamily="34" charset="0"/>
                        </a:rPr>
                        <a:t>наказателни дела </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Частни наказателни дела</a:t>
                      </a:r>
                      <a:endParaRPr lang="bg-BG" sz="2000" dirty="0">
                        <a:effectLst/>
                        <a:latin typeface="Arial Narrow" panose="020B0606020202030204" pitchFamily="34" charset="0"/>
                      </a:endParaRPr>
                    </a:p>
                    <a:p>
                      <a:pPr algn="just">
                        <a:spcAft>
                          <a:spcPts val="0"/>
                        </a:spcAft>
                      </a:pPr>
                      <a:r>
                        <a:rPr lang="bg-BG" sz="1400" dirty="0">
                          <a:effectLst/>
                          <a:latin typeface="Arial Narrow" panose="020B0606020202030204" pitchFamily="34" charset="0"/>
                        </a:rPr>
                        <a:t>разпити</a:t>
                      </a:r>
                      <a:endParaRPr lang="bg-BG" sz="20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bg-BG" sz="1400" dirty="0">
                          <a:effectLst/>
                          <a:latin typeface="Arial Narrow" panose="020B0606020202030204" pitchFamily="34" charset="0"/>
                        </a:rPr>
                        <a:t>Частни наказателни дела</a:t>
                      </a:r>
                      <a:endParaRPr lang="bg-BG" sz="2000" dirty="0">
                        <a:effectLst/>
                        <a:latin typeface="Arial Narrow" panose="020B0606020202030204" pitchFamily="34" charset="0"/>
                        <a:ea typeface="Times New Roman"/>
                      </a:endParaRPr>
                    </a:p>
                  </a:txBody>
                  <a:tcPr marL="68580" marR="68580" marT="0" marB="0"/>
                </a:tc>
              </a:tr>
              <a:tr h="335038">
                <a:tc>
                  <a:txBody>
                    <a:bodyPr/>
                    <a:lstStyle/>
                    <a:p>
                      <a:pPr algn="just">
                        <a:spcAft>
                          <a:spcPts val="0"/>
                        </a:spcAft>
                      </a:pPr>
                      <a:r>
                        <a:rPr lang="bg-BG" sz="2000">
                          <a:effectLst/>
                        </a:rPr>
                        <a:t>2019</a:t>
                      </a:r>
                      <a:endParaRPr lang="bg-BG" sz="200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155</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6</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15</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47</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rPr>
                        <a:t>32</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rPr>
                        <a:t>185</a:t>
                      </a:r>
                      <a:endParaRPr lang="bg-BG" sz="2000" dirty="0">
                        <a:effectLst/>
                        <a:latin typeface="Times New Roman"/>
                        <a:ea typeface="Times New Roman"/>
                      </a:endParaRPr>
                    </a:p>
                  </a:txBody>
                  <a:tcPr marL="68580" marR="68580" marT="0" marB="0"/>
                </a:tc>
              </a:tr>
              <a:tr h="335038">
                <a:tc>
                  <a:txBody>
                    <a:bodyPr/>
                    <a:lstStyle/>
                    <a:p>
                      <a:pPr algn="just">
                        <a:spcAft>
                          <a:spcPts val="0"/>
                        </a:spcAft>
                      </a:pPr>
                      <a:r>
                        <a:rPr lang="bg-BG" sz="2000" dirty="0" smtClean="0">
                          <a:effectLst/>
                        </a:rPr>
                        <a:t>2021</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125</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21</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rPr>
                        <a:t>76</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54</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153</a:t>
                      </a:r>
                      <a:endParaRPr lang="bg-BG" sz="2000" dirty="0">
                        <a:effectLst/>
                        <a:latin typeface="Times New Roman"/>
                        <a:ea typeface="Times New Roman"/>
                      </a:endParaRPr>
                    </a:p>
                  </a:txBody>
                  <a:tcPr marL="68580" marR="68580" marT="0" marB="0"/>
                </a:tc>
              </a:tr>
              <a:tr h="335038">
                <a:tc>
                  <a:txBody>
                    <a:bodyPr/>
                    <a:lstStyle/>
                    <a:p>
                      <a:pPr algn="just">
                        <a:spcAft>
                          <a:spcPts val="0"/>
                        </a:spcAft>
                      </a:pPr>
                      <a:r>
                        <a:rPr lang="bg-BG" sz="2000" dirty="0" smtClean="0">
                          <a:effectLst/>
                        </a:rPr>
                        <a:t>2020</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89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8</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18</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rPr>
                        <a:t>96</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28</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149</a:t>
                      </a:r>
                      <a:endParaRPr lang="bg-BG" sz="2000" dirty="0">
                        <a:effectLst/>
                        <a:latin typeface="Times New Roman"/>
                        <a:ea typeface="Times New Roman"/>
                      </a:endParaRPr>
                    </a:p>
                  </a:txBody>
                  <a:tcPr marL="68580" marR="68580" marT="0" marB="0"/>
                </a:tc>
              </a:tr>
              <a:tr h="335038">
                <a:tc>
                  <a:txBody>
                    <a:bodyPr/>
                    <a:lstStyle/>
                    <a:p>
                      <a:pPr algn="just">
                        <a:spcAft>
                          <a:spcPts val="0"/>
                        </a:spcAft>
                      </a:pPr>
                      <a:r>
                        <a:rPr lang="bg-BG" sz="2000" dirty="0" smtClean="0">
                          <a:effectLst/>
                        </a:rPr>
                        <a:t>2019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82</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3</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31</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69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22</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153</a:t>
                      </a:r>
                      <a:endParaRPr lang="bg-BG"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243335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332656"/>
            <a:ext cx="7344816" cy="850106"/>
          </a:xfrm>
        </p:spPr>
        <p:txBody>
          <a:bodyPr>
            <a:noAutofit/>
          </a:bodyPr>
          <a:lstStyle/>
          <a:p>
            <a:r>
              <a:rPr lang="ru-RU" sz="3600" dirty="0"/>
              <a:t>3.Разбор на наказателните дела по видове и глави от </a:t>
            </a:r>
            <a:r>
              <a:rPr lang="ru-RU" sz="3600" dirty="0" smtClean="0"/>
              <a:t>НК.</a:t>
            </a:r>
            <a:endParaRPr lang="bg-BG" sz="3600" dirty="0"/>
          </a:p>
        </p:txBody>
      </p:sp>
      <p:sp>
        <p:nvSpPr>
          <p:cNvPr id="3" name="Content Placeholder 2"/>
          <p:cNvSpPr>
            <a:spLocks noGrp="1"/>
          </p:cNvSpPr>
          <p:nvPr>
            <p:ph idx="1"/>
          </p:nvPr>
        </p:nvSpPr>
        <p:spPr>
          <a:xfrm>
            <a:off x="251520" y="1484784"/>
            <a:ext cx="8507288" cy="4824536"/>
          </a:xfrm>
        </p:spPr>
        <p:txBody>
          <a:bodyPr>
            <a:normAutofit fontScale="62500" lnSpcReduction="20000"/>
          </a:bodyPr>
          <a:lstStyle/>
          <a:p>
            <a:pPr marL="0" indent="0" algn="just">
              <a:buNone/>
            </a:pPr>
            <a:r>
              <a:rPr lang="ru-RU" dirty="0"/>
              <a:t>	</a:t>
            </a:r>
            <a:r>
              <a:rPr lang="bg-BG" dirty="0" smtClean="0">
                <a:latin typeface="Arial Narrow" panose="020B0606020202030204" pitchFamily="34" charset="0"/>
              </a:rPr>
              <a:t>Данните от годишния статистически отчет за дейността на Районен съд-Велики Преслав за цялата 2022 година - постъпили и свършени дела, броя на постановените осъдителни присъди и осъдени лица, наложените видове наказания на осъдените лица, както и влезлите в сила присъди през периода, очертават работата на съдиите по наказателни дела. Констатациите в тази насока са следните: </a:t>
            </a:r>
          </a:p>
          <a:p>
            <a:pPr marL="0" indent="0" algn="just">
              <a:buNone/>
            </a:pPr>
            <a:r>
              <a:rPr lang="bg-BG" dirty="0" smtClean="0">
                <a:latin typeface="Arial Narrow" panose="020B0606020202030204" pitchFamily="34" charset="0"/>
              </a:rPr>
              <a:t>  	Съдиите – докладчици преимуществено са насрочвали делата в предвидените от закона срокове. Насрочването на НОХД извън рамките на двумесечния срок по чл.247а, ал.2 от НПК, но не повече от три месеца от постъпване на обвинителния акт и то с разрешение на председателя на съда. Редките случай, когато делата са насрочвани след законовия срок са по обективни причини.</a:t>
            </a:r>
          </a:p>
          <a:p>
            <a:pPr marL="0" indent="0" algn="just">
              <a:buNone/>
            </a:pPr>
            <a:r>
              <a:rPr lang="bg-BG" dirty="0" smtClean="0">
                <a:latin typeface="Arial Narrow" panose="020B0606020202030204" pitchFamily="34" charset="0"/>
              </a:rPr>
              <a:t>	От насрочените 234 бр. отлагани  дела са 48 броя, или 21 %, като основни причини за отлагане е за събиране на нови доказателства, в по-малка степен по молба на страните/включително и поради заболяване/ и поради нередовно призоваване, като последното е в следствие на възможността от свободното придвижване на лица, както в чужбина, така и в страната. </a:t>
            </a:r>
          </a:p>
          <a:p>
            <a:pPr marL="0" indent="0" algn="just">
              <a:buNone/>
            </a:pPr>
            <a:r>
              <a:rPr lang="bg-BG" dirty="0" smtClean="0">
                <a:latin typeface="Arial Narrow" panose="020B0606020202030204" pitchFamily="34" charset="0"/>
              </a:rPr>
              <a:t>	От съдиите-докладчици е упражняван необходимият контрол по връчване на призовките, с цел намаляване случаите на отлагане, като са предприемани предвидените в закона мерки за дисциплиниране на страните в процеса. При отлагане на делата, насрочването е било преимуществено в срока по чл.271, ал.10 от НПК.</a:t>
            </a:r>
          </a:p>
          <a:p>
            <a:pPr marL="0" indent="0" algn="just">
              <a:buNone/>
            </a:pPr>
            <a:endParaRPr lang="ru-RU" sz="5600" dirty="0">
              <a:latin typeface="Arial Narrow" panose="020B0606020202030204" pitchFamily="34" charset="0"/>
            </a:endParaRPr>
          </a:p>
        </p:txBody>
      </p:sp>
    </p:spTree>
    <p:extLst>
      <p:ext uri="{BB962C8B-B14F-4D97-AF65-F5344CB8AC3E}">
        <p14:creationId xmlns:p14="http://schemas.microsoft.com/office/powerpoint/2010/main" val="3676518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480720"/>
          </a:xfrm>
        </p:spPr>
        <p:txBody>
          <a:bodyPr>
            <a:noAutofit/>
          </a:bodyPr>
          <a:lstStyle/>
          <a:p>
            <a:pPr marL="0" indent="0" algn="just">
              <a:lnSpc>
                <a:spcPct val="80000"/>
              </a:lnSpc>
              <a:buNone/>
            </a:pPr>
            <a:r>
              <a:rPr lang="bg-BG" sz="1800" dirty="0" smtClean="0"/>
              <a:t>     </a:t>
            </a:r>
            <a:r>
              <a:rPr lang="bg-BG" sz="1800" dirty="0" smtClean="0">
                <a:latin typeface="Arial Narrow" panose="020B0606020202030204" pitchFamily="34" charset="0"/>
              </a:rPr>
              <a:t>През 2022 година в Районен съд - Велики Преслав са разгледани общо 99 броя административно-наказателни дела, от които 79 бр.новообразувани. Приключили през годината са 121 броя дела.</a:t>
            </a:r>
          </a:p>
          <a:p>
            <a:pPr marL="0" indent="0" algn="just">
              <a:lnSpc>
                <a:spcPct val="80000"/>
              </a:lnSpc>
              <a:buNone/>
            </a:pPr>
            <a:r>
              <a:rPr lang="bg-BG" sz="1800" dirty="0" smtClean="0">
                <a:latin typeface="Arial Narrow" panose="020B0606020202030204" pitchFamily="34" charset="0"/>
              </a:rPr>
              <a:t>     През 2022 година Районен съд – Велики Преслав е разгледал общо 155 броя НОХД, от които новообразувани 46 броя. От тях свършени са 160 дела, от които 147 бр. са решени в тримесечен срок. 14 броя дела са решени по същество с присъда и 141 броя са приключили със споразумения. Осъдените лица са общо 159 на брой, а 2 са оправдани. На „лишаване от свобода“ са осъдени 146 броя лица, 139 бр. от които условно, 2 бр. лица са осъдени на „глоба“, 11 бр. на „</a:t>
            </a:r>
            <a:r>
              <a:rPr lang="bg-BG" sz="1800" dirty="0" err="1" smtClean="0">
                <a:latin typeface="Arial Narrow" panose="020B0606020202030204" pitchFamily="34" charset="0"/>
              </a:rPr>
              <a:t>пробация</a:t>
            </a:r>
            <a:r>
              <a:rPr lang="bg-BG" sz="1800" dirty="0" smtClean="0">
                <a:latin typeface="Arial Narrow" panose="020B0606020202030204" pitchFamily="34" charset="0"/>
              </a:rPr>
              <a:t>“.</a:t>
            </a:r>
          </a:p>
          <a:p>
            <a:pPr marL="0" indent="0" algn="just">
              <a:lnSpc>
                <a:spcPct val="80000"/>
              </a:lnSpc>
              <a:buNone/>
            </a:pPr>
            <a:r>
              <a:rPr lang="bg-BG" sz="1800" dirty="0" smtClean="0">
                <a:latin typeface="Arial Narrow" panose="020B0606020202030204" pitchFamily="34" charset="0"/>
              </a:rPr>
              <a:t>    Върнати на прокуратурата за доразследване през годината са 6 дела.   </a:t>
            </a:r>
          </a:p>
          <a:p>
            <a:pPr marL="0" indent="0" algn="just">
              <a:lnSpc>
                <a:spcPct val="80000"/>
              </a:lnSpc>
              <a:buNone/>
            </a:pPr>
            <a:r>
              <a:rPr lang="bg-BG" sz="1800" dirty="0">
                <a:latin typeface="Arial Narrow" panose="020B0606020202030204" pitchFamily="34" charset="0"/>
              </a:rPr>
              <a:t> </a:t>
            </a:r>
            <a:r>
              <a:rPr lang="bg-BG" sz="1800" dirty="0" smtClean="0">
                <a:latin typeface="Arial Narrow" panose="020B0606020202030204" pitchFamily="34" charset="0"/>
              </a:rPr>
              <a:t>   От постъпилите за разглеждане наказателни дела през  2022 година, 9 броя наказателни производства са приключили по реда на  Глава ХХVII  от НПК „Съкратено съдебно следствие”.</a:t>
            </a:r>
          </a:p>
          <a:p>
            <a:pPr marL="0" indent="0" algn="just">
              <a:lnSpc>
                <a:spcPct val="80000"/>
              </a:lnSpc>
              <a:buNone/>
            </a:pPr>
            <a:r>
              <a:rPr lang="bg-BG" sz="1800" dirty="0" smtClean="0">
                <a:latin typeface="Arial Narrow" panose="020B0606020202030204" pitchFamily="34" charset="0"/>
              </a:rPr>
              <a:t>     През отчетната 2022 година в Районен съд-Велики Преслав са разгледани общо 10 бързи производства, преобладаващият брой от тях са за престъпления по чл. 343б и чл.343в от НК.</a:t>
            </a:r>
          </a:p>
          <a:p>
            <a:pPr marL="0" indent="0" algn="just">
              <a:lnSpc>
                <a:spcPct val="80000"/>
              </a:lnSpc>
              <a:buNone/>
            </a:pPr>
            <a:r>
              <a:rPr lang="bg-BG" sz="1800" dirty="0" smtClean="0">
                <a:latin typeface="Arial Narrow" panose="020B0606020202030204" pitchFamily="34" charset="0"/>
              </a:rPr>
              <a:t>     През отчетната 2022 година в Районен съд-Велики Преслав са разглеждани общо 13 броя наказателни дела от частен характер, в т.ч. 6 новообразувани дела. От тях общо свършени са 12 дела, от които 6 с присъда, другите 6 са прекратени, като 3 дела са свършени до три месеца.</a:t>
            </a:r>
          </a:p>
          <a:p>
            <a:pPr marL="0" indent="0" algn="just">
              <a:lnSpc>
                <a:spcPct val="80000"/>
              </a:lnSpc>
              <a:buNone/>
            </a:pPr>
            <a:r>
              <a:rPr lang="bg-BG" sz="1800" dirty="0" smtClean="0">
                <a:latin typeface="Arial Narrow" panose="020B0606020202030204" pitchFamily="34" charset="0"/>
              </a:rPr>
              <a:t>    Статистиката по АНД по чл.78а от НК е следната: за разглеждане са били 18 броя дела, като новообразуваните са 15 броя. От тях  свършени са 15 дела, 13 в тримесечен срок, 13 с решение и 2 са прекратени. На общо 12 лица е наложено административно наказание „глоба” и 1 е оправдано.</a:t>
            </a:r>
          </a:p>
          <a:p>
            <a:pPr marL="0" indent="0" algn="just">
              <a:lnSpc>
                <a:spcPct val="80000"/>
              </a:lnSpc>
              <a:buNone/>
            </a:pPr>
            <a:r>
              <a:rPr lang="bg-BG" sz="1800" dirty="0" smtClean="0">
                <a:latin typeface="Arial Narrow" panose="020B0606020202030204" pitchFamily="34" charset="0"/>
              </a:rPr>
              <a:t>    От общият брой разгледани 219 частни наказателни дела /ЧНД/, от които  свършени 217 бр., по същество решени 204 бр., а 13 бр. прекратени, всички до три месеца.  </a:t>
            </a:r>
          </a:p>
          <a:p>
            <a:pPr marL="0" indent="0" algn="just">
              <a:lnSpc>
                <a:spcPct val="80000"/>
              </a:lnSpc>
              <a:buNone/>
            </a:pPr>
            <a:r>
              <a:rPr lang="bg-BG" sz="1800" dirty="0" smtClean="0"/>
              <a:t>    </a:t>
            </a:r>
            <a:endParaRPr lang="bg-BG" sz="1100" dirty="0"/>
          </a:p>
        </p:txBody>
      </p:sp>
    </p:spTree>
    <p:extLst>
      <p:ext uri="{BB962C8B-B14F-4D97-AF65-F5344CB8AC3E}">
        <p14:creationId xmlns:p14="http://schemas.microsoft.com/office/powerpoint/2010/main" val="1342285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Autofit/>
          </a:bodyPr>
          <a:lstStyle/>
          <a:p>
            <a:r>
              <a:rPr lang="en-US" sz="3600" u="sng" dirty="0"/>
              <a:t>I</a:t>
            </a:r>
            <a:r>
              <a:rPr lang="bg-BG" sz="3600" u="sng" dirty="0"/>
              <a:t>.СЪДЕБЕН РАЙОН. НАСЕЛЕНИЕ. </a:t>
            </a:r>
            <a:r>
              <a:rPr lang="bg-BG" sz="3600" dirty="0"/>
              <a:t/>
            </a:r>
            <a:br>
              <a:rPr lang="bg-BG" sz="3600" dirty="0"/>
            </a:br>
            <a:endParaRPr lang="bg-BG" sz="3600" dirty="0"/>
          </a:p>
        </p:txBody>
      </p:sp>
      <p:sp>
        <p:nvSpPr>
          <p:cNvPr id="3" name="Content Placeholder 2"/>
          <p:cNvSpPr>
            <a:spLocks noGrp="1"/>
          </p:cNvSpPr>
          <p:nvPr>
            <p:ph idx="1"/>
          </p:nvPr>
        </p:nvSpPr>
        <p:spPr>
          <a:xfrm>
            <a:off x="457200" y="1268760"/>
            <a:ext cx="8229600" cy="5040560"/>
          </a:xfrm>
        </p:spPr>
        <p:txBody>
          <a:bodyPr>
            <a:normAutofit/>
          </a:bodyPr>
          <a:lstStyle/>
          <a:p>
            <a:endParaRPr lang="bg-BG" sz="1800" dirty="0" smtClean="0"/>
          </a:p>
          <a:p>
            <a:pPr algn="just"/>
            <a:r>
              <a:rPr lang="bg-BG" sz="2000" dirty="0" smtClean="0">
                <a:latin typeface="Arial Narrow" panose="020B0606020202030204" pitchFamily="34" charset="0"/>
              </a:rPr>
              <a:t>Районен </a:t>
            </a:r>
            <a:r>
              <a:rPr lang="bg-BG" sz="2000" dirty="0">
                <a:latin typeface="Arial Narrow" panose="020B0606020202030204" pitchFamily="34" charset="0"/>
              </a:rPr>
              <a:t>съд – Велики Преслав е първоинстанционен съд от съдебния окръг на Окръжен съд – Шумен. Като съдебен район покрива територията на Община Велики Преслав, Община Смядово и Община Върбица. </a:t>
            </a:r>
          </a:p>
          <a:p>
            <a:pPr algn="just"/>
            <a:endParaRPr lang="bg-BG" sz="2000" dirty="0" smtClean="0">
              <a:latin typeface="Arial Narrow" panose="020B0606020202030204" pitchFamily="34" charset="0"/>
            </a:endParaRPr>
          </a:p>
          <a:p>
            <a:pPr algn="just"/>
            <a:endParaRPr lang="bg-BG" sz="2000" dirty="0">
              <a:latin typeface="Arial Narrow" panose="020B0606020202030204" pitchFamily="34" charset="0"/>
            </a:endParaRPr>
          </a:p>
          <a:p>
            <a:pPr algn="just"/>
            <a:r>
              <a:rPr lang="bg-BG" sz="2000" dirty="0" smtClean="0">
                <a:latin typeface="Arial Narrow" panose="020B0606020202030204" pitchFamily="34" charset="0"/>
              </a:rPr>
              <a:t>Според </a:t>
            </a:r>
            <a:r>
              <a:rPr lang="bg-BG" sz="2000" dirty="0">
                <a:latin typeface="Arial Narrow" panose="020B0606020202030204" pitchFamily="34" charset="0"/>
              </a:rPr>
              <a:t>официалните данни на НСИ с местоживеене в Община Велики Преслав са били </a:t>
            </a:r>
            <a:r>
              <a:rPr lang="bg-BG" sz="2000" dirty="0" smtClean="0">
                <a:latin typeface="Arial Narrow" panose="020B0606020202030204" pitchFamily="34" charset="0"/>
              </a:rPr>
              <a:t>11</a:t>
            </a:r>
            <a:r>
              <a:rPr lang="bg-BG" sz="2000" dirty="0">
                <a:latin typeface="Arial Narrow" panose="020B0606020202030204" pitchFamily="34" charset="0"/>
              </a:rPr>
              <a:t> </a:t>
            </a:r>
            <a:r>
              <a:rPr lang="bg-BG" sz="2000" dirty="0" smtClean="0">
                <a:latin typeface="Arial Narrow" panose="020B0606020202030204" pitchFamily="34" charset="0"/>
              </a:rPr>
              <a:t>816 </a:t>
            </a:r>
            <a:r>
              <a:rPr lang="bg-BG" sz="2000" dirty="0">
                <a:latin typeface="Arial Narrow" panose="020B0606020202030204" pitchFamily="34" charset="0"/>
              </a:rPr>
              <a:t>към </a:t>
            </a:r>
            <a:r>
              <a:rPr lang="bg-BG" sz="2000" dirty="0" smtClean="0">
                <a:latin typeface="Arial Narrow" panose="020B0606020202030204" pitchFamily="34" charset="0"/>
              </a:rPr>
              <a:t>31.12.2021 </a:t>
            </a:r>
            <a:r>
              <a:rPr lang="bg-BG" sz="2000" dirty="0">
                <a:latin typeface="Arial Narrow" panose="020B0606020202030204" pitchFamily="34" charset="0"/>
              </a:rPr>
              <a:t>г. </a:t>
            </a:r>
            <a:r>
              <a:rPr lang="bg-BG" sz="2000" b="1" cap="all" dirty="0">
                <a:latin typeface="Arial Narrow" panose="020B0606020202030204" pitchFamily="34" charset="0"/>
              </a:rPr>
              <a:t>- </a:t>
            </a:r>
            <a:r>
              <a:rPr lang="bg-BG" sz="2000" dirty="0">
                <a:latin typeface="Arial Narrow" panose="020B0606020202030204" pitchFamily="34" charset="0"/>
              </a:rPr>
              <a:t> физически лица, в Община Смядово </a:t>
            </a:r>
            <a:r>
              <a:rPr lang="bg-BG" sz="2000" dirty="0" smtClean="0">
                <a:latin typeface="Arial Narrow" panose="020B0606020202030204" pitchFamily="34" charset="0"/>
              </a:rPr>
              <a:t>5</a:t>
            </a:r>
            <a:r>
              <a:rPr lang="bg-BG" sz="2000" dirty="0">
                <a:latin typeface="Arial Narrow" panose="020B0606020202030204" pitchFamily="34" charset="0"/>
              </a:rPr>
              <a:t> </a:t>
            </a:r>
            <a:r>
              <a:rPr lang="bg-BG" sz="2000" dirty="0" smtClean="0">
                <a:latin typeface="Arial Narrow" panose="020B0606020202030204" pitchFamily="34" charset="0"/>
              </a:rPr>
              <a:t>952 </a:t>
            </a:r>
            <a:r>
              <a:rPr lang="bg-BG" sz="2000" dirty="0">
                <a:latin typeface="Arial Narrow" panose="020B0606020202030204" pitchFamily="34" charset="0"/>
              </a:rPr>
              <a:t>лица и в Община Върбица 10 </a:t>
            </a:r>
            <a:r>
              <a:rPr lang="bg-BG" sz="2000" dirty="0" smtClean="0">
                <a:latin typeface="Arial Narrow" panose="020B0606020202030204" pitchFamily="34" charset="0"/>
              </a:rPr>
              <a:t>237 </a:t>
            </a:r>
            <a:r>
              <a:rPr lang="bg-BG" sz="2000" dirty="0">
                <a:latin typeface="Arial Narrow" panose="020B0606020202030204" pitchFamily="34" charset="0"/>
              </a:rPr>
              <a:t>лица. От тях в трудоспособна възраст по общини този е брой е както следва: за Община Велики Преслав – </a:t>
            </a:r>
            <a:r>
              <a:rPr lang="bg-BG" sz="2000" dirty="0" smtClean="0">
                <a:latin typeface="Arial Narrow" panose="020B0606020202030204" pitchFamily="34" charset="0"/>
              </a:rPr>
              <a:t>6</a:t>
            </a:r>
            <a:r>
              <a:rPr lang="bg-BG" sz="2000" dirty="0">
                <a:latin typeface="Arial Narrow" panose="020B0606020202030204" pitchFamily="34" charset="0"/>
              </a:rPr>
              <a:t> </a:t>
            </a:r>
            <a:r>
              <a:rPr lang="bg-BG" sz="2000" dirty="0" smtClean="0">
                <a:latin typeface="Arial Narrow" panose="020B0606020202030204" pitchFamily="34" charset="0"/>
              </a:rPr>
              <a:t>864 </a:t>
            </a:r>
            <a:r>
              <a:rPr lang="bg-BG" sz="2000" dirty="0">
                <a:latin typeface="Arial Narrow" panose="020B0606020202030204" pitchFamily="34" charset="0"/>
              </a:rPr>
              <a:t>лица, за Община Смядово – 3 </a:t>
            </a:r>
            <a:r>
              <a:rPr lang="bg-BG" sz="2000" dirty="0" smtClean="0">
                <a:latin typeface="Arial Narrow" panose="020B0606020202030204" pitchFamily="34" charset="0"/>
              </a:rPr>
              <a:t>425 </a:t>
            </a:r>
            <a:r>
              <a:rPr lang="bg-BG" sz="2000" dirty="0">
                <a:latin typeface="Arial Narrow" panose="020B0606020202030204" pitchFamily="34" charset="0"/>
              </a:rPr>
              <a:t>лица, а за Община Върбица – 6 </a:t>
            </a:r>
            <a:r>
              <a:rPr lang="bg-BG" sz="2000" dirty="0" smtClean="0">
                <a:latin typeface="Arial Narrow" panose="020B0606020202030204" pitchFamily="34" charset="0"/>
              </a:rPr>
              <a:t>400 </a:t>
            </a:r>
            <a:r>
              <a:rPr lang="bg-BG" sz="2000" dirty="0">
                <a:latin typeface="Arial Narrow" panose="020B0606020202030204" pitchFamily="34" charset="0"/>
              </a:rPr>
              <a:t>лица.</a:t>
            </a:r>
          </a:p>
          <a:p>
            <a:pPr marL="0" indent="0">
              <a:buNone/>
            </a:pPr>
            <a:endParaRPr lang="bg-BG" dirty="0"/>
          </a:p>
        </p:txBody>
      </p:sp>
    </p:spTree>
    <p:extLst>
      <p:ext uri="{BB962C8B-B14F-4D97-AF65-F5344CB8AC3E}">
        <p14:creationId xmlns:p14="http://schemas.microsoft.com/office/powerpoint/2010/main" val="33892693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1584176"/>
          </a:xfrm>
        </p:spPr>
        <p:txBody>
          <a:bodyPr>
            <a:normAutofit/>
          </a:bodyPr>
          <a:lstStyle/>
          <a:p>
            <a:pPr marL="0" indent="0" algn="just">
              <a:lnSpc>
                <a:spcPct val="90000"/>
              </a:lnSpc>
              <a:buNone/>
            </a:pPr>
            <a:r>
              <a:rPr lang="bg-BG" sz="1800" dirty="0" smtClean="0"/>
              <a:t>    </a:t>
            </a:r>
            <a:r>
              <a:rPr lang="bg-BG" sz="1800" dirty="0" smtClean="0">
                <a:latin typeface="Arial Narrow" panose="020B0606020202030204" pitchFamily="34" charset="0"/>
              </a:rPr>
              <a:t>През отчетната 2022 година в Районен съд-Велики Преслав не са разглеждани дела със  значим обществен интерес. По отношение на този вид дела  ежемесечно се изпраща статистическа информация до Висш съдебен съвет.</a:t>
            </a:r>
          </a:p>
          <a:p>
            <a:pPr marL="0" indent="0" algn="just">
              <a:lnSpc>
                <a:spcPct val="90000"/>
              </a:lnSpc>
              <a:buNone/>
            </a:pPr>
            <a:r>
              <a:rPr lang="bg-BG" sz="1800" dirty="0" smtClean="0">
                <a:latin typeface="Arial Narrow" panose="020B0606020202030204" pitchFamily="34" charset="0"/>
              </a:rPr>
              <a:t>     От разгледаните общо 516 броя наказателни дела в тримесечен срок са приключени 404 броя или 82 %.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86564331"/>
              </p:ext>
            </p:extLst>
          </p:nvPr>
        </p:nvGraphicFramePr>
        <p:xfrm>
          <a:off x="467544" y="2098127"/>
          <a:ext cx="8424936" cy="3845811"/>
        </p:xfrm>
        <a:graphic>
          <a:graphicData uri="http://schemas.openxmlformats.org/drawingml/2006/table">
            <a:tbl>
              <a:tblPr firstRow="1" firstCol="1" bandRow="1">
                <a:tableStyleId>{5C22544A-7EE6-4342-B048-85BDC9FD1C3A}</a:tableStyleId>
              </a:tblPr>
              <a:tblGrid>
                <a:gridCol w="4248472"/>
                <a:gridCol w="1512168"/>
                <a:gridCol w="1152128"/>
                <a:gridCol w="1512168"/>
              </a:tblGrid>
              <a:tr h="1492343">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Видове </a:t>
                      </a:r>
                      <a:r>
                        <a:rPr lang="bg-BG" sz="1800" dirty="0">
                          <a:effectLst/>
                          <a:latin typeface="Arial Narrow" panose="020B0606020202030204" pitchFamily="34" charset="0"/>
                        </a:rPr>
                        <a:t>дела </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Дела за разглеждане</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Свършени дела</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Свършени дела в тримесечен срок</a:t>
                      </a:r>
                      <a:endParaRPr lang="bg-BG" sz="1800" dirty="0">
                        <a:effectLst/>
                        <a:latin typeface="Arial Narrow" panose="020B0606020202030204" pitchFamily="34" charset="0"/>
                        <a:ea typeface="Times New Roman"/>
                      </a:endParaRPr>
                    </a:p>
                  </a:txBody>
                  <a:tcPr marL="68580" marR="68580" marT="0" marB="0"/>
                </a:tc>
              </a:tr>
              <a:tr h="451207">
                <a:tc>
                  <a:txBody>
                    <a:bodyPr/>
                    <a:lstStyle/>
                    <a:p>
                      <a:pPr algn="just">
                        <a:spcAft>
                          <a:spcPts val="0"/>
                        </a:spcAft>
                      </a:pPr>
                      <a:r>
                        <a:rPr lang="bg-BG" sz="1800" dirty="0" smtClean="0">
                          <a:effectLst/>
                          <a:latin typeface="+mn-lt"/>
                          <a:ea typeface="+mn-ea"/>
                        </a:rPr>
                        <a:t>Общ</a:t>
                      </a:r>
                      <a:r>
                        <a:rPr lang="bg-BG" sz="2000" baseline="0" dirty="0" smtClean="0">
                          <a:effectLst/>
                          <a:latin typeface="+mn-lt"/>
                          <a:ea typeface="+mn-ea"/>
                        </a:rPr>
                        <a:t> характер</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167</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160</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147</a:t>
                      </a:r>
                      <a:endParaRPr lang="bg-BG" sz="2000" dirty="0">
                        <a:effectLst/>
                        <a:latin typeface="Times New Roman"/>
                        <a:ea typeface="Times New Roman"/>
                      </a:endParaRPr>
                    </a:p>
                  </a:txBody>
                  <a:tcPr marL="68580" marR="68580" marT="0" marB="0"/>
                </a:tc>
              </a:tr>
              <a:tr h="451207">
                <a:tc>
                  <a:txBody>
                    <a:bodyPr/>
                    <a:lstStyle/>
                    <a:p>
                      <a:pPr algn="just">
                        <a:spcAft>
                          <a:spcPts val="0"/>
                        </a:spcAft>
                      </a:pPr>
                      <a:r>
                        <a:rPr lang="bg-BG" sz="1800" dirty="0" smtClean="0">
                          <a:effectLst/>
                        </a:rPr>
                        <a:t>Наказателни</a:t>
                      </a:r>
                      <a:r>
                        <a:rPr lang="bg-BG" sz="1800" baseline="0" dirty="0" smtClean="0">
                          <a:effectLst/>
                        </a:rPr>
                        <a:t> частен характер</a:t>
                      </a:r>
                      <a:endParaRPr lang="bg-BG" sz="18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13</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12</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mn-lt"/>
                          <a:ea typeface="+mn-ea"/>
                        </a:rPr>
                        <a:t>3</a:t>
                      </a:r>
                      <a:endParaRPr lang="bg-BG" sz="2000" dirty="0">
                        <a:effectLst/>
                        <a:latin typeface="Times New Roman"/>
                        <a:ea typeface="Times New Roman"/>
                      </a:endParaRPr>
                    </a:p>
                  </a:txBody>
                  <a:tcPr marL="68580" marR="68580" marT="0" marB="0"/>
                </a:tc>
              </a:tr>
              <a:tr h="513911">
                <a:tc>
                  <a:txBody>
                    <a:bodyPr/>
                    <a:lstStyle/>
                    <a:p>
                      <a:pPr algn="just">
                        <a:spcAft>
                          <a:spcPts val="0"/>
                        </a:spcAft>
                      </a:pPr>
                      <a:r>
                        <a:rPr lang="bg-BG" sz="1800" dirty="0" smtClean="0">
                          <a:effectLst/>
                        </a:rPr>
                        <a:t>Административно наказателни дела по чл. 78а от НК</a:t>
                      </a:r>
                      <a:endParaRPr lang="bg-BG" sz="18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18</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15</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mn-lt"/>
                          <a:ea typeface="+mn-ea"/>
                        </a:rPr>
                        <a:t>13</a:t>
                      </a:r>
                      <a:endParaRPr lang="bg-BG" sz="2000" dirty="0">
                        <a:effectLst/>
                        <a:latin typeface="Times New Roman"/>
                        <a:ea typeface="Times New Roman"/>
                      </a:endParaRPr>
                    </a:p>
                  </a:txBody>
                  <a:tcPr marL="68580" marR="68580" marT="0" marB="0"/>
                </a:tc>
              </a:tr>
              <a:tr h="451207">
                <a:tc>
                  <a:txBody>
                    <a:bodyPr/>
                    <a:lstStyle/>
                    <a:p>
                      <a:pPr algn="just">
                        <a:spcAft>
                          <a:spcPts val="0"/>
                        </a:spcAft>
                      </a:pPr>
                      <a:r>
                        <a:rPr lang="bg-BG" sz="1800" dirty="0" smtClean="0">
                          <a:effectLst/>
                          <a:latin typeface="Times New Roman"/>
                          <a:ea typeface="Times New Roman"/>
                        </a:rPr>
                        <a:t>Административно наказателни дела</a:t>
                      </a:r>
                      <a:endParaRPr lang="bg-BG" sz="18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99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87</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24</a:t>
                      </a:r>
                      <a:endParaRPr lang="bg-BG" sz="2000" dirty="0">
                        <a:effectLst/>
                        <a:latin typeface="Times New Roman"/>
                        <a:ea typeface="Times New Roman"/>
                      </a:endParaRPr>
                    </a:p>
                  </a:txBody>
                  <a:tcPr marL="68580" marR="68580" marT="0" marB="0"/>
                </a:tc>
              </a:tr>
              <a:tr h="451207">
                <a:tc>
                  <a:txBody>
                    <a:bodyPr/>
                    <a:lstStyle/>
                    <a:p>
                      <a:pPr algn="just">
                        <a:spcAft>
                          <a:spcPts val="0"/>
                        </a:spcAft>
                      </a:pPr>
                      <a:r>
                        <a:rPr lang="bg-BG" sz="1800" dirty="0" smtClean="0">
                          <a:effectLst/>
                          <a:latin typeface="Times New Roman"/>
                          <a:ea typeface="Times New Roman"/>
                        </a:rPr>
                        <a:t>Частни наказателни дела</a:t>
                      </a:r>
                      <a:endParaRPr lang="bg-BG" sz="18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219</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217</a:t>
                      </a:r>
                      <a:endParaRPr lang="bg-BG" sz="2000" dirty="0">
                        <a:effectLst/>
                        <a:latin typeface="Times New Roman"/>
                        <a:ea typeface="Times New Roman"/>
                      </a:endParaRPr>
                    </a:p>
                  </a:txBody>
                  <a:tcPr marL="68580" marR="68580" marT="0" marB="0"/>
                </a:tc>
                <a:tc>
                  <a:txBody>
                    <a:bodyPr/>
                    <a:lstStyle/>
                    <a:p>
                      <a:pPr algn="ctr">
                        <a:spcAft>
                          <a:spcPts val="0"/>
                        </a:spcAft>
                      </a:pPr>
                      <a:r>
                        <a:rPr lang="bg-BG" sz="2000" dirty="0" smtClean="0">
                          <a:effectLst/>
                          <a:latin typeface="Times New Roman"/>
                          <a:ea typeface="Times New Roman"/>
                        </a:rPr>
                        <a:t>217</a:t>
                      </a:r>
                      <a:endParaRPr lang="bg-BG"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975937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Свършени дела в тримесечен срок</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0798886"/>
              </p:ext>
            </p:extLst>
          </p:nvPr>
        </p:nvGraphicFramePr>
        <p:xfrm>
          <a:off x="611560" y="1268760"/>
          <a:ext cx="7931224"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93237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6048672"/>
          </a:xfrm>
        </p:spPr>
        <p:txBody>
          <a:bodyPr>
            <a:noAutofit/>
          </a:bodyPr>
          <a:lstStyle/>
          <a:p>
            <a:pPr marL="0" indent="0" algn="just">
              <a:buNone/>
            </a:pPr>
            <a:r>
              <a:rPr lang="bg-BG" sz="1500" dirty="0" smtClean="0"/>
              <a:t>    </a:t>
            </a:r>
            <a:r>
              <a:rPr lang="bg-BG" sz="1600" dirty="0" smtClean="0">
                <a:latin typeface="Arial Narrow" panose="020B0606020202030204" pitchFamily="34" charset="0"/>
              </a:rPr>
              <a:t>Сравнение </a:t>
            </a:r>
            <a:r>
              <a:rPr lang="bg-BG" sz="1600" dirty="0">
                <a:latin typeface="Arial Narrow" panose="020B0606020202030204" pitchFamily="34" charset="0"/>
              </a:rPr>
              <a:t>с предходния отчетен период: През отчетната 2021 година в Районен съд-Велики Преслав са разглеждани общо 18 броя наказателни дела от частен характер, в т.ч. 9 новообразувани дела. От тях общо свършени са 11 дела, от които 3 с присъда, другите 8 са прекратени.</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Статистиката </a:t>
            </a:r>
            <a:r>
              <a:rPr lang="bg-BG" sz="1600" dirty="0">
                <a:latin typeface="Arial Narrow" panose="020B0606020202030204" pitchFamily="34" charset="0"/>
              </a:rPr>
              <a:t>по АНД по чл.78а от НК е следната: за разглеждане са били 31 броя дела, като новообразуваните са 21 броя. От тях  свършени са 28 дела, 27 от които с присъда и едно е прекратено. На общо 26 лица е наложено наказание „глоба” и на 1 друго наказание.</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От </a:t>
            </a:r>
            <a:r>
              <a:rPr lang="bg-BG" sz="1600" dirty="0">
                <a:latin typeface="Arial Narrow" panose="020B0606020202030204" pitchFamily="34" charset="0"/>
              </a:rPr>
              <a:t>общият брой разгледани 214 частни наказателни дела /ЧНД/, от които 207 новообразувани /156 разпита в ДП/, от които  свършени 212 бр.  </a:t>
            </a:r>
            <a:endParaRPr lang="en-US" sz="1600" dirty="0">
              <a:latin typeface="Arial Narrow" panose="020B0606020202030204" pitchFamily="34" charset="0"/>
            </a:endParaRPr>
          </a:p>
          <a:p>
            <a:pPr marL="0" indent="0" algn="just">
              <a:buNone/>
            </a:pPr>
            <a:r>
              <a:rPr lang="bg-BG" sz="1600" dirty="0">
                <a:latin typeface="Arial Narrow" panose="020B0606020202030204" pitchFamily="34" charset="0"/>
              </a:rPr>
              <a:t>През 2021 година в Районен съд - Велики Преслав са разгледани общо 173 броя административно-наказателни дела, от които 79 бр.новообразувани. Приключили през годината са 121 броя дела.</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През </a:t>
            </a:r>
            <a:r>
              <a:rPr lang="bg-BG" sz="1600" dirty="0">
                <a:latin typeface="Arial Narrow" panose="020B0606020202030204" pitchFamily="34" charset="0"/>
              </a:rPr>
              <a:t>2021 година Районен съд – Велики Преслав е разгледал общо 159 броя НОХД. От тях свършени са 147 дела, от които 113 бр. са решени в тримесечен срок. 23 броя дела са решени по същество с присъда и 124 броя са приключили със споразумения. Осъдените лица са общо 151 на брой, а 2 са оправдани. На „лишаване от свобода“ са осъдени 119 броя лица, 102 бр. от които условно, 10 бр. лица са осъдени на „глоба“, 21 бр. на „</a:t>
            </a:r>
            <a:r>
              <a:rPr lang="bg-BG" sz="1600" dirty="0" err="1">
                <a:latin typeface="Arial Narrow" panose="020B0606020202030204" pitchFamily="34" charset="0"/>
              </a:rPr>
              <a:t>пробация</a:t>
            </a:r>
            <a:r>
              <a:rPr lang="bg-BG" sz="1600" dirty="0">
                <a:latin typeface="Arial Narrow" panose="020B0606020202030204" pitchFamily="34" charset="0"/>
              </a:rPr>
              <a:t>“ и 1 на друго наказание.</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Върнати </a:t>
            </a:r>
            <a:r>
              <a:rPr lang="bg-BG" sz="1600" dirty="0">
                <a:latin typeface="Arial Narrow" panose="020B0606020202030204" pitchFamily="34" charset="0"/>
              </a:rPr>
              <a:t>на прокуратурата за доразследване през годината са 3 дела.   </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От </a:t>
            </a:r>
            <a:r>
              <a:rPr lang="bg-BG" sz="1600" dirty="0">
                <a:latin typeface="Arial Narrow" panose="020B0606020202030204" pitchFamily="34" charset="0"/>
              </a:rPr>
              <a:t>постъпилите за разглеждане наказателни дела през  2021 година, 10 броя наказателни производства са приключили по реда на  Глава ХХVII  от НПК „Съкратено съдебно следствие”.</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По </a:t>
            </a:r>
            <a:r>
              <a:rPr lang="bg-BG" sz="1600" dirty="0">
                <a:latin typeface="Arial Narrow" panose="020B0606020202030204" pitchFamily="34" charset="0"/>
              </a:rPr>
              <a:t>реда на бързото производство са разгледани 12 бр. дела.</a:t>
            </a:r>
            <a:endParaRPr lang="en-US" sz="1600" dirty="0">
              <a:latin typeface="Arial Narrow" panose="020B0606020202030204" pitchFamily="34" charset="0"/>
            </a:endParaRPr>
          </a:p>
          <a:p>
            <a:pPr marL="0" indent="0" algn="just">
              <a:buNone/>
            </a:pPr>
            <a:r>
              <a:rPr lang="bg-BG" sz="1600" dirty="0" smtClean="0">
                <a:latin typeface="Arial Narrow" panose="020B0606020202030204" pitchFamily="34" charset="0"/>
              </a:rPr>
              <a:t>    От </a:t>
            </a:r>
            <a:r>
              <a:rPr lang="bg-BG" sz="1600" dirty="0">
                <a:latin typeface="Arial Narrow" panose="020B0606020202030204" pitchFamily="34" charset="0"/>
              </a:rPr>
              <a:t>разгледаните общо 595 броя наказателни дела в тримесечен срок за приключени 353 броя или 68 %.</a:t>
            </a:r>
            <a:endParaRPr lang="en-US" sz="1600" dirty="0">
              <a:latin typeface="Arial Narrow" panose="020B0606020202030204" pitchFamily="34" charset="0"/>
            </a:endParaRPr>
          </a:p>
          <a:p>
            <a:pPr marL="0" indent="0" algn="just">
              <a:buNone/>
            </a:pPr>
            <a:endParaRPr lang="ru-RU" sz="1600" dirty="0"/>
          </a:p>
        </p:txBody>
      </p:sp>
    </p:spTree>
    <p:extLst>
      <p:ext uri="{BB962C8B-B14F-4D97-AF65-F5344CB8AC3E}">
        <p14:creationId xmlns:p14="http://schemas.microsoft.com/office/powerpoint/2010/main" val="3481343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t>Тенденции и заключение</a:t>
            </a:r>
          </a:p>
        </p:txBody>
      </p:sp>
      <p:sp>
        <p:nvSpPr>
          <p:cNvPr id="3" name="Content Placeholder 2"/>
          <p:cNvSpPr>
            <a:spLocks noGrp="1"/>
          </p:cNvSpPr>
          <p:nvPr>
            <p:ph idx="1"/>
          </p:nvPr>
        </p:nvSpPr>
        <p:spPr/>
        <p:txBody>
          <a:bodyPr>
            <a:normAutofit fontScale="77500" lnSpcReduction="20000"/>
          </a:bodyPr>
          <a:lstStyle/>
          <a:p>
            <a:pPr marL="0" indent="0" algn="just">
              <a:buNone/>
            </a:pPr>
            <a:r>
              <a:rPr lang="bg-BG" dirty="0" smtClean="0"/>
              <a:t>     </a:t>
            </a:r>
            <a:r>
              <a:rPr lang="bg-BG" dirty="0" smtClean="0">
                <a:latin typeface="Arial Narrow" panose="020B0606020202030204" pitchFamily="34" charset="0"/>
              </a:rPr>
              <a:t>Анализът  на  разгледаните наказателни дела в Районен съд  -  Велики  Преслав  през 2022 година,  води до следните обобщения: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в сравнение с миналата отчетна година се наблюдава запазване на броя на </a:t>
            </a:r>
            <a:r>
              <a:rPr lang="bg-BG" dirty="0" err="1" smtClean="0">
                <a:latin typeface="Arial Narrow" panose="020B0606020202030204" pitchFamily="34" charset="0"/>
              </a:rPr>
              <a:t>новопостъпилите</a:t>
            </a:r>
            <a:r>
              <a:rPr lang="bg-BG" dirty="0" smtClean="0">
                <a:latin typeface="Arial Narrow" panose="020B0606020202030204" pitchFamily="34" charset="0"/>
              </a:rPr>
              <a:t> наказателните дела, както на тези от общ характер, така и на  </a:t>
            </a:r>
            <a:r>
              <a:rPr lang="bg-BG" dirty="0" err="1" smtClean="0">
                <a:latin typeface="Arial Narrow" panose="020B0606020202030204" pitchFamily="34" charset="0"/>
              </a:rPr>
              <a:t>административнонаказателни</a:t>
            </a:r>
            <a:r>
              <a:rPr lang="bg-BG" dirty="0" smtClean="0">
                <a:latin typeface="Arial Narrow" panose="020B0606020202030204" pitchFamily="34" charset="0"/>
              </a:rPr>
              <a:t> такива, като общ брой.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Подобрен е в значителна степен показателя на решените наказателни дела, като общ брой и намаляване на броя на останалите несвършени такива до минимум в края на периода, като за 2021 г. са останали несвършени 76 бр. дела, а за 2022 г. са останали висящи 25 бр.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Налице е и значително увеличение в процента на решените дела в тримесечен срок от 68% през 2021 г. на 82% през 2022 г. Това се дължи едновременно на запълване на щата на съдиите в Районен съд – Велики Преслав и на стриктната и срочна работа на всички съдии при разглеждане и решаване на делата. </a:t>
            </a:r>
          </a:p>
          <a:p>
            <a:pPr marL="0" indent="0">
              <a:buNone/>
            </a:pPr>
            <a:endParaRPr lang="bg-BG" dirty="0">
              <a:latin typeface="Arial Narrow" panose="020B0606020202030204" pitchFamily="34" charset="0"/>
            </a:endParaRPr>
          </a:p>
        </p:txBody>
      </p:sp>
    </p:spTree>
    <p:extLst>
      <p:ext uri="{BB962C8B-B14F-4D97-AF65-F5344CB8AC3E}">
        <p14:creationId xmlns:p14="http://schemas.microsoft.com/office/powerpoint/2010/main" val="33654181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sz="3600" dirty="0"/>
              <a:t>V.	</a:t>
            </a:r>
            <a:r>
              <a:rPr lang="bg-BG" sz="3600" dirty="0"/>
              <a:t>ГРАЖДАНСКА ЧАСТ</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0047331"/>
              </p:ext>
            </p:extLst>
          </p:nvPr>
        </p:nvGraphicFramePr>
        <p:xfrm>
          <a:off x="971600" y="1844824"/>
          <a:ext cx="7008440" cy="1963000"/>
        </p:xfrm>
        <a:graphic>
          <a:graphicData uri="http://schemas.openxmlformats.org/drawingml/2006/table">
            <a:tbl>
              <a:tblPr>
                <a:tableStyleId>{5C22544A-7EE6-4342-B048-85BDC9FD1C3A}</a:tableStyleId>
              </a:tblPr>
              <a:tblGrid>
                <a:gridCol w="1728192"/>
                <a:gridCol w="1224136"/>
                <a:gridCol w="1296144"/>
                <a:gridCol w="1368152"/>
                <a:gridCol w="1391816"/>
              </a:tblGrid>
              <a:tr h="1008112">
                <a:tc>
                  <a:txBody>
                    <a:bodyPr/>
                    <a:lstStyle/>
                    <a:p>
                      <a:pPr algn="ctr">
                        <a:spcAft>
                          <a:spcPts val="0"/>
                        </a:spcAft>
                      </a:pPr>
                      <a:r>
                        <a:rPr lang="bg-BG" sz="1800" dirty="0">
                          <a:effectLst/>
                        </a:rPr>
                        <a:t> </a:t>
                      </a:r>
                    </a:p>
                    <a:p>
                      <a:pPr algn="ctr">
                        <a:spcAft>
                          <a:spcPts val="0"/>
                        </a:spcAft>
                      </a:pPr>
                      <a:r>
                        <a:rPr lang="bg-BG" sz="1800" dirty="0">
                          <a:effectLst/>
                        </a:rPr>
                        <a:t>Брой / година</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2019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954888">
                <a:tc>
                  <a:txBody>
                    <a:bodyPr/>
                    <a:lstStyle/>
                    <a:p>
                      <a:pPr algn="ctr">
                        <a:spcAft>
                          <a:spcPts val="0"/>
                        </a:spcAft>
                      </a:pPr>
                      <a:r>
                        <a:rPr lang="bg-BG" sz="1800">
                          <a:effectLst/>
                        </a:rPr>
                        <a:t>Постъпили новообразувани дела </a:t>
                      </a:r>
                      <a:endParaRPr lang="bg-BG" sz="180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913</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650</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741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687</a:t>
                      </a:r>
                      <a:endParaRPr lang="bg-BG" sz="18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49589281"/>
              </p:ext>
            </p:extLst>
          </p:nvPr>
        </p:nvGraphicFramePr>
        <p:xfrm>
          <a:off x="971600" y="4509120"/>
          <a:ext cx="6984775" cy="2088232"/>
        </p:xfrm>
        <a:graphic>
          <a:graphicData uri="http://schemas.openxmlformats.org/drawingml/2006/table">
            <a:tbl>
              <a:tblPr>
                <a:tableStyleId>{5C22544A-7EE6-4342-B048-85BDC9FD1C3A}</a:tableStyleId>
              </a:tblPr>
              <a:tblGrid>
                <a:gridCol w="1440160"/>
                <a:gridCol w="1584176"/>
                <a:gridCol w="1224136"/>
                <a:gridCol w="1440160"/>
                <a:gridCol w="1296143"/>
              </a:tblGrid>
              <a:tr h="905739">
                <a:tc>
                  <a:txBody>
                    <a:bodyPr/>
                    <a:lstStyle/>
                    <a:p>
                      <a:pPr algn="ctr">
                        <a:spcAft>
                          <a:spcPts val="0"/>
                        </a:spcAft>
                      </a:pPr>
                      <a:r>
                        <a:rPr lang="bg-BG" sz="1800" dirty="0">
                          <a:effectLst/>
                        </a:rPr>
                        <a:t> </a:t>
                      </a:r>
                    </a:p>
                    <a:p>
                      <a:pPr algn="ctr">
                        <a:spcAft>
                          <a:spcPts val="0"/>
                        </a:spcAft>
                      </a:pPr>
                      <a:r>
                        <a:rPr lang="bg-BG" sz="1800" dirty="0">
                          <a:effectLst/>
                        </a:rPr>
                        <a:t>Брой / година</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2019</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solidFill>
                      <a:schemeClr val="accent1">
                        <a:lumMod val="60000"/>
                        <a:lumOff val="40000"/>
                      </a:schemeClr>
                    </a:solidFill>
                  </a:tcPr>
                </a:tc>
              </a:tr>
              <a:tr h="1182493">
                <a:tc>
                  <a:txBody>
                    <a:bodyPr/>
                    <a:lstStyle/>
                    <a:p>
                      <a:pPr algn="ctr">
                        <a:spcAft>
                          <a:spcPts val="0"/>
                        </a:spcAft>
                      </a:pPr>
                      <a:r>
                        <a:rPr lang="bg-BG" sz="1800">
                          <a:effectLst/>
                        </a:rPr>
                        <a:t>Останали несвършени дела </a:t>
                      </a:r>
                    </a:p>
                    <a:p>
                      <a:pPr algn="ctr">
                        <a:spcAft>
                          <a:spcPts val="0"/>
                        </a:spcAft>
                      </a:pPr>
                      <a:r>
                        <a:rPr lang="bg-BG" sz="1800">
                          <a:effectLst/>
                        </a:rPr>
                        <a:t> </a:t>
                      </a:r>
                      <a:endParaRPr lang="bg-BG" sz="180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185</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88</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latin typeface="+mn-lt"/>
                          <a:ea typeface="+mn-ea"/>
                        </a:rPr>
                        <a:t>135</a:t>
                      </a:r>
                      <a:endParaRPr lang="bg-BG" sz="1800" dirty="0">
                        <a:effectLst/>
                        <a:latin typeface="Times New Roman"/>
                        <a:ea typeface="Times New Roman"/>
                      </a:endParaRPr>
                    </a:p>
                  </a:txBody>
                  <a:tcPr marL="44450" marR="44450" marT="0" marB="0">
                    <a:solidFill>
                      <a:schemeClr val="accent1">
                        <a:lumMod val="60000"/>
                        <a:lumOff val="40000"/>
                      </a:schemeClr>
                    </a:solidFill>
                  </a:tcPr>
                </a:tc>
                <a:tc>
                  <a:txBody>
                    <a:bodyPr/>
                    <a:lstStyle/>
                    <a:p>
                      <a:pPr algn="ctr">
                        <a:spcAft>
                          <a:spcPts val="0"/>
                        </a:spcAft>
                      </a:pPr>
                      <a:r>
                        <a:rPr lang="bg-BG" sz="1800" dirty="0">
                          <a:effectLst/>
                        </a:rPr>
                        <a:t> </a:t>
                      </a:r>
                    </a:p>
                    <a:p>
                      <a:pPr algn="ctr">
                        <a:spcAft>
                          <a:spcPts val="0"/>
                        </a:spcAft>
                      </a:pPr>
                      <a:r>
                        <a:rPr lang="bg-BG" sz="1800" dirty="0" smtClean="0">
                          <a:effectLst/>
                        </a:rPr>
                        <a:t>85</a:t>
                      </a:r>
                      <a:endParaRPr lang="bg-BG" sz="1800" dirty="0">
                        <a:effectLst/>
                        <a:latin typeface="Times New Roman"/>
                        <a:ea typeface="Times New Roman"/>
                      </a:endParaRPr>
                    </a:p>
                  </a:txBody>
                  <a:tcPr marL="44450" marR="44450" marT="0" marB="0">
                    <a:solidFill>
                      <a:schemeClr val="accent1">
                        <a:lumMod val="60000"/>
                        <a:lumOff val="40000"/>
                      </a:schemeClr>
                    </a:solidFill>
                  </a:tcPr>
                </a:tc>
              </a:tr>
            </a:tbl>
          </a:graphicData>
        </a:graphic>
      </p:graphicFrame>
      <p:sp>
        <p:nvSpPr>
          <p:cNvPr id="7" name="Rectangle 6"/>
          <p:cNvSpPr/>
          <p:nvPr/>
        </p:nvSpPr>
        <p:spPr>
          <a:xfrm>
            <a:off x="1403648" y="1381418"/>
            <a:ext cx="6264696" cy="369332"/>
          </a:xfrm>
          <a:prstGeom prst="rect">
            <a:avLst/>
          </a:prstGeom>
        </p:spPr>
        <p:txBody>
          <a:bodyPr wrap="square">
            <a:spAutoFit/>
          </a:bodyPr>
          <a:lstStyle/>
          <a:p>
            <a:r>
              <a:rPr lang="bg-BG" u="sng" dirty="0" smtClean="0"/>
              <a:t>Постъпили </a:t>
            </a:r>
            <a:r>
              <a:rPr lang="bg-BG" u="sng" dirty="0"/>
              <a:t>новообразувани граждански дела през </a:t>
            </a:r>
            <a:r>
              <a:rPr lang="bg-BG" u="sng" dirty="0" smtClean="0"/>
              <a:t>2022 </a:t>
            </a:r>
            <a:r>
              <a:rPr lang="bg-BG" u="sng" dirty="0"/>
              <a:t>г.</a:t>
            </a:r>
            <a:endParaRPr lang="bg-BG" dirty="0"/>
          </a:p>
        </p:txBody>
      </p:sp>
      <p:sp>
        <p:nvSpPr>
          <p:cNvPr id="8" name="Rectangle 7"/>
          <p:cNvSpPr/>
          <p:nvPr/>
        </p:nvSpPr>
        <p:spPr>
          <a:xfrm>
            <a:off x="2267744" y="4005064"/>
            <a:ext cx="4176464" cy="369332"/>
          </a:xfrm>
          <a:prstGeom prst="rect">
            <a:avLst/>
          </a:prstGeom>
        </p:spPr>
        <p:txBody>
          <a:bodyPr wrap="square">
            <a:spAutoFit/>
          </a:bodyPr>
          <a:lstStyle/>
          <a:p>
            <a:pPr lvl="0" algn="ctr"/>
            <a:r>
              <a:rPr lang="bg-BG" u="sng" dirty="0"/>
              <a:t>Несвършени </a:t>
            </a:r>
            <a:r>
              <a:rPr lang="bg-BG" u="sng" dirty="0" smtClean="0"/>
              <a:t>дела</a:t>
            </a:r>
            <a:endParaRPr lang="bg-BG" dirty="0"/>
          </a:p>
        </p:txBody>
      </p:sp>
    </p:spTree>
    <p:extLst>
      <p:ext uri="{BB962C8B-B14F-4D97-AF65-F5344CB8AC3E}">
        <p14:creationId xmlns:p14="http://schemas.microsoft.com/office/powerpoint/2010/main" val="36219283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g-BG" sz="3600" u="sng" dirty="0" smtClean="0"/>
              <a:t>Постъпили </a:t>
            </a:r>
            <a:r>
              <a:rPr lang="bg-BG" sz="3600" u="sng" dirty="0"/>
              <a:t>новообразувани граждански дела през </a:t>
            </a:r>
            <a:r>
              <a:rPr lang="bg-BG" sz="3600" u="sng" dirty="0" smtClean="0"/>
              <a:t>2022г</a:t>
            </a:r>
            <a:endParaRPr lang="en-US" sz="3600" dirty="0"/>
          </a:p>
        </p:txBody>
      </p:sp>
      <p:graphicFrame>
        <p:nvGraphicFramePr>
          <p:cNvPr id="5" name="Content Placeholder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56447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u="sng" dirty="0" smtClean="0"/>
              <a:t>Несвършени граждански дела</a:t>
            </a:r>
            <a:endParaRPr lang="en-US" sz="3600" dirty="0"/>
          </a:p>
        </p:txBody>
      </p:sp>
      <p:graphicFrame>
        <p:nvGraphicFramePr>
          <p:cNvPr id="5" name="Content Placeholder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6349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bg-BG" sz="3600" u="sng" dirty="0"/>
              <a:t>Разглеждане на гражданските дела</a:t>
            </a:r>
            <a:r>
              <a:rPr lang="bg-BG" sz="3600" u="sng" dirty="0" smtClean="0"/>
              <a:t>.</a:t>
            </a:r>
            <a:endParaRPr lang="bg-BG" sz="3600" dirty="0"/>
          </a:p>
        </p:txBody>
      </p:sp>
      <p:sp>
        <p:nvSpPr>
          <p:cNvPr id="3" name="Content Placeholder 2"/>
          <p:cNvSpPr>
            <a:spLocks noGrp="1"/>
          </p:cNvSpPr>
          <p:nvPr>
            <p:ph idx="1"/>
          </p:nvPr>
        </p:nvSpPr>
        <p:spPr/>
        <p:txBody>
          <a:bodyPr>
            <a:normAutofit/>
          </a:bodyPr>
          <a:lstStyle/>
          <a:p>
            <a:pPr marL="0" indent="0" algn="just">
              <a:buNone/>
            </a:pPr>
            <a:r>
              <a:rPr lang="bg-BG" sz="1800" dirty="0" smtClean="0"/>
              <a:t>       </a:t>
            </a:r>
            <a:r>
              <a:rPr lang="bg-BG" sz="2000" dirty="0" smtClean="0">
                <a:latin typeface="Arial Narrow" panose="020B0606020202030204" pitchFamily="34" charset="0"/>
              </a:rPr>
              <a:t>През отчетната 2022 година са били на производство 822 броя граждански дела /новообразувани 687/, по общия ред 296 бр. дела, от които 156 бр. гр.дела по общия ред по искове с правно основание по СК, ЗЗДН, ЗЛС, ЗГР, </a:t>
            </a:r>
            <a:r>
              <a:rPr lang="bg-BG" sz="2000" dirty="0" err="1" smtClean="0">
                <a:latin typeface="Arial Narrow" panose="020B0606020202030204" pitchFamily="34" charset="0"/>
              </a:rPr>
              <a:t>ЗЗДет</a:t>
            </a:r>
            <a:r>
              <a:rPr lang="bg-BG" sz="2000" dirty="0" smtClean="0">
                <a:latin typeface="Arial Narrow" panose="020B0606020202030204" pitchFamily="34" charset="0"/>
              </a:rPr>
              <a:t>., ЗБЖИРБ , 33 броя граждански дела по общия ред по облигационни искове, 20 броя по вещни искове, 17 броя делби, 59 броя по </a:t>
            </a:r>
            <a:r>
              <a:rPr lang="bg-BG" sz="2000" dirty="0" err="1" smtClean="0">
                <a:latin typeface="Arial Narrow" panose="020B0606020202030204" pitchFamily="34" charset="0"/>
              </a:rPr>
              <a:t>установителни</a:t>
            </a:r>
            <a:r>
              <a:rPr lang="bg-BG" sz="2000" dirty="0" smtClean="0">
                <a:latin typeface="Arial Narrow" panose="020B0606020202030204" pitchFamily="34" charset="0"/>
              </a:rPr>
              <a:t> искове, 11 броя по искове по КТ, 11 бр. производства по чл.310 от ГПК, 396 броя  дела по чл.410 и чл.417 от ГПК,  107 броя частни граждански дела и 7 частни граждански дела -  процедури по Регламенти, административни граждански дела по ЗСПЗЗ 1 брой. </a:t>
            </a:r>
          </a:p>
          <a:p>
            <a:pPr marL="0" indent="0" algn="just">
              <a:buNone/>
            </a:pPr>
            <a:r>
              <a:rPr lang="bg-BG" sz="2000" dirty="0" smtClean="0">
                <a:latin typeface="Arial Narrow" panose="020B0606020202030204" pitchFamily="34" charset="0"/>
              </a:rPr>
              <a:t>        За сравнение през предходния отчетен период 2021 година, са били на производство 829 броя граждански дела /новообразувани 737/, от които 316 бр. гр.дела по общия ред, 14 бр. производства по чл.310 от ГПК, 367 броя  дела по чл.410 и чл.417 от ГПК,  127 броя частни граждански дела, административни граждански дела по ЗСПЗЗ 5 броя и 0 други граждански дела. </a:t>
            </a:r>
          </a:p>
          <a:p>
            <a:pPr marL="0" indent="0">
              <a:buNone/>
            </a:pPr>
            <a:endParaRPr lang="ru-RU" sz="1800" dirty="0">
              <a:latin typeface="Arial Narrow" panose="020B0606020202030204" pitchFamily="34" charset="0"/>
            </a:endParaRPr>
          </a:p>
          <a:p>
            <a:pPr marL="0" indent="0">
              <a:buNone/>
            </a:pPr>
            <a:endParaRPr lang="bg-BG" dirty="0"/>
          </a:p>
        </p:txBody>
      </p:sp>
      <p:sp>
        <p:nvSpPr>
          <p:cNvPr id="5" name="Rectangle 1"/>
          <p:cNvSpPr>
            <a:spLocks noChangeArrowheads="1"/>
          </p:cNvSpPr>
          <p:nvPr/>
        </p:nvSpPr>
        <p:spPr bwMode="auto">
          <a:xfrm>
            <a:off x="1115616" y="31409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9337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9"/>
            <a:ext cx="8229600" cy="4752528"/>
          </a:xfrm>
        </p:spPr>
        <p:txBody>
          <a:bodyPr>
            <a:normAutofit fontScale="47500" lnSpcReduction="20000"/>
          </a:bodyPr>
          <a:lstStyle/>
          <a:p>
            <a:pPr marL="0" indent="0" algn="just">
              <a:buNone/>
            </a:pPr>
            <a:r>
              <a:rPr lang="bg-BG" sz="3600" dirty="0" smtClean="0"/>
              <a:t>     </a:t>
            </a:r>
            <a:r>
              <a:rPr lang="bg-BG" sz="4200" dirty="0" smtClean="0">
                <a:latin typeface="Arial Narrow" panose="020B0606020202030204" pitchFamily="34" charset="0"/>
              </a:rPr>
              <a:t>Съдиите </a:t>
            </a:r>
            <a:r>
              <a:rPr lang="bg-BG" sz="4200" dirty="0">
                <a:latin typeface="Arial Narrow" panose="020B0606020202030204" pitchFamily="34" charset="0"/>
              </a:rPr>
              <a:t>в РС-Велики Преслав са решили общо 737 броя граждански дела, 219 броя гр. дела по общия ред /125 бр. по искове с правно основание по СК, ЗЗДН, ЗЛС, ЗГР, </a:t>
            </a:r>
            <a:r>
              <a:rPr lang="bg-BG" sz="4200" dirty="0" err="1">
                <a:latin typeface="Arial Narrow" panose="020B0606020202030204" pitchFamily="34" charset="0"/>
              </a:rPr>
              <a:t>ЗЗДет</a:t>
            </a:r>
            <a:r>
              <a:rPr lang="bg-BG" sz="4200" dirty="0">
                <a:latin typeface="Arial Narrow" panose="020B0606020202030204" pitchFamily="34" charset="0"/>
              </a:rPr>
              <a:t>., ЗБЖИРБ, 25 бр. по облигационни искове, 11 бр. по вещни искове, 41 бр. по </a:t>
            </a:r>
            <a:r>
              <a:rPr lang="bg-BG" sz="4200" dirty="0" err="1">
                <a:latin typeface="Arial Narrow" panose="020B0606020202030204" pitchFamily="34" charset="0"/>
              </a:rPr>
              <a:t>установителни</a:t>
            </a:r>
            <a:r>
              <a:rPr lang="bg-BG" sz="4200" dirty="0">
                <a:latin typeface="Arial Narrow" panose="020B0606020202030204" pitchFamily="34" charset="0"/>
              </a:rPr>
              <a:t> искове, 6 бр. по искове по КТ и 11 бр. делби/ , 11 производства по чл.310 от ГПК, административни граждански дела по ЗСПЗЗ 1 брой,105 броя ч.гр.дела, 390 броя  частни граждански дела по чл.410 и чл.417 от ГПК, от които със съдебен акт по същество са 632 </a:t>
            </a:r>
            <a:r>
              <a:rPr lang="bg-BG" sz="4200" dirty="0" smtClean="0">
                <a:latin typeface="Arial Narrow" panose="020B0606020202030204" pitchFamily="34" charset="0"/>
              </a:rPr>
              <a:t>бр. </a:t>
            </a:r>
          </a:p>
          <a:p>
            <a:pPr marL="0" indent="0" algn="just">
              <a:buNone/>
            </a:pPr>
            <a:r>
              <a:rPr lang="bg-BG" sz="4200" dirty="0" smtClean="0">
                <a:latin typeface="Arial Narrow" panose="020B0606020202030204" pitchFamily="34" charset="0"/>
              </a:rPr>
              <a:t>    Голям </a:t>
            </a:r>
            <a:r>
              <a:rPr lang="bg-BG" sz="4200" dirty="0">
                <a:latin typeface="Arial Narrow" panose="020B0606020202030204" pitchFamily="34" charset="0"/>
              </a:rPr>
              <a:t>дял, в броя на разгледаните през 2022 година са производствата по чл.410 и чл.417 от ГПК, наблюдава се запазване на броя на </a:t>
            </a:r>
            <a:r>
              <a:rPr lang="bg-BG" sz="4200" dirty="0" err="1">
                <a:latin typeface="Arial Narrow" panose="020B0606020202030204" pitchFamily="34" charset="0"/>
              </a:rPr>
              <a:t>новопостъпилите</a:t>
            </a:r>
            <a:r>
              <a:rPr lang="bg-BG" sz="4200" dirty="0">
                <a:latin typeface="Arial Narrow" panose="020B0606020202030204" pitchFamily="34" charset="0"/>
              </a:rPr>
              <a:t> граждански дела. </a:t>
            </a:r>
          </a:p>
          <a:p>
            <a:pPr marL="0" indent="0" algn="just">
              <a:buNone/>
            </a:pPr>
            <a:r>
              <a:rPr lang="bg-BG" sz="4200" dirty="0" smtClean="0">
                <a:latin typeface="Arial Narrow" panose="020B0606020202030204" pitchFamily="34" charset="0"/>
              </a:rPr>
              <a:t>    За </a:t>
            </a:r>
            <a:r>
              <a:rPr lang="bg-BG" sz="4200" dirty="0">
                <a:latin typeface="Arial Narrow" panose="020B0606020202030204" pitchFamily="34" charset="0"/>
              </a:rPr>
              <a:t>сравнение с предходния отчетен период 2021 година, съдиите в РС-Велики Преслав са решили общо 694 броя граждански дела, 223 броя гр. дела по общия ред, 11 производства по чл.310 от ГПК, 105 броя ч.гр.дела, 367 броя  дела по чл.410 и чл.417 от ГПК, административни граждански дела по ЗСПЗЗ 4 броя и 207 други граждански дела, от които с акт по същество 167. </a:t>
            </a:r>
            <a:r>
              <a:rPr lang="bg-BG" sz="4200" dirty="0" smtClean="0">
                <a:latin typeface="Arial Narrow" panose="020B0606020202030204" pitchFamily="34" charset="0"/>
              </a:rPr>
              <a:t>       </a:t>
            </a:r>
            <a:r>
              <a:rPr lang="bg-BG" sz="4200" dirty="0">
                <a:latin typeface="Arial Narrow" panose="020B0606020202030204" pitchFamily="34" charset="0"/>
              </a:rPr>
              <a:t>	 </a:t>
            </a:r>
            <a:endParaRPr lang="en-US" sz="4200" dirty="0">
              <a:latin typeface="Arial Narrow" panose="020B0606020202030204" pitchFamily="34" charset="0"/>
            </a:endParaRPr>
          </a:p>
          <a:p>
            <a:endParaRPr lang="en-US" dirty="0"/>
          </a:p>
        </p:txBody>
      </p:sp>
    </p:spTree>
    <p:extLst>
      <p:ext uri="{BB962C8B-B14F-4D97-AF65-F5344CB8AC3E}">
        <p14:creationId xmlns:p14="http://schemas.microsoft.com/office/powerpoint/2010/main" val="25955047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bg-BG" dirty="0" smtClean="0"/>
              <a:t>Дела за </a:t>
            </a:r>
            <a:r>
              <a:rPr lang="bg-BG" sz="4000" dirty="0" smtClean="0"/>
              <a:t>разглеждане</a:t>
            </a:r>
            <a:r>
              <a:rPr lang="bg-BG" dirty="0" smtClean="0"/>
              <a:t> </a:t>
            </a:r>
            <a:r>
              <a:rPr lang="bg-BG" sz="4000" dirty="0" smtClean="0"/>
              <a:t>в сравнителна таблица</a:t>
            </a:r>
            <a:endParaRPr lang="en-US" sz="4000" dirty="0"/>
          </a:p>
        </p:txBody>
      </p:sp>
      <p:graphicFrame>
        <p:nvGraphicFramePr>
          <p:cNvPr id="7" name="Table 6"/>
          <p:cNvGraphicFramePr>
            <a:graphicFrameLocks noGrp="1"/>
          </p:cNvGraphicFramePr>
          <p:nvPr>
            <p:extLst>
              <p:ext uri="{D42A27DB-BD31-4B8C-83A1-F6EECF244321}">
                <p14:modId xmlns:p14="http://schemas.microsoft.com/office/powerpoint/2010/main" val="714303183"/>
              </p:ext>
            </p:extLst>
          </p:nvPr>
        </p:nvGraphicFramePr>
        <p:xfrm>
          <a:off x="395536" y="1916832"/>
          <a:ext cx="8208912" cy="3835376"/>
        </p:xfrm>
        <a:graphic>
          <a:graphicData uri="http://schemas.openxmlformats.org/drawingml/2006/table">
            <a:tbl>
              <a:tblPr firstRow="1" firstCol="1" bandRow="1">
                <a:tableStyleId>{5C22544A-7EE6-4342-B048-85BDC9FD1C3A}</a:tableStyleId>
              </a:tblPr>
              <a:tblGrid>
                <a:gridCol w="1008112"/>
                <a:gridCol w="1008112"/>
                <a:gridCol w="1512168"/>
                <a:gridCol w="720080"/>
                <a:gridCol w="1224136"/>
                <a:gridCol w="1224136"/>
                <a:gridCol w="1512168"/>
              </a:tblGrid>
              <a:tr h="1708796">
                <a:tc>
                  <a:txBody>
                    <a:bodyPr/>
                    <a:lstStyle/>
                    <a:p>
                      <a:pPr algn="just">
                        <a:spcAft>
                          <a:spcPts val="0"/>
                        </a:spcAft>
                        <a:tabLst>
                          <a:tab pos="457200" algn="l"/>
                        </a:tabLst>
                      </a:pPr>
                      <a:r>
                        <a:rPr lang="bg-BG" sz="1800" dirty="0">
                          <a:effectLst/>
                          <a:latin typeface="Arial Narrow" panose="020B0606020202030204" pitchFamily="34" charset="0"/>
                        </a:rPr>
                        <a:t>Видове дела</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Гр.дела по </a:t>
                      </a:r>
                    </a:p>
                    <a:p>
                      <a:pPr algn="just">
                        <a:spcAft>
                          <a:spcPts val="0"/>
                        </a:spcAft>
                        <a:tabLst>
                          <a:tab pos="457200" algn="l"/>
                        </a:tabLst>
                      </a:pPr>
                      <a:r>
                        <a:rPr lang="bg-BG" sz="1800" dirty="0">
                          <a:effectLst/>
                          <a:latin typeface="Arial Narrow" panose="020B0606020202030204" pitchFamily="34" charset="0"/>
                        </a:rPr>
                        <a:t>общия ред</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Бързи производства </a:t>
                      </a:r>
                    </a:p>
                    <a:p>
                      <a:pPr algn="just">
                        <a:spcAft>
                          <a:spcPts val="0"/>
                        </a:spcAft>
                        <a:tabLst>
                          <a:tab pos="457200" algn="l"/>
                        </a:tabLst>
                      </a:pPr>
                      <a:r>
                        <a:rPr lang="bg-BG" sz="1800" dirty="0">
                          <a:effectLst/>
                          <a:latin typeface="Arial Narrow" panose="020B0606020202030204" pitchFamily="34" charset="0"/>
                        </a:rPr>
                        <a:t>по чл.310 </a:t>
                      </a:r>
                      <a:r>
                        <a:rPr lang="bg-BG" sz="1800" dirty="0" smtClean="0">
                          <a:effectLst/>
                          <a:latin typeface="Arial Narrow" panose="020B0606020202030204" pitchFamily="34" charset="0"/>
                        </a:rPr>
                        <a:t>от</a:t>
                      </a:r>
                    </a:p>
                    <a:p>
                      <a:pPr algn="just">
                        <a:spcAft>
                          <a:spcPts val="0"/>
                        </a:spcAft>
                        <a:tabLst>
                          <a:tab pos="457200" algn="l"/>
                        </a:tabLst>
                      </a:pPr>
                      <a:r>
                        <a:rPr lang="bg-BG" sz="1800" dirty="0" smtClean="0">
                          <a:effectLst/>
                          <a:latin typeface="Arial Narrow" panose="020B0606020202030204" pitchFamily="34" charset="0"/>
                        </a:rPr>
                        <a:t>ГПК</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Други граждански дела</a:t>
                      </a:r>
                    </a:p>
                    <a:p>
                      <a:pPr algn="just">
                        <a:spcAft>
                          <a:spcPts val="0"/>
                        </a:spcAft>
                        <a:tabLst>
                          <a:tab pos="457200" algn="l"/>
                        </a:tabLst>
                      </a:pPr>
                      <a:r>
                        <a:rPr lang="bg-BG" sz="1800" dirty="0">
                          <a:effectLst/>
                          <a:latin typeface="Arial Narrow" panose="020B0606020202030204" pitchFamily="34" charset="0"/>
                        </a:rPr>
                        <a:t> </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Частни граждански дела </a:t>
                      </a:r>
                      <a:r>
                        <a:rPr lang="bg-BG" sz="1800" dirty="0" smtClean="0">
                          <a:effectLst/>
                          <a:latin typeface="Arial Narrow" panose="020B0606020202030204" pitchFamily="34" charset="0"/>
                        </a:rPr>
                        <a:t>по</a:t>
                      </a:r>
                    </a:p>
                    <a:p>
                      <a:pPr algn="just">
                        <a:spcAft>
                          <a:spcPts val="0"/>
                        </a:spcAft>
                        <a:tabLst>
                          <a:tab pos="457200" algn="l"/>
                        </a:tabLst>
                      </a:pPr>
                      <a:r>
                        <a:rPr lang="bg-BG" sz="1800" dirty="0" smtClean="0">
                          <a:effectLst/>
                          <a:latin typeface="Arial Narrow" panose="020B0606020202030204" pitchFamily="34" charset="0"/>
                        </a:rPr>
                        <a:t>чл.410 и</a:t>
                      </a:r>
                    </a:p>
                    <a:p>
                      <a:pPr algn="just">
                        <a:spcAft>
                          <a:spcPts val="0"/>
                        </a:spcAft>
                        <a:tabLst>
                          <a:tab pos="457200" algn="l"/>
                        </a:tabLst>
                      </a:pPr>
                      <a:r>
                        <a:rPr lang="bg-BG" sz="1800" dirty="0" smtClean="0">
                          <a:effectLst/>
                          <a:latin typeface="Arial Narrow" panose="020B0606020202030204" pitchFamily="34" charset="0"/>
                        </a:rPr>
                        <a:t>чл.417  </a:t>
                      </a:r>
                      <a:r>
                        <a:rPr lang="bg-BG" sz="1800" dirty="0">
                          <a:effectLst/>
                          <a:latin typeface="Arial Narrow" panose="020B0606020202030204" pitchFamily="34" charset="0"/>
                        </a:rPr>
                        <a:t>ГПК</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Частни граждански дела</a:t>
                      </a:r>
                      <a:endParaRPr lang="bg-BG" sz="1800" dirty="0">
                        <a:effectLst/>
                        <a:latin typeface="Arial Narrow" panose="020B0606020202030204" pitchFamily="34" charset="0"/>
                        <a:ea typeface="Times New Roman"/>
                      </a:endParaRPr>
                    </a:p>
                  </a:txBody>
                  <a:tcPr marL="68580" marR="68580" marT="0" marB="0"/>
                </a:tc>
                <a:tc>
                  <a:txBody>
                    <a:bodyPr/>
                    <a:lstStyle/>
                    <a:p>
                      <a:pPr algn="just">
                        <a:spcAft>
                          <a:spcPts val="0"/>
                        </a:spcAft>
                        <a:tabLst>
                          <a:tab pos="457200" algn="l"/>
                        </a:tabLst>
                      </a:pPr>
                      <a:r>
                        <a:rPr lang="bg-BG" sz="1800" dirty="0">
                          <a:effectLst/>
                          <a:latin typeface="Arial Narrow" panose="020B0606020202030204" pitchFamily="34" charset="0"/>
                        </a:rPr>
                        <a:t>Административни граждански дела</a:t>
                      </a:r>
                    </a:p>
                    <a:p>
                      <a:pPr algn="just">
                        <a:spcAft>
                          <a:spcPts val="0"/>
                        </a:spcAft>
                        <a:tabLst>
                          <a:tab pos="457200" algn="l"/>
                        </a:tabLst>
                      </a:pPr>
                      <a:r>
                        <a:rPr lang="bg-BG" sz="1800" dirty="0">
                          <a:effectLst/>
                          <a:latin typeface="Arial Narrow" panose="020B0606020202030204" pitchFamily="34" charset="0"/>
                        </a:rPr>
                        <a:t>по ЗСПЗЗ</a:t>
                      </a:r>
                      <a:endParaRPr lang="bg-BG" sz="1800" dirty="0">
                        <a:effectLst/>
                        <a:latin typeface="Arial Narrow" panose="020B0606020202030204" pitchFamily="34" charset="0"/>
                        <a:ea typeface="Times New Roman"/>
                      </a:endParaRPr>
                    </a:p>
                  </a:txBody>
                  <a:tcPr marL="68580" marR="68580" marT="0" marB="0"/>
                </a:tc>
              </a:tr>
              <a:tr h="523452">
                <a:tc>
                  <a:txBody>
                    <a:bodyPr/>
                    <a:lstStyle/>
                    <a:p>
                      <a:pPr algn="ctr">
                        <a:spcAft>
                          <a:spcPts val="0"/>
                        </a:spcAft>
                        <a:tabLst>
                          <a:tab pos="457200" algn="l"/>
                        </a:tabLst>
                      </a:pPr>
                      <a:r>
                        <a:rPr lang="bg-BG" sz="1800" dirty="0" smtClean="0">
                          <a:effectLst/>
                        </a:rPr>
                        <a:t>2022</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296</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11</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0</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396</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107</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1</a:t>
                      </a:r>
                      <a:endParaRPr lang="bg-BG" sz="1800" dirty="0">
                        <a:effectLst/>
                        <a:latin typeface="Times New Roman"/>
                        <a:ea typeface="Times New Roman"/>
                      </a:endParaRPr>
                    </a:p>
                  </a:txBody>
                  <a:tcPr marL="68580" marR="68580" marT="0" marB="0"/>
                </a:tc>
              </a:tr>
              <a:tr h="534376">
                <a:tc>
                  <a:txBody>
                    <a:bodyPr/>
                    <a:lstStyle/>
                    <a:p>
                      <a:pPr algn="ctr">
                        <a:spcAft>
                          <a:spcPts val="0"/>
                        </a:spcAft>
                        <a:tabLst>
                          <a:tab pos="457200" algn="l"/>
                        </a:tabLst>
                      </a:pPr>
                      <a:r>
                        <a:rPr lang="bg-BG" sz="1800" dirty="0" smtClean="0">
                          <a:effectLst/>
                          <a:latin typeface="Times New Roman"/>
                          <a:ea typeface="Times New Roman"/>
                        </a:rPr>
                        <a:t>2021</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316</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14</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0</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369</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127</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5</a:t>
                      </a:r>
                      <a:endParaRPr lang="bg-BG" sz="1800" dirty="0">
                        <a:effectLst/>
                        <a:latin typeface="Times New Roman"/>
                        <a:ea typeface="Times New Roman"/>
                      </a:endParaRPr>
                    </a:p>
                  </a:txBody>
                  <a:tcPr marL="68580" marR="68580" marT="0" marB="0"/>
                </a:tc>
              </a:tr>
              <a:tr h="534376">
                <a:tc>
                  <a:txBody>
                    <a:bodyPr/>
                    <a:lstStyle/>
                    <a:p>
                      <a:pPr algn="ctr">
                        <a:spcAft>
                          <a:spcPts val="0"/>
                        </a:spcAft>
                        <a:tabLst>
                          <a:tab pos="457200" algn="l"/>
                        </a:tabLst>
                      </a:pPr>
                      <a:r>
                        <a:rPr lang="bg-BG" sz="1800" dirty="0" smtClean="0">
                          <a:effectLst/>
                        </a:rPr>
                        <a:t>2020</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223</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19</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34</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413</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55</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9</a:t>
                      </a:r>
                      <a:endParaRPr lang="bg-BG" sz="1800" dirty="0">
                        <a:effectLst/>
                        <a:latin typeface="Times New Roman"/>
                        <a:ea typeface="Times New Roman"/>
                      </a:endParaRPr>
                    </a:p>
                  </a:txBody>
                  <a:tcPr marL="68580" marR="68580" marT="0" marB="0"/>
                </a:tc>
              </a:tr>
              <a:tr h="534376">
                <a:tc>
                  <a:txBody>
                    <a:bodyPr/>
                    <a:lstStyle/>
                    <a:p>
                      <a:pPr algn="ctr">
                        <a:spcAft>
                          <a:spcPts val="0"/>
                        </a:spcAft>
                        <a:tabLst>
                          <a:tab pos="457200" algn="l"/>
                        </a:tabLst>
                      </a:pPr>
                      <a:r>
                        <a:rPr lang="bg-BG" sz="1800" dirty="0" smtClean="0">
                          <a:effectLst/>
                        </a:rPr>
                        <a:t>2019</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298</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16</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34</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470</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rPr>
                        <a:t>204</a:t>
                      </a:r>
                      <a:endParaRPr lang="bg-BG" sz="1800" dirty="0">
                        <a:effectLst/>
                        <a:latin typeface="Times New Roman"/>
                        <a:ea typeface="Times New Roman"/>
                      </a:endParaRPr>
                    </a:p>
                  </a:txBody>
                  <a:tcPr marL="68580" marR="68580" marT="0" marB="0"/>
                </a:tc>
                <a:tc>
                  <a:txBody>
                    <a:bodyPr/>
                    <a:lstStyle/>
                    <a:p>
                      <a:pPr algn="ctr">
                        <a:spcAft>
                          <a:spcPts val="0"/>
                        </a:spcAft>
                        <a:tabLst>
                          <a:tab pos="457200" algn="l"/>
                        </a:tabLst>
                      </a:pPr>
                      <a:r>
                        <a:rPr lang="bg-BG" sz="1800" dirty="0" smtClean="0">
                          <a:effectLst/>
                          <a:latin typeface="Times New Roman"/>
                          <a:ea typeface="Times New Roman"/>
                        </a:rPr>
                        <a:t>8</a:t>
                      </a:r>
                      <a:endParaRPr lang="bg-BG"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843789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512168"/>
          </a:xfrm>
        </p:spPr>
        <p:txBody>
          <a:bodyPr>
            <a:normAutofit fontScale="90000"/>
          </a:bodyPr>
          <a:lstStyle/>
          <a:p>
            <a:r>
              <a:rPr lang="ru-RU" sz="3600" dirty="0"/>
              <a:t>II. КАДРОВА ОБЕЗПЕЧЕНОСТ. СТРУКТУРА И УПРАВЛЕНИЕ НА ИНСТИТУЦИЯТА</a:t>
            </a:r>
            <a:r>
              <a:rPr lang="ru-RU" sz="3600" dirty="0" smtClean="0"/>
              <a:t>.</a:t>
            </a:r>
            <a:endParaRPr lang="bg-BG" sz="3600" dirty="0"/>
          </a:p>
        </p:txBody>
      </p:sp>
      <p:sp>
        <p:nvSpPr>
          <p:cNvPr id="3" name="Content Placeholder 2"/>
          <p:cNvSpPr>
            <a:spLocks noGrp="1"/>
          </p:cNvSpPr>
          <p:nvPr>
            <p:ph idx="1"/>
          </p:nvPr>
        </p:nvSpPr>
        <p:spPr>
          <a:xfrm>
            <a:off x="457200" y="1772816"/>
            <a:ext cx="8229600" cy="4896544"/>
          </a:xfrm>
        </p:spPr>
        <p:txBody>
          <a:bodyPr>
            <a:noAutofit/>
          </a:bodyPr>
          <a:lstStyle/>
          <a:p>
            <a:pPr marL="0" indent="0" algn="just">
              <a:buNone/>
            </a:pPr>
            <a:r>
              <a:rPr lang="ru-RU" sz="1800" b="1" dirty="0">
                <a:effectLst>
                  <a:outerShdw blurRad="38100" dist="38100" dir="2700000" algn="tl">
                    <a:srgbClr val="000000">
                      <a:alpha val="43137"/>
                    </a:srgbClr>
                  </a:outerShdw>
                </a:effectLst>
                <a:latin typeface="Arial Narrow" panose="020B0606020202030204" pitchFamily="34" charset="0"/>
              </a:rPr>
              <a:t>1.Управление на съда. </a:t>
            </a:r>
          </a:p>
          <a:p>
            <a:pPr marL="0" indent="0" algn="just">
              <a:buNone/>
            </a:pPr>
            <a:r>
              <a:rPr lang="ru-RU" sz="1800" dirty="0" smtClean="0">
                <a:latin typeface="Arial Narrow" panose="020B0606020202030204" pitchFamily="34" charset="0"/>
              </a:rPr>
              <a:t>С </a:t>
            </a:r>
            <a:r>
              <a:rPr lang="ru-RU" sz="1800" dirty="0">
                <a:latin typeface="Arial Narrow" panose="020B0606020202030204" pitchFamily="34" charset="0"/>
              </a:rPr>
              <a:t>решение на ВСС от 15.04.2019 г. по протокол №15 за  Административен ръководител – Председател е определена  Дияна Димова Петрова – съдия в Районен съд – Велики Преслав, считано от 04.06.2019 г. </a:t>
            </a:r>
          </a:p>
          <a:p>
            <a:pPr marL="0" indent="0" algn="just">
              <a:buNone/>
            </a:pPr>
            <a:r>
              <a:rPr lang="ru-RU" sz="1800" b="1" dirty="0" smtClean="0">
                <a:effectLst>
                  <a:outerShdw blurRad="38100" dist="38100" dir="2700000" algn="tl">
                    <a:srgbClr val="000000">
                      <a:alpha val="43137"/>
                    </a:srgbClr>
                  </a:outerShdw>
                </a:effectLst>
                <a:latin typeface="Arial Narrow" panose="020B0606020202030204" pitchFamily="34" charset="0"/>
              </a:rPr>
              <a:t>2</a:t>
            </a:r>
            <a:r>
              <a:rPr lang="ru-RU" sz="1800" b="1" dirty="0">
                <a:effectLst>
                  <a:outerShdw blurRad="38100" dist="38100" dir="2700000" algn="tl">
                    <a:srgbClr val="000000">
                      <a:alpha val="43137"/>
                    </a:srgbClr>
                  </a:outerShdw>
                </a:effectLst>
                <a:latin typeface="Arial Narrow" panose="020B0606020202030204" pitchFamily="34" charset="0"/>
              </a:rPr>
              <a:t>. Районни съдии.Кадрова обезпеченост.Атестиране.</a:t>
            </a:r>
          </a:p>
          <a:p>
            <a:pPr marL="0" indent="0" algn="just">
              <a:buNone/>
            </a:pPr>
            <a:r>
              <a:rPr lang="bg-BG" sz="1800" dirty="0" smtClean="0">
                <a:latin typeface="Arial Narrow" panose="020B0606020202030204" pitchFamily="34" charset="0"/>
              </a:rPr>
              <a:t>Районните съдии, които към 31.12.2022 г. по щат са трима съдии, през 2022 г. са работили в съда: Дияна Петрова, Елена </a:t>
            </a:r>
            <a:r>
              <a:rPr lang="bg-BG" sz="1800" dirty="0" err="1" smtClean="0">
                <a:latin typeface="Arial Narrow" panose="020B0606020202030204" pitchFamily="34" charset="0"/>
              </a:rPr>
              <a:t>Геренска</a:t>
            </a:r>
            <a:r>
              <a:rPr lang="bg-BG" sz="1800" dirty="0" smtClean="0">
                <a:latin typeface="Arial Narrow" panose="020B0606020202030204" pitchFamily="34" charset="0"/>
              </a:rPr>
              <a:t> и Соня Стефанова, при пълен щат на районните съдии.</a:t>
            </a:r>
          </a:p>
          <a:p>
            <a:pPr marL="0" indent="0" algn="just">
              <a:buNone/>
            </a:pPr>
            <a:r>
              <a:rPr lang="ru-RU" sz="1800" dirty="0" err="1" smtClean="0">
                <a:latin typeface="Arial Narrow" panose="020B0606020202030204" pitchFamily="34" charset="0"/>
              </a:rPr>
              <a:t>През</a:t>
            </a:r>
            <a:r>
              <a:rPr lang="ru-RU" sz="1800" dirty="0" smtClean="0">
                <a:latin typeface="Arial Narrow" panose="020B0606020202030204" pitchFamily="34" charset="0"/>
              </a:rPr>
              <a:t> </a:t>
            </a:r>
            <a:r>
              <a:rPr lang="ru-RU" sz="1800" dirty="0" err="1">
                <a:latin typeface="Arial Narrow" panose="020B0606020202030204" pitchFamily="34" charset="0"/>
              </a:rPr>
              <a:t>календарната</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не са провеждани процедури по атестиране на районни съдии.</a:t>
            </a:r>
          </a:p>
          <a:p>
            <a:pPr marL="0" indent="0" algn="just">
              <a:buNone/>
            </a:pPr>
            <a:r>
              <a:rPr lang="ru-RU" sz="1800" b="1" dirty="0" smtClean="0">
                <a:effectLst>
                  <a:outerShdw blurRad="38100" dist="38100" dir="2700000" algn="tl">
                    <a:srgbClr val="000000">
                      <a:alpha val="43137"/>
                    </a:srgbClr>
                  </a:outerShdw>
                </a:effectLst>
                <a:latin typeface="Arial Narrow" panose="020B0606020202030204" pitchFamily="34" charset="0"/>
              </a:rPr>
              <a:t>3</a:t>
            </a:r>
            <a:r>
              <a:rPr lang="ru-RU" sz="1800" b="1" dirty="0">
                <a:effectLst>
                  <a:outerShdw blurRad="38100" dist="38100" dir="2700000" algn="tl">
                    <a:srgbClr val="000000">
                      <a:alpha val="43137"/>
                    </a:srgbClr>
                  </a:outerShdw>
                </a:effectLst>
                <a:latin typeface="Arial Narrow" panose="020B0606020202030204" pitchFamily="34" charset="0"/>
              </a:rPr>
              <a:t>. Държавни съдебни изпълнители. Съдия по вписванията</a:t>
            </a:r>
            <a:r>
              <a:rPr lang="ru-RU" sz="1800" b="1" dirty="0" smtClean="0">
                <a:effectLst>
                  <a:outerShdw blurRad="38100" dist="38100" dir="2700000" algn="tl">
                    <a:srgbClr val="000000">
                      <a:alpha val="43137"/>
                    </a:srgbClr>
                  </a:outerShdw>
                </a:effectLst>
                <a:latin typeface="Arial Narrow" panose="020B0606020202030204" pitchFamily="34" charset="0"/>
              </a:rPr>
              <a:t>.</a:t>
            </a:r>
            <a:endParaRPr lang="ru-RU" sz="1800" b="1" dirty="0">
              <a:effectLst>
                <a:outerShdw blurRad="38100" dist="38100" dir="2700000" algn="tl">
                  <a:srgbClr val="000000">
                    <a:alpha val="43137"/>
                  </a:srgbClr>
                </a:outerShdw>
              </a:effectLst>
              <a:latin typeface="Arial Narrow" panose="020B0606020202030204" pitchFamily="34" charset="0"/>
            </a:endParaRPr>
          </a:p>
          <a:p>
            <a:pPr marL="0" indent="0" algn="just">
              <a:buNone/>
            </a:pPr>
            <a:r>
              <a:rPr lang="ru-RU" sz="1800" dirty="0">
                <a:latin typeface="Arial Narrow" panose="020B0606020202030204" pitchFamily="34" charset="0"/>
              </a:rPr>
              <a:t>Щатът на Районен съд - Велики Преслав </a:t>
            </a:r>
            <a:r>
              <a:rPr lang="ru-RU" sz="1800" dirty="0" err="1">
                <a:latin typeface="Arial Narrow" panose="020B0606020202030204" pitchFamily="34" charset="0"/>
              </a:rPr>
              <a:t>към</a:t>
            </a:r>
            <a:r>
              <a:rPr lang="ru-RU" sz="1800" dirty="0">
                <a:latin typeface="Arial Narrow" panose="020B0606020202030204" pitchFamily="34" charset="0"/>
              </a:rPr>
              <a:t> </a:t>
            </a:r>
            <a:r>
              <a:rPr lang="ru-RU" sz="1800" dirty="0" smtClean="0">
                <a:latin typeface="Arial Narrow" panose="020B0606020202030204" pitchFamily="34" charset="0"/>
              </a:rPr>
              <a:t>31.12.2022г</a:t>
            </a:r>
            <a:r>
              <a:rPr lang="ru-RU" sz="1800" dirty="0">
                <a:latin typeface="Arial Narrow" panose="020B0606020202030204" pitchFamily="34" charset="0"/>
              </a:rPr>
              <a:t>. включва 2 щатни бройки за длъжността “държавен съдебен изпълнител”, които през отчетния период са заети от държавните съдебни изпълнители - Росица Кирилова и </a:t>
            </a:r>
            <a:r>
              <a:rPr lang="ru-RU" sz="1800" dirty="0" err="1">
                <a:latin typeface="Arial Narrow" panose="020B0606020202030204" pitchFamily="34" charset="0"/>
              </a:rPr>
              <a:t>Цветослав</a:t>
            </a:r>
            <a:r>
              <a:rPr lang="ru-RU" sz="1800" dirty="0">
                <a:latin typeface="Arial Narrow" panose="020B0606020202030204" pitchFamily="34" charset="0"/>
              </a:rPr>
              <a:t> </a:t>
            </a:r>
            <a:r>
              <a:rPr lang="ru-RU" sz="1800" dirty="0" err="1">
                <a:latin typeface="Arial Narrow" panose="020B0606020202030204" pitchFamily="34" charset="0"/>
              </a:rPr>
              <a:t>Копринджийски</a:t>
            </a:r>
            <a:r>
              <a:rPr lang="ru-RU" sz="1800" dirty="0">
                <a:latin typeface="Arial Narrow" panose="020B0606020202030204" pitchFamily="34" charset="0"/>
              </a:rPr>
              <a:t>. В Районен съд - Велики Преслав работи един съдия по вписванията - Румяна  Христова.</a:t>
            </a:r>
          </a:p>
          <a:p>
            <a:endParaRPr lang="bg-BG" sz="1050" dirty="0"/>
          </a:p>
        </p:txBody>
      </p:sp>
    </p:spTree>
    <p:extLst>
      <p:ext uri="{BB962C8B-B14F-4D97-AF65-F5344CB8AC3E}">
        <p14:creationId xmlns:p14="http://schemas.microsoft.com/office/powerpoint/2010/main" val="303432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Дела за разглеждане</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89227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361459"/>
          </a:xfrm>
        </p:spPr>
        <p:txBody>
          <a:bodyPr>
            <a:normAutofit fontScale="70000" lnSpcReduction="20000"/>
          </a:bodyPr>
          <a:lstStyle/>
          <a:p>
            <a:pPr marL="0" indent="0" algn="just">
              <a:buNone/>
            </a:pPr>
            <a:r>
              <a:rPr lang="bg-BG" dirty="0" smtClean="0"/>
              <a:t>    </a:t>
            </a:r>
            <a:r>
              <a:rPr lang="bg-BG" dirty="0" smtClean="0">
                <a:latin typeface="Arial Narrow" panose="020B0606020202030204" pitchFamily="34" charset="0"/>
              </a:rPr>
              <a:t>Разглежданите дела по вещни искове за отчетния период са 20 броя, от които новообразувани 8 бр., свършили 11 броя. През предходния отчетен период 2021 г. са били 17 броя, от които новообразувани 8 броя, от които са свършили 5 бр.</a:t>
            </a:r>
          </a:p>
          <a:p>
            <a:pPr marL="0" indent="0" algn="just">
              <a:buNone/>
            </a:pPr>
            <a:r>
              <a:rPr lang="bg-BG" dirty="0" smtClean="0">
                <a:latin typeface="Arial Narrow" panose="020B0606020202030204" pitchFamily="34" charset="0"/>
              </a:rPr>
              <a:t> </a:t>
            </a:r>
          </a:p>
          <a:p>
            <a:pPr marL="0" indent="0" algn="just">
              <a:buNone/>
            </a:pPr>
            <a:r>
              <a:rPr lang="bg-BG" dirty="0" smtClean="0">
                <a:latin typeface="Arial Narrow" panose="020B0606020202030204" pitchFamily="34" charset="0"/>
              </a:rPr>
              <a:t>    Броят на делата за разглеждане по исковете по Кодекса на труда, включително и бързи производства, са били 13 бр., от които новообразувани 4 бр.-разглеждани по бързо производство, от които свършили 8 бр.  През предходния отчетен период 2021 г. 15 бр., от които новообразувани дела 12 бр., приключени - 5 бр.</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Гражданските дела за развод са 41 броя през 2021 г., от които новообразувани 11 броя  за развод по взаимно съгласие и 19 броя по исков ред. Свършилите дела за развод през 2022 г. са 30 бр.  Сравнение с предходния период:гражданските дела за развод са 42 броя през 2021 г., от които новообразувани 20 броя  за развод по взаимно съгласие и 18 броя по исков ред. Свършилите дела за развод през 2021 г. са 31 бр.</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Делата за издръжка и изменение на издръжка през 2022 г. са 9 бр., от които </a:t>
            </a:r>
            <a:r>
              <a:rPr lang="bg-BG" dirty="0" err="1" smtClean="0">
                <a:latin typeface="Arial Narrow" panose="020B0606020202030204" pitchFamily="34" charset="0"/>
              </a:rPr>
              <a:t>новопостъпили</a:t>
            </a:r>
            <a:r>
              <a:rPr lang="bg-BG" dirty="0" smtClean="0">
                <a:latin typeface="Arial Narrow" panose="020B0606020202030204" pitchFamily="34" charset="0"/>
              </a:rPr>
              <a:t> са 7 бр., в сравнение с предходни период: за 2021 г. са 11 броя, за 2019 г. са 9 броя. През 2022 г. са свършили 9 бр. дела, толкова е бил и броят на свършените дела за издръжка и през 2021 г.</a:t>
            </a:r>
          </a:p>
          <a:p>
            <a:pPr marL="0" indent="0">
              <a:buNone/>
            </a:pPr>
            <a:endParaRPr lang="en-US" dirty="0"/>
          </a:p>
        </p:txBody>
      </p:sp>
    </p:spTree>
    <p:extLst>
      <p:ext uri="{BB962C8B-B14F-4D97-AF65-F5344CB8AC3E}">
        <p14:creationId xmlns:p14="http://schemas.microsoft.com/office/powerpoint/2010/main" val="24925821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229600" cy="4525963"/>
          </a:xfrm>
        </p:spPr>
        <p:txBody>
          <a:bodyPr>
            <a:normAutofit fontScale="70000" lnSpcReduction="20000"/>
          </a:bodyPr>
          <a:lstStyle/>
          <a:p>
            <a:pPr marL="0" indent="0" algn="just">
              <a:buNone/>
            </a:pPr>
            <a:r>
              <a:rPr lang="bg-BG" dirty="0" smtClean="0"/>
              <a:t>    </a:t>
            </a:r>
            <a:r>
              <a:rPr lang="bg-BG" dirty="0" smtClean="0">
                <a:latin typeface="Arial Narrow" panose="020B0606020202030204" pitchFamily="34" charset="0"/>
              </a:rPr>
              <a:t>По Закона за защита срещу домашно насилие са били на производство през отчетната година са 11 бр., всички новообразувани, сравнение с предходни периоди: 2021 г.- 6 бр., от които 5 бр. новообразувани. През 2022 г. са свършили 9 броя, а през 2021 г. са свършили 6 броя.</a:t>
            </a:r>
          </a:p>
          <a:p>
            <a:pPr marL="0" indent="0" algn="just">
              <a:buNone/>
            </a:pPr>
            <a:r>
              <a:rPr lang="bg-BG" dirty="0" smtClean="0">
                <a:latin typeface="Arial Narrow" panose="020B0606020202030204" pitchFamily="34" charset="0"/>
              </a:rPr>
              <a:t>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Образуваните граждански дела за делба – първа фаза, през 2022 г. са 5 бр., през 2021 г. са 7 бр. През 2022 г. са били за разглеждане 17 броя, от които са приключили 11 бр., сравнение с предходния период: образуваните граждански дела за делба – първа фаза, през 2021 г. са 7 бр., през 2020 г. са  8 бр., през 2019 г. - 4 броя. През 2021 г. са били за разглеждане 21 броя, от които са приключили 9 бр.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През отчетния период 2022 г. не са постъпили административни дела по ЗСПЗЗ, 1 бр. е било останало несвършено от предходния отчетен период, което е свършило. През предходния отчетен период 2021 г. са постъпили 3 бр. постъпили административни дела по ЗСПЗЗ, от които са били свършени 2 бр.</a:t>
            </a:r>
          </a:p>
          <a:p>
            <a:pPr marL="0" indent="0">
              <a:buNone/>
            </a:pPr>
            <a:endParaRPr lang="en-US" dirty="0"/>
          </a:p>
        </p:txBody>
      </p:sp>
    </p:spTree>
    <p:extLst>
      <p:ext uri="{BB962C8B-B14F-4D97-AF65-F5344CB8AC3E}">
        <p14:creationId xmlns:p14="http://schemas.microsoft.com/office/powerpoint/2010/main" val="686467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t>ГРАЖДАНСКА </a:t>
            </a:r>
            <a:r>
              <a:rPr lang="bg-BG" sz="3600" dirty="0"/>
              <a:t>ЧАСТ</a:t>
            </a:r>
          </a:p>
        </p:txBody>
      </p:sp>
      <p:sp>
        <p:nvSpPr>
          <p:cNvPr id="3" name="Content Placeholder 2"/>
          <p:cNvSpPr>
            <a:spLocks noGrp="1"/>
          </p:cNvSpPr>
          <p:nvPr>
            <p:ph idx="1"/>
          </p:nvPr>
        </p:nvSpPr>
        <p:spPr>
          <a:xfrm>
            <a:off x="457200" y="1484784"/>
            <a:ext cx="8229600" cy="5112568"/>
          </a:xfrm>
        </p:spPr>
        <p:txBody>
          <a:bodyPr>
            <a:normAutofit fontScale="77500" lnSpcReduction="20000"/>
          </a:bodyPr>
          <a:lstStyle/>
          <a:p>
            <a:pPr marL="0" indent="0">
              <a:buNone/>
            </a:pPr>
            <a:r>
              <a:rPr lang="ru-RU" dirty="0" smtClean="0">
                <a:latin typeface="Arial Narrow" panose="020B0606020202030204" pitchFamily="34" charset="0"/>
              </a:rPr>
              <a:t>4. Свършени </a:t>
            </a:r>
            <a:r>
              <a:rPr lang="ru-RU" dirty="0">
                <a:latin typeface="Arial Narrow" panose="020B0606020202030204" pitchFamily="34" charset="0"/>
              </a:rPr>
              <a:t>дела и несвършени дела.</a:t>
            </a:r>
          </a:p>
          <a:p>
            <a:pPr marL="0" indent="0">
              <a:buNone/>
            </a:pPr>
            <a:r>
              <a:rPr lang="ru-RU" dirty="0">
                <a:latin typeface="Arial Narrow" panose="020B0606020202030204" pitchFamily="34" charset="0"/>
              </a:rPr>
              <a:t>	</a:t>
            </a:r>
          </a:p>
          <a:p>
            <a:pPr marL="0" indent="0" algn="just">
              <a:buNone/>
            </a:pPr>
            <a:r>
              <a:rPr lang="ru-RU" dirty="0">
                <a:latin typeface="Arial Narrow" panose="020B0606020202030204" pitchFamily="34" charset="0"/>
              </a:rPr>
              <a:t>	</a:t>
            </a:r>
            <a:r>
              <a:rPr lang="bg-BG" dirty="0" smtClean="0">
                <a:latin typeface="Arial Narrow" panose="020B0606020202030204" pitchFamily="34" charset="0"/>
              </a:rPr>
              <a:t>От  разгледаните 822 граждански дела, общо свършени през отчетната 2022 година са 737 броя, от тях в срок до 3 месеца са свършени 658 дела, или 89 %. Със съдебен акт по същество са приключили общо 632 броя дела, като прекратените са общо 105 броя. От тях 11 броя дела са прекратени по спогодба и 94 бр. по други причини. </a:t>
            </a:r>
          </a:p>
          <a:p>
            <a:pPr marL="0" indent="0" algn="just">
              <a:buNone/>
            </a:pPr>
            <a:r>
              <a:rPr lang="bg-BG" dirty="0" smtClean="0">
                <a:latin typeface="Arial Narrow" panose="020B0606020202030204" pitchFamily="34" charset="0"/>
              </a:rPr>
              <a:t>	Сравнение с предходния период : през 2021 г. са били разгледани 829 граждански дела, общо свършени през отчетната 2021 година са 694 броя, от тях в срок до 3 месеца са свършени 610 дела, или 88 %. Със съдебен акт по същество са приключили общо 590 броя дела, като прекратените са общо 104 броя. От тях 16 броя дела са прекратени по спогодба и 88 бр. по други причини. </a:t>
            </a:r>
          </a:p>
          <a:p>
            <a:pPr marL="0" indent="0" algn="just">
              <a:buNone/>
            </a:pPr>
            <a:r>
              <a:rPr lang="bg-BG" dirty="0" smtClean="0">
                <a:latin typeface="Arial Narrow" panose="020B0606020202030204" pitchFamily="34" charset="0"/>
              </a:rPr>
              <a:t>	Останалите несвършени граждански дела в края на 2022 г. са 85 бр., за 2021 г. са били 135 бр. </a:t>
            </a:r>
          </a:p>
          <a:p>
            <a:pPr marL="0" indent="0" algn="just">
              <a:buNone/>
            </a:pPr>
            <a:r>
              <a:rPr lang="bg-BG" dirty="0" smtClean="0"/>
              <a:t>       		</a:t>
            </a:r>
            <a:endParaRPr lang="bg-BG" dirty="0"/>
          </a:p>
        </p:txBody>
      </p:sp>
    </p:spTree>
    <p:extLst>
      <p:ext uri="{BB962C8B-B14F-4D97-AF65-F5344CB8AC3E}">
        <p14:creationId xmlns:p14="http://schemas.microsoft.com/office/powerpoint/2010/main" val="3565492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smtClean="0"/>
              <a:t>Свършени дела в тримесечен срок</a:t>
            </a:r>
            <a:endParaRPr lang="en-US" sz="3600" dirty="0"/>
          </a:p>
        </p:txBody>
      </p:sp>
      <p:graphicFrame>
        <p:nvGraphicFramePr>
          <p:cNvPr id="8" name="Table 7"/>
          <p:cNvGraphicFramePr>
            <a:graphicFrameLocks noGrp="1"/>
          </p:cNvGraphicFramePr>
          <p:nvPr>
            <p:extLst>
              <p:ext uri="{D42A27DB-BD31-4B8C-83A1-F6EECF244321}">
                <p14:modId xmlns:p14="http://schemas.microsoft.com/office/powerpoint/2010/main" val="267118136"/>
              </p:ext>
            </p:extLst>
          </p:nvPr>
        </p:nvGraphicFramePr>
        <p:xfrm>
          <a:off x="539552" y="1268761"/>
          <a:ext cx="8424936" cy="2288259"/>
        </p:xfrm>
        <a:graphic>
          <a:graphicData uri="http://schemas.openxmlformats.org/drawingml/2006/table">
            <a:tbl>
              <a:tblPr firstRow="1" firstCol="1" bandRow="1">
                <a:tableStyleId>{5C22544A-7EE6-4342-B048-85BDC9FD1C3A}</a:tableStyleId>
              </a:tblPr>
              <a:tblGrid>
                <a:gridCol w="1728192"/>
                <a:gridCol w="2664296"/>
                <a:gridCol w="1800200"/>
                <a:gridCol w="2232248"/>
              </a:tblGrid>
              <a:tr h="1069059">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Видове </a:t>
                      </a:r>
                      <a:r>
                        <a:rPr lang="bg-BG" sz="1800" dirty="0">
                          <a:effectLst/>
                          <a:latin typeface="Arial Narrow" panose="020B0606020202030204" pitchFamily="34" charset="0"/>
                        </a:rPr>
                        <a:t>дела </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Дела за разглеждане</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Свършени дела</a:t>
                      </a:r>
                      <a:endParaRPr lang="bg-BG" sz="1800" dirty="0">
                        <a:effectLst/>
                        <a:latin typeface="Arial Narrow" panose="020B0606020202030204" pitchFamily="34" charset="0"/>
                        <a:ea typeface="Times New Roman"/>
                      </a:endParaRPr>
                    </a:p>
                  </a:txBody>
                  <a:tcPr marL="68580" marR="68580" marT="0" marB="0"/>
                </a:tc>
                <a:tc>
                  <a:txBody>
                    <a:bodyPr/>
                    <a:lstStyle/>
                    <a:p>
                      <a:pPr algn="ctr">
                        <a:spcAft>
                          <a:spcPts val="0"/>
                        </a:spcAft>
                      </a:pPr>
                      <a:endParaRPr lang="bg-BG" sz="1800" dirty="0" smtClean="0">
                        <a:effectLst/>
                        <a:latin typeface="Arial Narrow" panose="020B0606020202030204" pitchFamily="34" charset="0"/>
                      </a:endParaRPr>
                    </a:p>
                    <a:p>
                      <a:pPr algn="ctr">
                        <a:spcAft>
                          <a:spcPts val="0"/>
                        </a:spcAft>
                      </a:pPr>
                      <a:r>
                        <a:rPr lang="bg-BG" sz="1800" dirty="0" smtClean="0">
                          <a:effectLst/>
                          <a:latin typeface="Arial Narrow" panose="020B0606020202030204" pitchFamily="34" charset="0"/>
                        </a:rPr>
                        <a:t>Свършени дела в тримесечен срок</a:t>
                      </a:r>
                      <a:endParaRPr lang="bg-BG" sz="1800" dirty="0">
                        <a:effectLst/>
                        <a:latin typeface="Arial Narrow" panose="020B0606020202030204" pitchFamily="34" charset="0"/>
                        <a:ea typeface="Times New Roman"/>
                      </a:endParaRPr>
                    </a:p>
                  </a:txBody>
                  <a:tcPr marL="68580" marR="68580" marT="0" marB="0"/>
                </a:tc>
              </a:tr>
              <a:tr h="503335">
                <a:tc>
                  <a:txBody>
                    <a:bodyPr/>
                    <a:lstStyle/>
                    <a:p>
                      <a:pPr algn="ctr">
                        <a:spcAft>
                          <a:spcPts val="0"/>
                        </a:spcAft>
                      </a:pPr>
                      <a:endParaRPr lang="bg-BG" sz="1800" dirty="0" smtClean="0">
                        <a:effectLst/>
                        <a:latin typeface="+mn-lt"/>
                        <a:ea typeface="+mn-ea"/>
                      </a:endParaRPr>
                    </a:p>
                    <a:p>
                      <a:pPr algn="ctr">
                        <a:spcAft>
                          <a:spcPts val="0"/>
                        </a:spcAft>
                      </a:pPr>
                      <a:r>
                        <a:rPr lang="bg-BG" sz="1800" dirty="0" smtClean="0">
                          <a:effectLst/>
                          <a:latin typeface="+mn-lt"/>
                          <a:ea typeface="+mn-ea"/>
                        </a:rPr>
                        <a:t>2022</a:t>
                      </a:r>
                      <a:r>
                        <a:rPr lang="bg-BG" sz="1800" baseline="0" dirty="0" smtClean="0">
                          <a:effectLst/>
                          <a:latin typeface="+mn-lt"/>
                          <a:ea typeface="+mn-ea"/>
                        </a:rPr>
                        <a:t> </a:t>
                      </a:r>
                      <a:endParaRPr lang="bg-BG" sz="20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822</a:t>
                      </a:r>
                      <a:endParaRPr lang="bg-BG" sz="20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737</a:t>
                      </a:r>
                      <a:endParaRPr lang="bg-BG" sz="20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658</a:t>
                      </a:r>
                      <a:endParaRPr lang="bg-BG" sz="2000" dirty="0">
                        <a:effectLst/>
                        <a:latin typeface="Times New Roman"/>
                        <a:ea typeface="Times New Roman"/>
                      </a:endParaRPr>
                    </a:p>
                  </a:txBody>
                  <a:tcPr marL="68580" marR="68580" marT="0" marB="0"/>
                </a:tc>
              </a:tr>
              <a:tr h="515838">
                <a:tc>
                  <a:txBody>
                    <a:bodyPr/>
                    <a:lstStyle/>
                    <a:p>
                      <a:pPr algn="ctr">
                        <a:spcAft>
                          <a:spcPts val="0"/>
                        </a:spcAft>
                      </a:pPr>
                      <a:endParaRPr lang="bg-BG" sz="1800" dirty="0" smtClean="0">
                        <a:effectLst/>
                      </a:endParaRPr>
                    </a:p>
                    <a:p>
                      <a:pPr algn="ctr">
                        <a:spcAft>
                          <a:spcPts val="0"/>
                        </a:spcAft>
                      </a:pPr>
                      <a:r>
                        <a:rPr lang="bg-BG" sz="1800" dirty="0" smtClean="0">
                          <a:effectLst/>
                        </a:rPr>
                        <a:t>2021</a:t>
                      </a:r>
                      <a:endParaRPr lang="bg-BG" sz="18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829</a:t>
                      </a:r>
                      <a:endParaRPr lang="bg-BG" sz="20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694</a:t>
                      </a:r>
                      <a:endParaRPr lang="bg-BG" sz="2000" dirty="0">
                        <a:effectLst/>
                        <a:latin typeface="Times New Roman"/>
                        <a:ea typeface="Times New Roman"/>
                      </a:endParaRPr>
                    </a:p>
                  </a:txBody>
                  <a:tcPr marL="68580" marR="68580" marT="0" marB="0"/>
                </a:tc>
                <a:tc>
                  <a:txBody>
                    <a:bodyPr/>
                    <a:lstStyle/>
                    <a:p>
                      <a:pPr algn="ctr">
                        <a:spcAft>
                          <a:spcPts val="0"/>
                        </a:spcAft>
                      </a:pPr>
                      <a:endParaRPr lang="bg-BG" sz="2000" dirty="0" smtClean="0">
                        <a:effectLst/>
                        <a:latin typeface="Times New Roman"/>
                        <a:ea typeface="Times New Roman"/>
                      </a:endParaRPr>
                    </a:p>
                    <a:p>
                      <a:pPr algn="ctr">
                        <a:spcAft>
                          <a:spcPts val="0"/>
                        </a:spcAft>
                      </a:pPr>
                      <a:r>
                        <a:rPr lang="bg-BG" sz="2000" dirty="0" smtClean="0">
                          <a:effectLst/>
                          <a:latin typeface="Times New Roman"/>
                          <a:ea typeface="Times New Roman"/>
                        </a:rPr>
                        <a:t>610</a:t>
                      </a:r>
                      <a:endParaRPr lang="bg-BG" sz="2000" dirty="0">
                        <a:effectLst/>
                        <a:latin typeface="Times New Roman"/>
                        <a:ea typeface="Times New Roman"/>
                      </a:endParaRPr>
                    </a:p>
                  </a:txBody>
                  <a:tcPr marL="68580" marR="68580" marT="0" marB="0"/>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663696497"/>
              </p:ext>
            </p:extLst>
          </p:nvPr>
        </p:nvGraphicFramePr>
        <p:xfrm>
          <a:off x="539552" y="3933056"/>
          <a:ext cx="8424936" cy="27451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3733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lgn="just">
              <a:buNone/>
            </a:pPr>
            <a:r>
              <a:rPr lang="bg-BG" dirty="0" smtClean="0">
                <a:latin typeface="Arial Narrow" panose="020B0606020202030204" pitchFamily="34" charset="0"/>
              </a:rPr>
              <a:t>     Съдиите – докладчици преимуществено са насрочвали делата в предвидените от закона срокове. Редките случай, когато делата са насрочвани след законовия срок са по обективни причини.</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От насрочените 284 бр. отлагани  дела са 56 броя, или 20 %, като основни причини за отлагане е за събиране на нови доказателства, в по-малка степен по молба на страните/включително и поради заболяване/ и поради нередовно призоваване. </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От съдиите-докладчици е упражняван необходимият контрол по връчване на призовките и съдебните книжа, с цел намаляване случаите на отлагане, като са предприемани предвидените в закона мерки за дисциплиниране на страните в процеса. При отлагане на делата, насрочването е било преимуществено в срок до два месеца.</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Само две дела са с отменен ход по същество, което обосновава извода за много доброто качество на работа на съдиите при подготовка на делата.</a:t>
            </a:r>
          </a:p>
          <a:p>
            <a:pPr marL="0" indent="0">
              <a:buNone/>
            </a:pPr>
            <a:endParaRPr lang="en-US" dirty="0"/>
          </a:p>
        </p:txBody>
      </p:sp>
    </p:spTree>
    <p:extLst>
      <p:ext uri="{BB962C8B-B14F-4D97-AF65-F5344CB8AC3E}">
        <p14:creationId xmlns:p14="http://schemas.microsoft.com/office/powerpoint/2010/main" val="16488860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77500" lnSpcReduction="20000"/>
          </a:bodyPr>
          <a:lstStyle/>
          <a:p>
            <a:pPr marL="0" indent="0">
              <a:buNone/>
            </a:pPr>
            <a:r>
              <a:rPr lang="bg-BG" dirty="0">
                <a:latin typeface="Arial Narrow" panose="020B0606020202030204" pitchFamily="34" charset="0"/>
              </a:rPr>
              <a:t>5.Тенденции и заключение.</a:t>
            </a:r>
            <a:endParaRPr lang="en-US" dirty="0">
              <a:latin typeface="Arial Narrow" panose="020B0606020202030204" pitchFamily="34" charset="0"/>
            </a:endParaRPr>
          </a:p>
          <a:p>
            <a:pPr marL="0" indent="0">
              <a:buNone/>
            </a:pPr>
            <a:r>
              <a:rPr lang="bg-BG" dirty="0">
                <a:latin typeface="Arial Narrow" panose="020B0606020202030204" pitchFamily="34" charset="0"/>
              </a:rPr>
              <a:t> </a:t>
            </a:r>
            <a:endParaRPr lang="en-US" dirty="0">
              <a:latin typeface="Arial Narrow" panose="020B0606020202030204" pitchFamily="34" charset="0"/>
            </a:endParaRPr>
          </a:p>
          <a:p>
            <a:pPr marL="0" indent="0" algn="just">
              <a:buNone/>
            </a:pPr>
            <a:r>
              <a:rPr lang="bg-BG" dirty="0" smtClean="0">
                <a:latin typeface="Arial Narrow" panose="020B0606020202030204" pitchFamily="34" charset="0"/>
              </a:rPr>
              <a:t>     Като </a:t>
            </a:r>
            <a:r>
              <a:rPr lang="bg-BG" dirty="0">
                <a:latin typeface="Arial Narrow" panose="020B0606020202030204" pitchFamily="34" charset="0"/>
              </a:rPr>
              <a:t>обобщение следва да се отбележи, че през отчетния период се запазва броя на новообразуваните гражданските дела</a:t>
            </a:r>
            <a:r>
              <a:rPr lang="bg-BG" dirty="0" smtClean="0">
                <a:latin typeface="Arial Narrow" panose="020B0606020202030204" pitchFamily="34" charset="0"/>
              </a:rPr>
              <a:t>.</a:t>
            </a: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a:t>
            </a:r>
            <a:r>
              <a:rPr lang="bg-BG" dirty="0">
                <a:latin typeface="Arial Narrow" panose="020B0606020202030204" pitchFamily="34" charset="0"/>
              </a:rPr>
              <a:t>Запазва се и тенденцията през последните години на голям дял от новообразуваните и разглежданите дела по чл.410 и чл.417 от ГПК около 48% от делото за разглеждане. </a:t>
            </a:r>
            <a:endParaRPr lang="bg-BG" dirty="0" smtClean="0">
              <a:latin typeface="Arial Narrow" panose="020B0606020202030204" pitchFamily="34" charset="0"/>
            </a:endParaRP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Наблюдава </a:t>
            </a:r>
            <a:r>
              <a:rPr lang="bg-BG" dirty="0">
                <a:latin typeface="Arial Narrow" panose="020B0606020202030204" pitchFamily="34" charset="0"/>
              </a:rPr>
              <a:t>се леко повишение през отчетния период на показателя-свършени дела в срок до три месеца от 88% през 2021 г. на  89% през 2022 г. </a:t>
            </a:r>
            <a:endParaRPr lang="bg-BG" dirty="0" smtClean="0">
              <a:latin typeface="Arial Narrow" panose="020B0606020202030204" pitchFamily="34" charset="0"/>
            </a:endParaRP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Изключително </a:t>
            </a:r>
            <a:r>
              <a:rPr lang="bg-BG" dirty="0">
                <a:latin typeface="Arial Narrow" panose="020B0606020202030204" pitchFamily="34" charset="0"/>
              </a:rPr>
              <a:t>е повишен показателя за брой свършени дела от 694 бр. през 2021 г. на 737 бр. през 2022 г., като е намален до минимум броя на останалите несвършени дела в края на периода от 135 бр. през 2021 г. на 85 бр. през 2022 г. </a:t>
            </a:r>
            <a:endParaRPr lang="bg-BG" dirty="0" smtClean="0">
              <a:latin typeface="Arial Narrow" panose="020B0606020202030204" pitchFamily="34" charset="0"/>
            </a:endParaRPr>
          </a:p>
          <a:p>
            <a:pPr marL="0" indent="0" algn="just">
              <a:buNone/>
            </a:pPr>
            <a:r>
              <a:rPr lang="bg-BG" dirty="0">
                <a:latin typeface="Arial Narrow" panose="020B0606020202030204" pitchFamily="34" charset="0"/>
              </a:rPr>
              <a:t> </a:t>
            </a:r>
            <a:r>
              <a:rPr lang="bg-BG" dirty="0" smtClean="0">
                <a:latin typeface="Arial Narrow" panose="020B0606020202030204" pitchFamily="34" charset="0"/>
              </a:rPr>
              <a:t>    Това </a:t>
            </a:r>
            <a:r>
              <a:rPr lang="bg-BG" dirty="0">
                <a:latin typeface="Arial Narrow" panose="020B0606020202030204" pitchFamily="34" charset="0"/>
              </a:rPr>
              <a:t>се дължи, както на попълване на щата на съдиите в Районен съд – Велики Преслав, така и най – вече на стриктната и срочна работа на всички съдии при разглеждане и решаване на делата. </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911660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noAutofit/>
          </a:bodyPr>
          <a:lstStyle/>
          <a:p>
            <a:r>
              <a:rPr lang="ru-RU" sz="2400" dirty="0"/>
              <a:t>VI.	АНАЛИЗ НА ДЕЙНОСТТА НА СЪДИИТЕ В РАЙОНЕН СЪД – ВЕЛИКИ ПРЕСЛАВ</a:t>
            </a:r>
            <a:endParaRPr lang="bg-BG" sz="2400" dirty="0"/>
          </a:p>
        </p:txBody>
      </p:sp>
      <p:sp>
        <p:nvSpPr>
          <p:cNvPr id="3" name="Content Placeholder 2"/>
          <p:cNvSpPr>
            <a:spLocks noGrp="1"/>
          </p:cNvSpPr>
          <p:nvPr>
            <p:ph idx="1"/>
          </p:nvPr>
        </p:nvSpPr>
        <p:spPr>
          <a:xfrm>
            <a:off x="467544" y="1340768"/>
            <a:ext cx="8424936" cy="5184576"/>
          </a:xfrm>
        </p:spPr>
        <p:txBody>
          <a:bodyPr>
            <a:normAutofit fontScale="32500" lnSpcReduction="20000"/>
          </a:bodyPr>
          <a:lstStyle/>
          <a:p>
            <a:pPr marL="0" indent="0">
              <a:buNone/>
            </a:pPr>
            <a:r>
              <a:rPr lang="ru-RU" sz="6200" b="1" dirty="0" smtClean="0">
                <a:latin typeface="Arial Narrow" panose="020B0606020202030204" pitchFamily="34" charset="0"/>
              </a:rPr>
              <a:t>1.Дейността </a:t>
            </a:r>
            <a:r>
              <a:rPr lang="ru-RU" sz="6200" b="1" dirty="0">
                <a:latin typeface="Arial Narrow" panose="020B0606020202030204" pitchFamily="34" charset="0"/>
              </a:rPr>
              <a:t>на съдиите по дела</a:t>
            </a:r>
            <a:r>
              <a:rPr lang="ru-RU" sz="6200" b="1" dirty="0" smtClean="0">
                <a:latin typeface="Arial Narrow" panose="020B0606020202030204" pitchFamily="34" charset="0"/>
              </a:rPr>
              <a:t>.</a:t>
            </a:r>
          </a:p>
          <a:p>
            <a:pPr marL="0" indent="0">
              <a:buNone/>
            </a:pPr>
            <a:endParaRPr lang="ru-RU" sz="6200" b="1" dirty="0">
              <a:latin typeface="Arial Narrow" panose="020B0606020202030204" pitchFamily="34" charset="0"/>
            </a:endParaRPr>
          </a:p>
          <a:p>
            <a:pPr marL="0" indent="0" algn="just">
              <a:buNone/>
            </a:pPr>
            <a:r>
              <a:rPr lang="ru-RU" sz="6200" dirty="0" smtClean="0">
                <a:latin typeface="Arial Narrow" panose="020B0606020202030204" pitchFamily="34" charset="0"/>
              </a:rPr>
              <a:t>         </a:t>
            </a:r>
            <a:r>
              <a:rPr lang="ru-RU" sz="6200" b="1" dirty="0" err="1" smtClean="0">
                <a:latin typeface="Arial Narrow" panose="020B0606020202030204" pitchFamily="34" charset="0"/>
              </a:rPr>
              <a:t>Дияна</a:t>
            </a:r>
            <a:r>
              <a:rPr lang="ru-RU" sz="6200" b="1" dirty="0" smtClean="0">
                <a:latin typeface="Arial Narrow" panose="020B0606020202030204" pitchFamily="34" charset="0"/>
              </a:rPr>
              <a:t> </a:t>
            </a:r>
            <a:r>
              <a:rPr lang="ru-RU" sz="6200" b="1" dirty="0">
                <a:latin typeface="Arial Narrow" panose="020B0606020202030204" pitchFamily="34" charset="0"/>
              </a:rPr>
              <a:t>Димова Петрова </a:t>
            </a:r>
            <a:r>
              <a:rPr lang="ru-RU" sz="6200" dirty="0">
                <a:latin typeface="Arial Narrow" panose="020B0606020202030204" pitchFamily="34" charset="0"/>
              </a:rPr>
              <a:t>– </a:t>
            </a:r>
            <a:r>
              <a:rPr lang="bg-BG" sz="6200" dirty="0" smtClean="0">
                <a:latin typeface="Arial Narrow" panose="020B0606020202030204" pitchFamily="34" charset="0"/>
              </a:rPr>
              <a:t>съдия в Районен съд – Велики Преслав, към 01.</a:t>
            </a:r>
            <a:r>
              <a:rPr lang="bg-BG" sz="6200" dirty="0" err="1" smtClean="0">
                <a:latin typeface="Arial Narrow" panose="020B0606020202030204" pitchFamily="34" charset="0"/>
              </a:rPr>
              <a:t>01</a:t>
            </a:r>
            <a:r>
              <a:rPr lang="bg-BG" sz="6200" dirty="0" smtClean="0">
                <a:latin typeface="Arial Narrow" panose="020B0606020202030204" pitchFamily="34" charset="0"/>
              </a:rPr>
              <a:t>.2022 г. е имала останали несвършени общо 90 бр. дела, от които 36 граждански и 54 наказателни дела, от които 8 бр. НОХД, 5 бр. НЧХД, 2 бр. АНД по чл.78а от НК, 37 бр. АНД и 2 бр. ЧНД. </a:t>
            </a:r>
          </a:p>
          <a:p>
            <a:pPr marL="0" indent="0" algn="just">
              <a:buNone/>
            </a:pPr>
            <a:r>
              <a:rPr lang="bg-BG" sz="6200" dirty="0" smtClean="0">
                <a:latin typeface="Arial Narrow" panose="020B0606020202030204" pitchFamily="34" charset="0"/>
              </a:rPr>
              <a:t>         Разпределени са й били новообразувани общо 342 дела, от които 153 граждански /123 бр. ЧГД по чл.410 и чл.417 от ГПК, 5 бр. ГРД, 25 бр. ЧГД/ и 189 наказателни дела, от които 76 бр. НОХД, 4 бр. НЧХД, 8 бр. АНД по чл.78а от НК, 25 бр. АНД и 76 бр. ЧНД. За разглеждане съдия Петрова е имала 243 бр. наказателни дела и 189 бр. граждански. </a:t>
            </a:r>
          </a:p>
          <a:p>
            <a:pPr marL="0" indent="0" algn="just">
              <a:buNone/>
            </a:pPr>
            <a:r>
              <a:rPr lang="bg-BG" sz="6200" dirty="0">
                <a:latin typeface="Arial Narrow" panose="020B0606020202030204" pitchFamily="34" charset="0"/>
              </a:rPr>
              <a:t> </a:t>
            </a:r>
            <a:r>
              <a:rPr lang="bg-BG" sz="6200" dirty="0" smtClean="0">
                <a:latin typeface="Arial Narrow" panose="020B0606020202030204" pitchFamily="34" charset="0"/>
              </a:rPr>
              <a:t>        През годината е приключила 412 дела -  232 бр. наказателни, от които 167 бр.  в  тримесечен срок и 180 бр. граждански дела, от които в тримесечен срок са приключили 156 дела. </a:t>
            </a:r>
          </a:p>
          <a:p>
            <a:pPr marL="0" indent="0" algn="just">
              <a:buNone/>
            </a:pPr>
            <a:r>
              <a:rPr lang="bg-BG" sz="6200" dirty="0">
                <a:latin typeface="Arial Narrow" panose="020B0606020202030204" pitchFamily="34" charset="0"/>
              </a:rPr>
              <a:t> </a:t>
            </a:r>
            <a:r>
              <a:rPr lang="bg-BG" sz="6200" dirty="0" smtClean="0">
                <a:latin typeface="Arial Narrow" panose="020B0606020202030204" pitchFamily="34" charset="0"/>
              </a:rPr>
              <a:t>        По същество са решени 149 бр. граждански дела, 31 бр. са прекратени и 149 бр. наказателни дела и прекратени включително, поради решени със споразумения по чл.381 и чл.384 от НПК са 83 бр. </a:t>
            </a:r>
          </a:p>
          <a:p>
            <a:pPr marL="0" indent="0" algn="just">
              <a:buNone/>
            </a:pPr>
            <a:r>
              <a:rPr lang="bg-BG" sz="6200" dirty="0" smtClean="0">
                <a:latin typeface="Arial Narrow" panose="020B0606020202030204" pitchFamily="34" charset="0"/>
              </a:rPr>
              <a:t>         Останали несвършени в края на периода са 20 дела -  11 бр. наказателни и 9 бр. граждански.</a:t>
            </a:r>
          </a:p>
          <a:p>
            <a:pPr marL="0" indent="0" algn="just">
              <a:buNone/>
            </a:pPr>
            <a:endParaRPr lang="bg-BG" sz="5600" dirty="0" smtClean="0"/>
          </a:p>
        </p:txBody>
      </p:sp>
    </p:spTree>
    <p:extLst>
      <p:ext uri="{BB962C8B-B14F-4D97-AF65-F5344CB8AC3E}">
        <p14:creationId xmlns:p14="http://schemas.microsoft.com/office/powerpoint/2010/main" val="691994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899592" y="260648"/>
            <a:ext cx="7632848" cy="5878532"/>
          </a:xfrm>
          <a:prstGeom prst="rect">
            <a:avLst/>
          </a:prstGeom>
        </p:spPr>
        <p:txBody>
          <a:bodyPr wrap="square">
            <a:spAutoFit/>
          </a:bodyPr>
          <a:lstStyle/>
          <a:p>
            <a:pPr algn="just"/>
            <a:r>
              <a:rPr lang="bg-BG" b="1" dirty="0"/>
              <a:t> </a:t>
            </a:r>
            <a:endParaRPr lang="bg-BG" b="1" dirty="0" smtClean="0"/>
          </a:p>
          <a:p>
            <a:pPr algn="just"/>
            <a:endParaRPr lang="bg-BG" b="1" dirty="0" smtClean="0"/>
          </a:p>
          <a:p>
            <a:pPr algn="just"/>
            <a:r>
              <a:rPr lang="bg-BG" sz="2000" b="1" dirty="0" smtClean="0">
                <a:latin typeface="Arial Narrow" panose="020B0606020202030204" pitchFamily="34" charset="0"/>
              </a:rPr>
              <a:t>Елена </a:t>
            </a:r>
            <a:r>
              <a:rPr lang="bg-BG" sz="2000" b="1" dirty="0">
                <a:latin typeface="Arial Narrow" panose="020B0606020202030204" pitchFamily="34" charset="0"/>
              </a:rPr>
              <a:t>Симеонова </a:t>
            </a:r>
            <a:r>
              <a:rPr lang="bg-BG" sz="2000" b="1" dirty="0" err="1">
                <a:latin typeface="Arial Narrow" panose="020B0606020202030204" pitchFamily="34" charset="0"/>
              </a:rPr>
              <a:t>Геренска</a:t>
            </a:r>
            <a:r>
              <a:rPr lang="bg-BG" sz="2000" b="1" dirty="0">
                <a:latin typeface="Arial Narrow" panose="020B0606020202030204" pitchFamily="34" charset="0"/>
              </a:rPr>
              <a:t> </a:t>
            </a:r>
            <a:r>
              <a:rPr lang="bg-BG" sz="2000" dirty="0">
                <a:latin typeface="Arial Narrow" panose="020B0606020202030204" pitchFamily="34" charset="0"/>
              </a:rPr>
              <a:t>– съдия в Районен съд – Велики Преслав, към 01.</a:t>
            </a:r>
            <a:r>
              <a:rPr lang="bg-BG" sz="2000" dirty="0" err="1">
                <a:latin typeface="Arial Narrow" panose="020B0606020202030204" pitchFamily="34" charset="0"/>
              </a:rPr>
              <a:t>01</a:t>
            </a:r>
            <a:r>
              <a:rPr lang="bg-BG" sz="2000" dirty="0">
                <a:latin typeface="Arial Narrow" panose="020B0606020202030204" pitchFamily="34" charset="0"/>
              </a:rPr>
              <a:t>.2022 г. е имала останали несвършени общо 51 бр. дела, от които 29 граждански и 22 бр. наказателни дела, от които 4 бр. НОХД, 2 бр. НЧХД, 1 бр. АНД по чл.78а от НК, 15 бр. АНД. </a:t>
            </a:r>
          </a:p>
          <a:p>
            <a:pPr algn="just"/>
            <a:r>
              <a:rPr lang="bg-BG" sz="2000" dirty="0">
                <a:latin typeface="Arial Narrow" panose="020B0606020202030204" pitchFamily="34" charset="0"/>
              </a:rPr>
              <a:t>         Разпределени са й били новообразувани общо 322 дела, от които 145 граждански / 115 бр. ЧГД по чл.410 и чл.417 от ГПК, 4 бр. ГРД, 26 бр. ЧГД/ и 177 наказателни дела, от които 67 бр. НОХД, 2 бр. НЧХД, 7 бр. АНД по чл.78а от НК, 21 АНД и 80 бр. ЧНД. За разглеждане съдия </a:t>
            </a:r>
            <a:r>
              <a:rPr lang="bg-BG" sz="2000" dirty="0" err="1">
                <a:latin typeface="Arial Narrow" panose="020B0606020202030204" pitchFamily="34" charset="0"/>
              </a:rPr>
              <a:t>Геренска</a:t>
            </a:r>
            <a:r>
              <a:rPr lang="bg-BG" sz="2000" dirty="0">
                <a:latin typeface="Arial Narrow" panose="020B0606020202030204" pitchFamily="34" charset="0"/>
              </a:rPr>
              <a:t> е имала 199 бр. наказателни дела и 174 бр. граждански.</a:t>
            </a:r>
          </a:p>
          <a:p>
            <a:pPr algn="just"/>
            <a:r>
              <a:rPr lang="bg-BG" sz="2000" dirty="0">
                <a:latin typeface="Arial Narrow" panose="020B0606020202030204" pitchFamily="34" charset="0"/>
              </a:rPr>
              <a:t>         През годината е приключила 356  дела -  185 наказателни, от които 163  в  тримесечен срок и 171 граждански дела, от които в тримесечен срок са приключили 150 дела. </a:t>
            </a:r>
          </a:p>
          <a:p>
            <a:pPr algn="just"/>
            <a:r>
              <a:rPr lang="bg-BG" sz="2000" dirty="0">
                <a:latin typeface="Arial Narrow" panose="020B0606020202030204" pitchFamily="34" charset="0"/>
              </a:rPr>
              <a:t>         По същество са решени 155 бр. граждански дела, 16 бр. са прекратени и 107 наказателни дела и прекратени включително, поради решени със споразумения по чл.381 и чл.384 от НПК са 78 бр. </a:t>
            </a:r>
          </a:p>
          <a:p>
            <a:pPr algn="just"/>
            <a:r>
              <a:rPr lang="bg-BG" sz="2000" dirty="0">
                <a:latin typeface="Arial Narrow" panose="020B0606020202030204" pitchFamily="34" charset="0"/>
              </a:rPr>
              <a:t>         Останали несвършени в края на периода са 17 дела -  14 наказателни и 3 граждански.</a:t>
            </a:r>
          </a:p>
        </p:txBody>
      </p:sp>
    </p:spTree>
    <p:extLst>
      <p:ext uri="{BB962C8B-B14F-4D97-AF65-F5344CB8AC3E}">
        <p14:creationId xmlns:p14="http://schemas.microsoft.com/office/powerpoint/2010/main" val="22532102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048672"/>
          </a:xfrm>
        </p:spPr>
        <p:txBody>
          <a:bodyPr>
            <a:normAutofit/>
          </a:bodyPr>
          <a:lstStyle/>
          <a:p>
            <a:pPr marL="0" indent="0" algn="just">
              <a:buNone/>
            </a:pPr>
            <a:endParaRPr lang="ru-RU" sz="1400" dirty="0" smtClean="0"/>
          </a:p>
          <a:p>
            <a:pPr marL="0" indent="0" algn="just">
              <a:buNone/>
            </a:pPr>
            <a:r>
              <a:rPr lang="bg-BG" sz="2000" b="1" dirty="0" smtClean="0">
                <a:latin typeface="Arial Narrow" panose="020B0606020202030204" pitchFamily="34" charset="0"/>
              </a:rPr>
              <a:t>         Соня Ангелова Стефанова </a:t>
            </a:r>
            <a:r>
              <a:rPr lang="bg-BG" sz="2000" dirty="0" smtClean="0">
                <a:latin typeface="Arial Narrow" panose="020B0606020202030204" pitchFamily="34" charset="0"/>
              </a:rPr>
              <a:t>– съдия в Районен съд – Велики Преслав, към 01.</a:t>
            </a:r>
            <a:r>
              <a:rPr lang="bg-BG" sz="2000" dirty="0" err="1" smtClean="0">
                <a:latin typeface="Arial Narrow" panose="020B0606020202030204" pitchFamily="34" charset="0"/>
              </a:rPr>
              <a:t>01</a:t>
            </a:r>
            <a:r>
              <a:rPr lang="bg-BG" sz="2000" dirty="0" smtClean="0">
                <a:latin typeface="Arial Narrow" panose="020B0606020202030204" pitchFamily="34" charset="0"/>
              </a:rPr>
              <a:t>.2022 г. е имала останали несвършени общо </a:t>
            </a:r>
            <a:r>
              <a:rPr lang="bg-BG" sz="2000" dirty="0" err="1" smtClean="0">
                <a:latin typeface="Arial Narrow" panose="020B0606020202030204" pitchFamily="34" charset="0"/>
              </a:rPr>
              <a:t>общо</a:t>
            </a:r>
            <a:r>
              <a:rPr lang="bg-BG" sz="2000" dirty="0" smtClean="0">
                <a:latin typeface="Arial Narrow" panose="020B0606020202030204" pitchFamily="34" charset="0"/>
              </a:rPr>
              <a:t> 70 бр. дела, от които 70 граждански и 0 наказателни дела. Разпределени са й били новообразувани общо 463 дела, от които 389 граждански /158 бр. ЧГД по чл.410 и чл.417 от ГПК, 178 бр. ГРД, 8 бр. по чл.310 от ГПК, 45 бр. ЧГД/ и 74 наказателни дела, от които 12 бр. НОХД /по внесени споразумения по чл.381 от НПК/, 61 бр. ЧНД и 1 бр. АНД. </a:t>
            </a:r>
          </a:p>
          <a:p>
            <a:pPr marL="0" indent="0" algn="just">
              <a:buNone/>
            </a:pPr>
            <a:r>
              <a:rPr lang="bg-BG" sz="2000" dirty="0">
                <a:latin typeface="Arial Narrow" panose="020B0606020202030204" pitchFamily="34" charset="0"/>
              </a:rPr>
              <a:t> </a:t>
            </a:r>
            <a:r>
              <a:rPr lang="bg-BG" sz="2000" dirty="0" smtClean="0">
                <a:latin typeface="Arial Narrow" panose="020B0606020202030204" pitchFamily="34" charset="0"/>
              </a:rPr>
              <a:t>        За разглеждане съдия Стефанова е имала 74 бр. наказателни дела и 459 бр. граждански. </a:t>
            </a:r>
          </a:p>
          <a:p>
            <a:pPr marL="0" indent="0" algn="just">
              <a:buNone/>
            </a:pPr>
            <a:r>
              <a:rPr lang="bg-BG" sz="2000" dirty="0">
                <a:latin typeface="Arial Narrow" panose="020B0606020202030204" pitchFamily="34" charset="0"/>
              </a:rPr>
              <a:t> </a:t>
            </a:r>
            <a:r>
              <a:rPr lang="bg-BG" sz="2000" dirty="0" smtClean="0">
                <a:latin typeface="Arial Narrow" panose="020B0606020202030204" pitchFamily="34" charset="0"/>
              </a:rPr>
              <a:t>        През годината е приключила 460  дела -  74 наказателни, всички  в  тримесечен срок и 386 граждански дела, от които в тримесечен срок са приключили 352 дела. </a:t>
            </a:r>
          </a:p>
          <a:p>
            <a:pPr marL="0" indent="0" algn="just">
              <a:buNone/>
            </a:pPr>
            <a:r>
              <a:rPr lang="bg-BG" sz="2000" dirty="0">
                <a:latin typeface="Arial Narrow" panose="020B0606020202030204" pitchFamily="34" charset="0"/>
              </a:rPr>
              <a:t> </a:t>
            </a:r>
            <a:r>
              <a:rPr lang="bg-BG" sz="2000" dirty="0" smtClean="0">
                <a:latin typeface="Arial Narrow" panose="020B0606020202030204" pitchFamily="34" charset="0"/>
              </a:rPr>
              <a:t>        По същество са решени 328 граждански дела, прекратени 58 бр. граждански дела и 74 наказателни дела. </a:t>
            </a:r>
          </a:p>
          <a:p>
            <a:pPr marL="0" indent="0" algn="just">
              <a:buNone/>
            </a:pPr>
            <a:r>
              <a:rPr lang="bg-BG" sz="2000" dirty="0">
                <a:latin typeface="Arial Narrow" panose="020B0606020202030204" pitchFamily="34" charset="0"/>
              </a:rPr>
              <a:t> </a:t>
            </a:r>
            <a:r>
              <a:rPr lang="bg-BG" sz="2000" dirty="0" smtClean="0">
                <a:latin typeface="Arial Narrow" panose="020B0606020202030204" pitchFamily="34" charset="0"/>
              </a:rPr>
              <a:t>        Останали несвършени в края на периода са 73 дела -  0 наказателни и 73 граждански.</a:t>
            </a:r>
          </a:p>
          <a:p>
            <a:pPr marL="0" indent="0" algn="just">
              <a:buNone/>
            </a:pPr>
            <a:r>
              <a:rPr lang="bg-BG" sz="2000" dirty="0" smtClean="0">
                <a:latin typeface="Arial Narrow" panose="020B0606020202030204" pitchFamily="34" charset="0"/>
              </a:rPr>
              <a:t>         </a:t>
            </a:r>
          </a:p>
          <a:p>
            <a:pPr marL="0" indent="0" algn="just">
              <a:buNone/>
            </a:pPr>
            <a:endParaRPr lang="bg-BG" sz="1400" dirty="0"/>
          </a:p>
        </p:txBody>
      </p:sp>
    </p:spTree>
    <p:extLst>
      <p:ext uri="{BB962C8B-B14F-4D97-AF65-F5344CB8AC3E}">
        <p14:creationId xmlns:p14="http://schemas.microsoft.com/office/powerpoint/2010/main" val="301826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76672"/>
            <a:ext cx="6336704" cy="504056"/>
          </a:xfrm>
        </p:spPr>
        <p:txBody>
          <a:bodyPr>
            <a:noAutofit/>
          </a:bodyPr>
          <a:lstStyle/>
          <a:p>
            <a:r>
              <a:rPr lang="ru-RU" sz="2400" b="1" dirty="0">
                <a:effectLst>
                  <a:outerShdw blurRad="38100" dist="38100" dir="2700000" algn="tl">
                    <a:srgbClr val="000000">
                      <a:alpha val="43137"/>
                    </a:srgbClr>
                  </a:outerShdw>
                </a:effectLst>
              </a:rPr>
              <a:t>4. </a:t>
            </a:r>
            <a:r>
              <a:rPr lang="ru-RU" sz="2400" b="1" dirty="0" err="1">
                <a:effectLst>
                  <a:outerShdw blurRad="38100" dist="38100" dir="2700000" algn="tl">
                    <a:srgbClr val="000000">
                      <a:alpha val="43137"/>
                    </a:srgbClr>
                  </a:outerShdw>
                </a:effectLst>
              </a:rPr>
              <a:t>Съдебна</a:t>
            </a:r>
            <a:r>
              <a:rPr lang="ru-RU" sz="2400" b="1" dirty="0">
                <a:effectLst>
                  <a:outerShdw blurRad="38100" dist="38100" dir="2700000" algn="tl">
                    <a:srgbClr val="000000">
                      <a:alpha val="43137"/>
                    </a:srgbClr>
                  </a:outerShdw>
                </a:effectLst>
              </a:rPr>
              <a:t> администрация. Структура. </a:t>
            </a:r>
            <a:r>
              <a:rPr lang="ru-RU" sz="2400" b="1" dirty="0" err="1">
                <a:effectLst>
                  <a:outerShdw blurRad="38100" dist="38100" dir="2700000" algn="tl">
                    <a:srgbClr val="000000">
                      <a:alpha val="43137"/>
                    </a:srgbClr>
                  </a:outerShdw>
                </a:effectLst>
              </a:rPr>
              <a:t>Кадрова</a:t>
            </a:r>
            <a:r>
              <a:rPr lang="ru-RU" sz="2400" b="1" dirty="0">
                <a:effectLst>
                  <a:outerShdw blurRad="38100" dist="38100" dir="2700000" algn="tl">
                    <a:srgbClr val="000000">
                      <a:alpha val="43137"/>
                    </a:srgbClr>
                  </a:outerShdw>
                </a:effectLst>
              </a:rPr>
              <a:t> </a:t>
            </a:r>
            <a:r>
              <a:rPr lang="ru-RU" sz="2400" b="1" dirty="0" err="1">
                <a:effectLst>
                  <a:outerShdw blurRad="38100" dist="38100" dir="2700000" algn="tl">
                    <a:srgbClr val="000000">
                      <a:alpha val="43137"/>
                    </a:srgbClr>
                  </a:outerShdw>
                </a:effectLst>
              </a:rPr>
              <a:t>обезпеченост</a:t>
            </a:r>
            <a:r>
              <a:rPr lang="ru-RU" sz="2400" b="1" dirty="0" smtClean="0">
                <a:effectLst>
                  <a:outerShdw blurRad="38100" dist="38100" dir="2700000" algn="tl">
                    <a:srgbClr val="000000">
                      <a:alpha val="43137"/>
                    </a:srgbClr>
                  </a:outerShdw>
                </a:effectLst>
              </a:rPr>
              <a:t>.</a:t>
            </a:r>
            <a:endParaRPr lang="en-US" sz="2400" dirty="0"/>
          </a:p>
        </p:txBody>
      </p:sp>
      <p:sp>
        <p:nvSpPr>
          <p:cNvPr id="3" name="Content Placeholder 2"/>
          <p:cNvSpPr>
            <a:spLocks noGrp="1"/>
          </p:cNvSpPr>
          <p:nvPr>
            <p:ph idx="1"/>
          </p:nvPr>
        </p:nvSpPr>
        <p:spPr>
          <a:xfrm>
            <a:off x="457200" y="980728"/>
            <a:ext cx="8229600" cy="5328592"/>
          </a:xfrm>
        </p:spPr>
        <p:txBody>
          <a:bodyPr>
            <a:noAutofit/>
          </a:bodyPr>
          <a:lstStyle/>
          <a:p>
            <a:pPr marL="0" indent="0" algn="just">
              <a:buNone/>
            </a:pPr>
            <a:r>
              <a:rPr lang="ru-RU" sz="1800" dirty="0" smtClean="0"/>
              <a:t>       </a:t>
            </a:r>
          </a:p>
          <a:p>
            <a:pPr marL="0" indent="0" algn="just">
              <a:buNone/>
            </a:pPr>
            <a:r>
              <a:rPr lang="ru-RU" sz="1800" dirty="0" smtClean="0"/>
              <a:t> </a:t>
            </a:r>
            <a:r>
              <a:rPr lang="ru-RU" sz="1800" dirty="0" err="1" smtClean="0">
                <a:latin typeface="Arial Narrow" panose="020B0606020202030204" pitchFamily="34" charset="0"/>
              </a:rPr>
              <a:t>Съдебната</a:t>
            </a:r>
            <a:r>
              <a:rPr lang="ru-RU" sz="1800" dirty="0" smtClean="0">
                <a:latin typeface="Arial Narrow" panose="020B0606020202030204" pitchFamily="34" charset="0"/>
              </a:rPr>
              <a:t> </a:t>
            </a:r>
            <a:r>
              <a:rPr lang="ru-RU" sz="1800" dirty="0">
                <a:latin typeface="Arial Narrow" panose="020B0606020202030204" pitchFamily="34" charset="0"/>
              </a:rPr>
              <a:t>администрация на Районен съд-Велики Преслав по щатно разписание се състои от административен секретар, съдебни служители от общата и съдебни служители от специализираната администрация</a:t>
            </a:r>
            <a:r>
              <a:rPr lang="ru-RU" sz="1800" dirty="0" smtClean="0">
                <a:latin typeface="Arial Narrow" panose="020B0606020202030204" pitchFamily="34" charset="0"/>
              </a:rPr>
              <a:t>.</a:t>
            </a:r>
            <a:endParaRPr lang="ru-RU" sz="1200" dirty="0" smtClean="0">
              <a:latin typeface="Arial Narrow" panose="020B0606020202030204" pitchFamily="34" charset="0"/>
            </a:endParaRPr>
          </a:p>
          <a:p>
            <a:pPr marL="0" indent="0" algn="just">
              <a:buNone/>
            </a:pPr>
            <a:r>
              <a:rPr lang="ru-RU" sz="1800" dirty="0" smtClean="0">
                <a:latin typeface="Arial Narrow" panose="020B0606020202030204" pitchFamily="34" charset="0"/>
              </a:rPr>
              <a:t>        </a:t>
            </a:r>
            <a:r>
              <a:rPr lang="ru-RU" sz="1800" dirty="0" err="1" smtClean="0">
                <a:latin typeface="Arial Narrow" panose="020B0606020202030204" pitchFamily="34" charset="0"/>
              </a:rPr>
              <a:t>През</a:t>
            </a:r>
            <a:r>
              <a:rPr lang="ru-RU" sz="1800" dirty="0" smtClean="0">
                <a:latin typeface="Arial Narrow" panose="020B0606020202030204" pitchFamily="34" charset="0"/>
              </a:rPr>
              <a:t> 2022 </a:t>
            </a:r>
            <a:r>
              <a:rPr lang="ru-RU" sz="1800" dirty="0">
                <a:latin typeface="Arial Narrow" panose="020B0606020202030204" pitchFamily="34" charset="0"/>
              </a:rPr>
              <a:t>година няма промени в щатната численост на съдебната администрация на Районен съд-Велики Преслав, която се състои по щат от </a:t>
            </a:r>
            <a:r>
              <a:rPr lang="ru-RU" sz="1800" dirty="0" err="1">
                <a:latin typeface="Arial Narrow" panose="020B0606020202030204" pitchFamily="34" charset="0"/>
              </a:rPr>
              <a:t>шестнадесет</a:t>
            </a:r>
            <a:r>
              <a:rPr lang="ru-RU" sz="1800" dirty="0">
                <a:latin typeface="Arial Narrow" panose="020B0606020202030204" pitchFamily="34" charset="0"/>
              </a:rPr>
              <a:t> </a:t>
            </a:r>
            <a:r>
              <a:rPr lang="ru-RU" sz="1800" dirty="0" smtClean="0">
                <a:latin typeface="Arial Narrow" panose="020B0606020202030204" pitchFamily="34" charset="0"/>
              </a:rPr>
              <a:t>служители, </a:t>
            </a:r>
            <a:r>
              <a:rPr lang="bg-BG" sz="1800" dirty="0" smtClean="0">
                <a:latin typeface="Arial Narrow" panose="020B0606020202030204" pitchFamily="34" charset="0"/>
              </a:rPr>
              <a:t>който е запълнен изцяло</a:t>
            </a:r>
            <a:r>
              <a:rPr lang="ru-RU" sz="1800" dirty="0" smtClean="0">
                <a:latin typeface="Arial Narrow" panose="020B0606020202030204" pitchFamily="34" charset="0"/>
              </a:rPr>
              <a:t>. </a:t>
            </a:r>
          </a:p>
          <a:p>
            <a:pPr marL="0" indent="0" algn="just">
              <a:buNone/>
            </a:pPr>
            <a:r>
              <a:rPr lang="bg-BG" sz="1800" dirty="0" smtClean="0">
                <a:latin typeface="Arial Narrow" panose="020B0606020202030204" pitchFamily="34" charset="0"/>
              </a:rPr>
              <a:t>        Специализираната администрация на Районен съд-Велики Преслав е организирана както следва: Регистратура; Съдебно деловодство-граждански  и наказателни дела;  Съдебни секретари; Архив; Съдебно-изпълнителна служба; Бюро за съдимост; Връчване на призовки и съдебни книжа. Служба „Съдебно деловодство” включва 4 съдебни деловодители: 2-ма по граждански дела и 2-ма деловодители по наказателни дела. Един от съдебните деловодители, обработващ наказателните дела, изпълнява и функциите на архивар. Също един от съдебните деловодители, обработващ граждански дела изпълнява и функциите на деловодител-регистратура, поради липса на такъв щат в съда. Връчването на призовките и съдебните книжа се извършва от служител на длъжност „</a:t>
            </a:r>
            <a:r>
              <a:rPr lang="bg-BG" sz="1800" dirty="0" err="1" smtClean="0">
                <a:latin typeface="Arial Narrow" panose="020B0606020202030204" pitchFamily="34" charset="0"/>
              </a:rPr>
              <a:t>Призовкар</a:t>
            </a:r>
            <a:r>
              <a:rPr lang="bg-BG" sz="1800" dirty="0" smtClean="0">
                <a:latin typeface="Arial Narrow" panose="020B0606020202030204" pitchFamily="34" charset="0"/>
              </a:rPr>
              <a:t>“. Има три щатни бройки „Съдебен секретар“. </a:t>
            </a:r>
            <a:r>
              <a:rPr lang="ru-RU" sz="1800" dirty="0" smtClean="0">
                <a:latin typeface="Arial Narrow" panose="020B0606020202030204" pitchFamily="34" charset="0"/>
              </a:rPr>
              <a:t>В </a:t>
            </a:r>
            <a:r>
              <a:rPr lang="ru-RU" sz="1800" dirty="0">
                <a:latin typeface="Arial Narrow" panose="020B0606020202030204" pitchFamily="34" charset="0"/>
              </a:rPr>
              <a:t>„Бюро </a:t>
            </a:r>
            <a:r>
              <a:rPr lang="ru-RU" sz="1800" dirty="0" err="1">
                <a:latin typeface="Arial Narrow" panose="020B0606020202030204" pitchFamily="34" charset="0"/>
              </a:rPr>
              <a:t>съдимост</a:t>
            </a:r>
            <a:r>
              <a:rPr lang="ru-RU" sz="1800" dirty="0">
                <a:latin typeface="Arial Narrow" panose="020B0606020202030204" pitchFamily="34" charset="0"/>
              </a:rPr>
              <a:t>“ </a:t>
            </a:r>
            <a:r>
              <a:rPr lang="ru-RU" sz="1800" dirty="0" err="1">
                <a:latin typeface="Arial Narrow" panose="020B0606020202030204" pitchFamily="34" charset="0"/>
              </a:rPr>
              <a:t>дейността</a:t>
            </a:r>
            <a:r>
              <a:rPr lang="ru-RU" sz="1800" dirty="0">
                <a:latin typeface="Arial Narrow" panose="020B0606020202030204" pitchFamily="34" charset="0"/>
              </a:rPr>
              <a:t> се </a:t>
            </a:r>
            <a:r>
              <a:rPr lang="ru-RU" sz="1800" dirty="0" err="1">
                <a:latin typeface="Arial Narrow" panose="020B0606020202030204" pitchFamily="34" charset="0"/>
              </a:rPr>
              <a:t>изпълнява</a:t>
            </a:r>
            <a:r>
              <a:rPr lang="ru-RU" sz="1800" dirty="0">
                <a:latin typeface="Arial Narrow" panose="020B0606020202030204" pitchFamily="34" charset="0"/>
              </a:rPr>
              <a:t> от един </a:t>
            </a:r>
            <a:r>
              <a:rPr lang="ru-RU" sz="1800" dirty="0" err="1">
                <a:latin typeface="Arial Narrow" panose="020B0606020202030204" pitchFamily="34" charset="0"/>
              </a:rPr>
              <a:t>деловодител</a:t>
            </a:r>
            <a:r>
              <a:rPr lang="ru-RU" sz="1800" dirty="0">
                <a:latin typeface="Arial Narrow" panose="020B0606020202030204" pitchFamily="34" charset="0"/>
              </a:rPr>
              <a:t>, </a:t>
            </a:r>
            <a:r>
              <a:rPr lang="ru-RU" sz="1800" dirty="0" err="1">
                <a:latin typeface="Arial Narrow" panose="020B0606020202030204" pitchFamily="34" charset="0"/>
              </a:rPr>
              <a:t>както</a:t>
            </a:r>
            <a:r>
              <a:rPr lang="ru-RU" sz="1800" dirty="0">
                <a:latin typeface="Arial Narrow" panose="020B0606020202030204" pitchFamily="34" charset="0"/>
              </a:rPr>
              <a:t> и един </a:t>
            </a:r>
            <a:r>
              <a:rPr lang="ru-RU" sz="1800" dirty="0" err="1">
                <a:latin typeface="Arial Narrow" panose="020B0606020202030204" pitchFamily="34" charset="0"/>
              </a:rPr>
              <a:t>деловодител</a:t>
            </a:r>
            <a:r>
              <a:rPr lang="ru-RU" sz="1800" dirty="0">
                <a:latin typeface="Arial Narrow" panose="020B0606020202030204" pitchFamily="34" charset="0"/>
              </a:rPr>
              <a:t> </a:t>
            </a:r>
            <a:r>
              <a:rPr lang="ru-RU" sz="1800" dirty="0" err="1">
                <a:latin typeface="Arial Narrow" panose="020B0606020202030204" pitchFamily="34" charset="0"/>
              </a:rPr>
              <a:t>работи</a:t>
            </a:r>
            <a:r>
              <a:rPr lang="ru-RU" sz="1800" dirty="0">
                <a:latin typeface="Arial Narrow" panose="020B0606020202030204" pitchFamily="34" charset="0"/>
              </a:rPr>
              <a:t> в </a:t>
            </a:r>
            <a:r>
              <a:rPr lang="ru-RU" sz="1800" dirty="0" err="1">
                <a:latin typeface="Arial Narrow" panose="020B0606020202030204" pitchFamily="34" charset="0"/>
              </a:rPr>
              <a:t>съдебно-изпълнителна</a:t>
            </a:r>
            <a:r>
              <a:rPr lang="ru-RU" sz="1800" dirty="0">
                <a:latin typeface="Arial Narrow" panose="020B0606020202030204" pitchFamily="34" charset="0"/>
              </a:rPr>
              <a:t> служба</a:t>
            </a:r>
            <a:endParaRPr lang="ru-RU" sz="1800" dirty="0" smtClean="0">
              <a:latin typeface="Arial Narrow" panose="020B0606020202030204" pitchFamily="34" charset="0"/>
            </a:endParaRPr>
          </a:p>
          <a:p>
            <a:pPr marL="0" indent="0" algn="just">
              <a:buNone/>
            </a:pPr>
            <a:endParaRPr lang="ru-RU" sz="1800" dirty="0">
              <a:latin typeface="Arial Narrow" panose="020B0606020202030204" pitchFamily="34" charset="0"/>
            </a:endParaRPr>
          </a:p>
          <a:p>
            <a:pPr marL="0" indent="0" algn="just">
              <a:buNone/>
            </a:pPr>
            <a:endParaRPr lang="ru-RU" sz="1800" dirty="0" smtClean="0"/>
          </a:p>
          <a:p>
            <a:pPr marL="0" indent="0" algn="just">
              <a:buNone/>
            </a:pPr>
            <a:endParaRPr lang="ru-RU" sz="1800" dirty="0"/>
          </a:p>
          <a:p>
            <a:pPr marL="0" indent="0" algn="just">
              <a:buNone/>
            </a:pPr>
            <a:endParaRPr lang="ru-RU" sz="1800" dirty="0" smtClean="0"/>
          </a:p>
          <a:p>
            <a:pPr marL="0" indent="0" algn="just">
              <a:buNone/>
            </a:pPr>
            <a:r>
              <a:rPr lang="ru-RU" sz="1800" dirty="0" smtClean="0"/>
              <a:t>	</a:t>
            </a:r>
            <a:endParaRPr lang="bg-BG" sz="1800" dirty="0"/>
          </a:p>
        </p:txBody>
      </p:sp>
    </p:spTree>
    <p:extLst>
      <p:ext uri="{BB962C8B-B14F-4D97-AF65-F5344CB8AC3E}">
        <p14:creationId xmlns:p14="http://schemas.microsoft.com/office/powerpoint/2010/main" val="34770505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ъгълник 1"/>
          <p:cNvSpPr/>
          <p:nvPr/>
        </p:nvSpPr>
        <p:spPr>
          <a:xfrm>
            <a:off x="827584" y="548679"/>
            <a:ext cx="7560840" cy="4801314"/>
          </a:xfrm>
          <a:prstGeom prst="rect">
            <a:avLst/>
          </a:prstGeom>
        </p:spPr>
        <p:txBody>
          <a:bodyPr wrap="square">
            <a:spAutoFit/>
          </a:bodyPr>
          <a:lstStyle/>
          <a:p>
            <a:pPr algn="just"/>
            <a:r>
              <a:rPr lang="bg-BG" dirty="0"/>
              <a:t>  </a:t>
            </a:r>
            <a:r>
              <a:rPr lang="bg-BG" dirty="0" smtClean="0"/>
              <a:t>       </a:t>
            </a:r>
          </a:p>
          <a:p>
            <a:pPr algn="just"/>
            <a:r>
              <a:rPr lang="bg-BG" dirty="0"/>
              <a:t>	</a:t>
            </a:r>
            <a:r>
              <a:rPr lang="bg-BG" dirty="0" smtClean="0">
                <a:latin typeface="Arial Narrow" panose="020B0606020202030204" pitchFamily="34" charset="0"/>
              </a:rPr>
              <a:t>При оценка на работата на съдиите следва </a:t>
            </a:r>
            <a:r>
              <a:rPr lang="bg-BG" dirty="0">
                <a:latin typeface="Arial Narrow" panose="020B0606020202030204" pitchFamily="34" charset="0"/>
              </a:rPr>
              <a:t>да се има предвид, че съдиите Петрова и </a:t>
            </a:r>
            <a:r>
              <a:rPr lang="bg-BG" dirty="0" err="1">
                <a:latin typeface="Arial Narrow" panose="020B0606020202030204" pitchFamily="34" charset="0"/>
              </a:rPr>
              <a:t>Геренска</a:t>
            </a:r>
            <a:r>
              <a:rPr lang="bg-BG" dirty="0">
                <a:latin typeface="Arial Narrow" panose="020B0606020202030204" pitchFamily="34" charset="0"/>
              </a:rPr>
              <a:t> са смесени състави, но са включени в разпределението на граждански дела с намален процент, с изключение на заповедните производства по чл.410 и чл.417 от ГПК.</a:t>
            </a:r>
          </a:p>
          <a:p>
            <a:pPr algn="just"/>
            <a:r>
              <a:rPr lang="bg-BG" dirty="0">
                <a:latin typeface="Arial Narrow" panose="020B0606020202030204" pitchFamily="34" charset="0"/>
              </a:rPr>
              <a:t>          Следва да се има </a:t>
            </a:r>
            <a:r>
              <a:rPr lang="bg-BG" dirty="0" smtClean="0">
                <a:latin typeface="Arial Narrow" panose="020B0606020202030204" pitchFamily="34" charset="0"/>
              </a:rPr>
              <a:t>предвид още, </a:t>
            </a:r>
            <a:r>
              <a:rPr lang="bg-BG" dirty="0">
                <a:latin typeface="Arial Narrow" panose="020B0606020202030204" pitchFamily="34" charset="0"/>
              </a:rPr>
              <a:t>че съдия Стефанова е граждански състав и е включена в разпределението на наказателни дела, само по дежурство. През отчетния период със заповед на Председателя на съда, обоснована с необходимостта от бързина на разглеждане на НОХД образувани въз основа на внесени споразумения за решаване на делата в ДП с обвиняеми бежанци е включена в разпределението на този вид дела и съдия Стефанова.</a:t>
            </a:r>
          </a:p>
          <a:p>
            <a:pPr algn="just"/>
            <a:r>
              <a:rPr lang="bg-BG" dirty="0">
                <a:latin typeface="Arial Narrow" panose="020B0606020202030204" pitchFamily="34" charset="0"/>
              </a:rPr>
              <a:t>	</a:t>
            </a:r>
          </a:p>
          <a:p>
            <a:pPr algn="just"/>
            <a:r>
              <a:rPr lang="bg-BG" dirty="0">
                <a:latin typeface="Arial Narrow" panose="020B0606020202030204" pitchFamily="34" charset="0"/>
              </a:rPr>
              <a:t>         Делата, които са неприключили над 1 година са общо 11 на брой, като образувани преди 2021 г. са общо 3 на брой.  От които 9 дела са граждански и 2 са наказателни. В по – голямата част от гражданските дела продължава събирането на доказателства, част от които са </a:t>
            </a:r>
            <a:r>
              <a:rPr lang="bg-BG" dirty="0" err="1">
                <a:latin typeface="Arial Narrow" panose="020B0606020202030204" pitchFamily="34" charset="0"/>
              </a:rPr>
              <a:t>делбени</a:t>
            </a:r>
            <a:r>
              <a:rPr lang="bg-BG" dirty="0">
                <a:latin typeface="Arial Narrow" panose="020B0606020202030204" pitchFamily="34" charset="0"/>
              </a:rPr>
              <a:t> производства, във втората си фаза, което е причина за забавянето на производствата, от останалите едното е спряно.</a:t>
            </a:r>
          </a:p>
        </p:txBody>
      </p:sp>
    </p:spTree>
    <p:extLst>
      <p:ext uri="{BB962C8B-B14F-4D97-AF65-F5344CB8AC3E}">
        <p14:creationId xmlns:p14="http://schemas.microsoft.com/office/powerpoint/2010/main" val="24369109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400" dirty="0"/>
              <a:t>2. Качество на съдебните актове по съдии. Процентно съотношение, спрямо общия брой върнати от проверка всички актове.</a:t>
            </a:r>
            <a:endParaRPr lang="bg-BG" sz="2400" dirty="0"/>
          </a:p>
        </p:txBody>
      </p:sp>
      <p:sp>
        <p:nvSpPr>
          <p:cNvPr id="3" name="Content Placeholder 2"/>
          <p:cNvSpPr>
            <a:spLocks noGrp="1"/>
          </p:cNvSpPr>
          <p:nvPr>
            <p:ph idx="1"/>
          </p:nvPr>
        </p:nvSpPr>
        <p:spPr>
          <a:xfrm>
            <a:off x="467544" y="1412776"/>
            <a:ext cx="8229600" cy="5184576"/>
          </a:xfrm>
        </p:spPr>
        <p:txBody>
          <a:bodyPr>
            <a:normAutofit/>
          </a:bodyPr>
          <a:lstStyle/>
          <a:p>
            <a:pPr marL="0" indent="0">
              <a:buNone/>
            </a:pPr>
            <a:r>
              <a:rPr lang="ru-RU" sz="1800" dirty="0"/>
              <a:t>2.1.Резултати изцяло потвърдени </a:t>
            </a:r>
            <a:r>
              <a:rPr lang="ru-RU" sz="1800" dirty="0" err="1"/>
              <a:t>през</a:t>
            </a:r>
            <a:r>
              <a:rPr lang="ru-RU" sz="1800" dirty="0"/>
              <a:t> </a:t>
            </a:r>
            <a:r>
              <a:rPr lang="ru-RU" sz="1800" dirty="0" smtClean="0"/>
              <a:t>2022 </a:t>
            </a:r>
            <a:r>
              <a:rPr lang="ru-RU" sz="1800" dirty="0"/>
              <a:t>г., всички съдебни актове, общо за всички върнати дела от въззивна или касационна инстанция. </a:t>
            </a:r>
            <a:endParaRPr lang="bg-BG" sz="1800" dirty="0"/>
          </a:p>
        </p:txBody>
      </p:sp>
      <p:graphicFrame>
        <p:nvGraphicFramePr>
          <p:cNvPr id="4" name="Table 3"/>
          <p:cNvGraphicFramePr>
            <a:graphicFrameLocks noGrp="1"/>
          </p:cNvGraphicFramePr>
          <p:nvPr>
            <p:extLst>
              <p:ext uri="{D42A27DB-BD31-4B8C-83A1-F6EECF244321}">
                <p14:modId xmlns:p14="http://schemas.microsoft.com/office/powerpoint/2010/main" val="2294339793"/>
              </p:ext>
            </p:extLst>
          </p:nvPr>
        </p:nvGraphicFramePr>
        <p:xfrm>
          <a:off x="683568" y="2132856"/>
          <a:ext cx="7776865" cy="4452011"/>
        </p:xfrm>
        <a:graphic>
          <a:graphicData uri="http://schemas.openxmlformats.org/drawingml/2006/table">
            <a:tbl>
              <a:tblPr>
                <a:tableStyleId>{5C22544A-7EE6-4342-B048-85BDC9FD1C3A}</a:tableStyleId>
              </a:tblPr>
              <a:tblGrid>
                <a:gridCol w="1800200"/>
                <a:gridCol w="2030099"/>
                <a:gridCol w="1786325"/>
                <a:gridCol w="2160241"/>
              </a:tblGrid>
              <a:tr h="2257451">
                <a:tc>
                  <a:txBody>
                    <a:bodyPr/>
                    <a:lstStyle/>
                    <a:p>
                      <a:pPr algn="ctr">
                        <a:spcAft>
                          <a:spcPts val="0"/>
                        </a:spcAft>
                      </a:pPr>
                      <a:r>
                        <a:rPr lang="bg-BG" sz="2000" dirty="0">
                          <a:effectLst/>
                        </a:rPr>
                        <a:t> </a:t>
                      </a:r>
                      <a:endParaRPr lang="bg-BG" sz="2400"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Върнати, обжалвани/ протестирани</a:t>
                      </a:r>
                    </a:p>
                    <a:p>
                      <a:pPr algn="ctr">
                        <a:spcAft>
                          <a:spcPts val="0"/>
                        </a:spcAft>
                      </a:pPr>
                      <a:r>
                        <a:rPr lang="bg-BG" sz="1800" b="1" dirty="0" smtClean="0">
                          <a:effectLst/>
                        </a:rPr>
                        <a:t>2022г</a:t>
                      </a:r>
                      <a:r>
                        <a:rPr lang="bg-BG" sz="1800" b="1" dirty="0">
                          <a:effectLst/>
                        </a:rPr>
                        <a:t>.</a:t>
                      </a:r>
                    </a:p>
                    <a:p>
                      <a:pPr algn="ctr">
                        <a:spcAft>
                          <a:spcPts val="0"/>
                        </a:spcAft>
                      </a:pPr>
                      <a:r>
                        <a:rPr lang="bg-BG" sz="1800" b="1" dirty="0">
                          <a:effectLst/>
                        </a:rPr>
                        <a:t>общо/</a:t>
                      </a:r>
                    </a:p>
                    <a:p>
                      <a:pPr algn="ctr">
                        <a:spcAft>
                          <a:spcPts val="0"/>
                        </a:spcAft>
                      </a:pPr>
                      <a:r>
                        <a:rPr lang="bg-BG" sz="1800" b="1" dirty="0">
                          <a:effectLst/>
                        </a:rPr>
                        <a:t>наказателни/</a:t>
                      </a:r>
                    </a:p>
                    <a:p>
                      <a:pPr algn="ctr">
                        <a:spcAft>
                          <a:spcPts val="0"/>
                        </a:spcAft>
                      </a:pPr>
                      <a:r>
                        <a:rPr lang="bg-BG" sz="1800" b="1" dirty="0">
                          <a:effectLst/>
                        </a:rPr>
                        <a:t>граждански/</a:t>
                      </a:r>
                    </a:p>
                    <a:p>
                      <a:pPr algn="ctr">
                        <a:spcAft>
                          <a:spcPts val="0"/>
                        </a:spcAft>
                      </a:pPr>
                      <a:r>
                        <a:rPr lang="bg-BG" sz="1800" b="1" dirty="0">
                          <a:effectLst/>
                        </a:rPr>
                        <a:t>АНД</a:t>
                      </a:r>
                      <a:endParaRPr lang="bg-BG" sz="1800" b="1"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Резултати изцяло потвърдени</a:t>
                      </a:r>
                    </a:p>
                    <a:p>
                      <a:pPr algn="ctr">
                        <a:spcAft>
                          <a:spcPts val="0"/>
                        </a:spcAft>
                      </a:pPr>
                      <a:r>
                        <a:rPr lang="bg-BG" sz="1800" b="1" dirty="0" smtClean="0">
                          <a:effectLst/>
                        </a:rPr>
                        <a:t>2022г</a:t>
                      </a:r>
                      <a:r>
                        <a:rPr lang="bg-BG" sz="1800" b="1" dirty="0">
                          <a:effectLst/>
                        </a:rPr>
                        <a:t>.</a:t>
                      </a:r>
                    </a:p>
                    <a:p>
                      <a:pPr algn="ctr">
                        <a:spcAft>
                          <a:spcPts val="0"/>
                        </a:spcAft>
                      </a:pPr>
                      <a:r>
                        <a:rPr lang="bg-BG" sz="1800" b="1" dirty="0">
                          <a:effectLst/>
                        </a:rPr>
                        <a:t>общо/</a:t>
                      </a:r>
                    </a:p>
                    <a:p>
                      <a:pPr algn="ctr">
                        <a:spcAft>
                          <a:spcPts val="0"/>
                        </a:spcAft>
                      </a:pPr>
                      <a:r>
                        <a:rPr lang="bg-BG" sz="1800" b="1" dirty="0">
                          <a:effectLst/>
                        </a:rPr>
                        <a:t>наказателни/</a:t>
                      </a:r>
                    </a:p>
                    <a:p>
                      <a:pPr algn="ctr">
                        <a:spcAft>
                          <a:spcPts val="0"/>
                        </a:spcAft>
                      </a:pPr>
                      <a:r>
                        <a:rPr lang="bg-BG" sz="1800" b="1" dirty="0">
                          <a:effectLst/>
                        </a:rPr>
                        <a:t>граждански/</a:t>
                      </a:r>
                    </a:p>
                    <a:p>
                      <a:pPr algn="ctr">
                        <a:spcAft>
                          <a:spcPts val="0"/>
                        </a:spcAft>
                      </a:pPr>
                      <a:r>
                        <a:rPr lang="bg-BG" sz="1800" b="1" dirty="0">
                          <a:effectLst/>
                        </a:rPr>
                        <a:t>АНД</a:t>
                      </a:r>
                      <a:endParaRPr lang="bg-BG" sz="1800" b="1"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 </a:t>
                      </a:r>
                    </a:p>
                    <a:p>
                      <a:pPr algn="ctr">
                        <a:spcAft>
                          <a:spcPts val="0"/>
                        </a:spcAft>
                      </a:pPr>
                      <a:r>
                        <a:rPr lang="bg-BG" sz="1800" b="1" dirty="0">
                          <a:effectLst/>
                        </a:rPr>
                        <a:t> </a:t>
                      </a:r>
                    </a:p>
                    <a:p>
                      <a:pPr algn="ctr">
                        <a:spcAft>
                          <a:spcPts val="0"/>
                        </a:spcAft>
                      </a:pPr>
                      <a:r>
                        <a:rPr lang="bg-BG" sz="1800" b="1" dirty="0">
                          <a:effectLst/>
                        </a:rPr>
                        <a:t>%</a:t>
                      </a:r>
                    </a:p>
                    <a:p>
                      <a:pPr algn="ctr">
                        <a:spcAft>
                          <a:spcPts val="0"/>
                        </a:spcAft>
                      </a:pPr>
                      <a:r>
                        <a:rPr lang="bg-BG" sz="1800" b="1" dirty="0">
                          <a:effectLst/>
                        </a:rPr>
                        <a:t>изцяло </a:t>
                      </a:r>
                    </a:p>
                    <a:p>
                      <a:pPr algn="ctr">
                        <a:spcAft>
                          <a:spcPts val="0"/>
                        </a:spcAft>
                      </a:pPr>
                      <a:r>
                        <a:rPr lang="bg-BG" sz="1800" b="1" dirty="0">
                          <a:effectLst/>
                        </a:rPr>
                        <a:t>потвърдени</a:t>
                      </a:r>
                    </a:p>
                    <a:p>
                      <a:pPr algn="ctr">
                        <a:spcAft>
                          <a:spcPts val="0"/>
                        </a:spcAft>
                      </a:pPr>
                      <a:r>
                        <a:rPr lang="bg-BG" sz="1800" b="1" dirty="0">
                          <a:effectLst/>
                        </a:rPr>
                        <a:t>средна стойност </a:t>
                      </a:r>
                    </a:p>
                    <a:p>
                      <a:pPr algn="ctr">
                        <a:spcAft>
                          <a:spcPts val="0"/>
                        </a:spcAft>
                      </a:pPr>
                      <a:r>
                        <a:rPr lang="bg-BG" sz="1800" b="1" dirty="0">
                          <a:effectLst/>
                        </a:rPr>
                        <a:t> </a:t>
                      </a:r>
                      <a:endParaRPr lang="bg-BG" sz="1800" b="1" dirty="0">
                        <a:effectLst/>
                        <a:latin typeface="Times New Roman"/>
                        <a:ea typeface="Times New Roman"/>
                      </a:endParaRPr>
                    </a:p>
                  </a:txBody>
                  <a:tcPr marL="44450" marR="44450" marT="0" marB="0"/>
                </a:tc>
              </a:tr>
              <a:tr h="513057">
                <a:tc>
                  <a:txBody>
                    <a:bodyPr/>
                    <a:lstStyle/>
                    <a:p>
                      <a:pPr algn="ctr">
                        <a:spcAft>
                          <a:spcPts val="0"/>
                        </a:spcAft>
                      </a:pPr>
                      <a:r>
                        <a:rPr lang="bg-BG" sz="1800" b="1" dirty="0">
                          <a:effectLst/>
                        </a:rPr>
                        <a:t>Дияна </a:t>
                      </a:r>
                    </a:p>
                    <a:p>
                      <a:pPr algn="ctr">
                        <a:spcAft>
                          <a:spcPts val="0"/>
                        </a:spcAft>
                      </a:pPr>
                      <a:r>
                        <a:rPr lang="bg-BG" sz="1800" b="1" dirty="0">
                          <a:effectLst/>
                        </a:rPr>
                        <a:t>Петрова</a:t>
                      </a:r>
                      <a:endParaRPr lang="bg-BG" sz="1800" b="1"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52/13/8/31</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35/9/5/21</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67%</a:t>
                      </a:r>
                      <a:endParaRPr lang="bg-BG" sz="1800" dirty="0">
                        <a:effectLst/>
                        <a:latin typeface="Times New Roman"/>
                        <a:ea typeface="Times New Roman"/>
                      </a:endParaRPr>
                    </a:p>
                  </a:txBody>
                  <a:tcPr marL="44450" marR="44450" marT="0" marB="0"/>
                </a:tc>
              </a:tr>
              <a:tr h="513057">
                <a:tc>
                  <a:txBody>
                    <a:bodyPr/>
                    <a:lstStyle/>
                    <a:p>
                      <a:pPr algn="ctr">
                        <a:spcAft>
                          <a:spcPts val="0"/>
                        </a:spcAft>
                      </a:pPr>
                      <a:r>
                        <a:rPr lang="bg-BG" sz="1800" b="1" dirty="0" smtClean="0">
                          <a:effectLst/>
                        </a:rPr>
                        <a:t>Елена  </a:t>
                      </a:r>
                      <a:endParaRPr lang="bg-BG" sz="1800" b="1" dirty="0">
                        <a:effectLst/>
                      </a:endParaRPr>
                    </a:p>
                    <a:p>
                      <a:pPr algn="ctr">
                        <a:spcAft>
                          <a:spcPts val="0"/>
                        </a:spcAft>
                      </a:pPr>
                      <a:r>
                        <a:rPr lang="bg-BG" sz="1800" b="1" dirty="0" err="1" smtClean="0">
                          <a:effectLst/>
                        </a:rPr>
                        <a:t>Геренска</a:t>
                      </a:r>
                      <a:endParaRPr lang="bg-BG" sz="1800" b="1"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30/4/8/18</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19/3/4/12</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63%</a:t>
                      </a:r>
                      <a:endParaRPr lang="bg-BG" sz="1800" dirty="0">
                        <a:effectLst/>
                        <a:latin typeface="Times New Roman"/>
                        <a:ea typeface="Times New Roman"/>
                      </a:endParaRPr>
                    </a:p>
                  </a:txBody>
                  <a:tcPr marL="44450" marR="44450" marT="0" marB="0"/>
                </a:tc>
              </a:tr>
              <a:tr h="307834">
                <a:tc>
                  <a:txBody>
                    <a:bodyPr/>
                    <a:lstStyle/>
                    <a:p>
                      <a:pPr algn="ctr">
                        <a:spcAft>
                          <a:spcPts val="0"/>
                        </a:spcAft>
                      </a:pPr>
                      <a:r>
                        <a:rPr lang="bg-BG" sz="1800" b="1" dirty="0" smtClean="0">
                          <a:effectLst/>
                        </a:rPr>
                        <a:t>Соня</a:t>
                      </a:r>
                    </a:p>
                    <a:p>
                      <a:pPr algn="ctr">
                        <a:spcAft>
                          <a:spcPts val="0"/>
                        </a:spcAft>
                      </a:pPr>
                      <a:r>
                        <a:rPr lang="bg-BG" sz="1800" b="1" dirty="0" smtClean="0">
                          <a:effectLst/>
                        </a:rPr>
                        <a:t>Стефанова</a:t>
                      </a:r>
                      <a:endParaRPr lang="bg-BG" sz="1800" b="1"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16/1/8/0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8/0/8/0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54%</a:t>
                      </a:r>
                      <a:endParaRPr lang="bg-BG" sz="1800" dirty="0">
                        <a:effectLst/>
                        <a:latin typeface="Times New Roman"/>
                        <a:ea typeface="Times New Roman"/>
                      </a:endParaRPr>
                    </a:p>
                  </a:txBody>
                  <a:tcPr marL="44450" marR="44450" marT="0" marB="0"/>
                </a:tc>
              </a:tr>
              <a:tr h="513057">
                <a:tc>
                  <a:txBody>
                    <a:bodyPr/>
                    <a:lstStyle/>
                    <a:p>
                      <a:pPr algn="ctr">
                        <a:spcAft>
                          <a:spcPts val="0"/>
                        </a:spcAft>
                      </a:pPr>
                      <a:r>
                        <a:rPr lang="bg-BG" sz="1800" b="1" dirty="0">
                          <a:effectLst/>
                        </a:rPr>
                        <a:t>Общо </a:t>
                      </a:r>
                    </a:p>
                    <a:p>
                      <a:pPr algn="ctr">
                        <a:spcAft>
                          <a:spcPts val="0"/>
                        </a:spcAft>
                      </a:pPr>
                      <a:r>
                        <a:rPr lang="bg-BG" sz="1800" b="1" dirty="0">
                          <a:effectLst/>
                        </a:rPr>
                        <a:t>за съда</a:t>
                      </a:r>
                      <a:endParaRPr lang="bg-BG" sz="1800" b="1"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98/19/21/49</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62/11/17/34</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63%</a:t>
                      </a:r>
                      <a:endParaRPr lang="bg-BG" sz="1800" dirty="0">
                        <a:effectLst/>
                        <a:latin typeface="Times New Roman"/>
                        <a:ea typeface="Times New Roman"/>
                      </a:endParaRPr>
                    </a:p>
                  </a:txBody>
                  <a:tcPr marL="44450" marR="44450" marT="0" marB="0"/>
                </a:tc>
              </a:tr>
            </a:tbl>
          </a:graphicData>
        </a:graphic>
      </p:graphicFrame>
      <p:sp>
        <p:nvSpPr>
          <p:cNvPr id="5" name="Rectangle 1"/>
          <p:cNvSpPr>
            <a:spLocks noChangeArrowheads="1"/>
          </p:cNvSpPr>
          <p:nvPr/>
        </p:nvSpPr>
        <p:spPr bwMode="auto">
          <a:xfrm>
            <a:off x="1557338" y="26431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bg-BG" altLang="bg-BG"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79124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200" dirty="0"/>
              <a:t>2.1.Резултати </a:t>
            </a:r>
            <a:r>
              <a:rPr lang="ru-RU" sz="2200" dirty="0" err="1"/>
              <a:t>изцяло</a:t>
            </a:r>
            <a:r>
              <a:rPr lang="ru-RU" sz="2200" dirty="0"/>
              <a:t> </a:t>
            </a:r>
            <a:r>
              <a:rPr lang="ru-RU" sz="2200" dirty="0" err="1" smtClean="0"/>
              <a:t>отменени</a:t>
            </a:r>
            <a:r>
              <a:rPr lang="ru-RU" sz="2200" dirty="0" smtClean="0"/>
              <a:t> </a:t>
            </a:r>
            <a:r>
              <a:rPr lang="ru-RU" sz="2200" dirty="0" err="1"/>
              <a:t>през</a:t>
            </a:r>
            <a:r>
              <a:rPr lang="ru-RU" sz="2200" dirty="0"/>
              <a:t> 2022 г., </a:t>
            </a:r>
            <a:r>
              <a:rPr lang="ru-RU" sz="2200" dirty="0" err="1"/>
              <a:t>всички</a:t>
            </a:r>
            <a:r>
              <a:rPr lang="ru-RU" sz="2200" dirty="0"/>
              <a:t> </a:t>
            </a:r>
            <a:r>
              <a:rPr lang="ru-RU" sz="2200" dirty="0" err="1"/>
              <a:t>съдебни</a:t>
            </a:r>
            <a:r>
              <a:rPr lang="ru-RU" sz="2200" dirty="0"/>
              <a:t> </a:t>
            </a:r>
            <a:r>
              <a:rPr lang="ru-RU" sz="2200" dirty="0" err="1"/>
              <a:t>актове</a:t>
            </a:r>
            <a:r>
              <a:rPr lang="ru-RU" sz="2200" dirty="0"/>
              <a:t>, </a:t>
            </a:r>
            <a:r>
              <a:rPr lang="ru-RU" sz="2200" dirty="0" err="1"/>
              <a:t>общо</a:t>
            </a:r>
            <a:r>
              <a:rPr lang="ru-RU" sz="2200" dirty="0"/>
              <a:t> за </a:t>
            </a:r>
            <a:r>
              <a:rPr lang="ru-RU" sz="2200" dirty="0" err="1"/>
              <a:t>всички</a:t>
            </a:r>
            <a:r>
              <a:rPr lang="ru-RU" sz="2200" dirty="0"/>
              <a:t> </a:t>
            </a:r>
            <a:r>
              <a:rPr lang="ru-RU" sz="2200" dirty="0" err="1"/>
              <a:t>върнати</a:t>
            </a:r>
            <a:r>
              <a:rPr lang="ru-RU" sz="2200" dirty="0"/>
              <a:t> дела от </a:t>
            </a:r>
            <a:r>
              <a:rPr lang="ru-RU" sz="2200" dirty="0" err="1"/>
              <a:t>въззивна</a:t>
            </a:r>
            <a:r>
              <a:rPr lang="ru-RU" sz="2200" dirty="0"/>
              <a:t> или </a:t>
            </a:r>
            <a:r>
              <a:rPr lang="ru-RU" sz="2200" dirty="0" err="1"/>
              <a:t>касационна</a:t>
            </a:r>
            <a:r>
              <a:rPr lang="ru-RU" sz="2200" dirty="0"/>
              <a:t> инстанция. </a:t>
            </a:r>
            <a:endParaRPr lang="bg-BG"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5644053"/>
              </p:ext>
            </p:extLst>
          </p:nvPr>
        </p:nvGraphicFramePr>
        <p:xfrm>
          <a:off x="755576" y="1412776"/>
          <a:ext cx="7416823" cy="5122855"/>
        </p:xfrm>
        <a:graphic>
          <a:graphicData uri="http://schemas.openxmlformats.org/drawingml/2006/table">
            <a:tbl>
              <a:tblPr>
                <a:tableStyleId>{5C22544A-7EE6-4342-B048-85BDC9FD1C3A}</a:tableStyleId>
              </a:tblPr>
              <a:tblGrid>
                <a:gridCol w="2102917"/>
                <a:gridCol w="1550052"/>
                <a:gridCol w="1549271"/>
                <a:gridCol w="2214583"/>
              </a:tblGrid>
              <a:tr h="2561427">
                <a:tc>
                  <a:txBody>
                    <a:bodyPr/>
                    <a:lstStyle/>
                    <a:p>
                      <a:pPr algn="ctr">
                        <a:spcAft>
                          <a:spcPts val="0"/>
                        </a:spcAft>
                      </a:pPr>
                      <a:r>
                        <a:rPr lang="bg-BG" sz="1800" dirty="0">
                          <a:effectLst/>
                        </a:rPr>
                        <a:t> </a:t>
                      </a:r>
                      <a:endParaRPr lang="bg-BG" sz="1800" dirty="0">
                        <a:effectLst/>
                        <a:latin typeface="Times New Roman"/>
                        <a:ea typeface="Times New Roman"/>
                      </a:endParaRPr>
                    </a:p>
                  </a:txBody>
                  <a:tcPr marL="44450" marR="44450" marT="0" marB="0" anchor="ctr"/>
                </a:tc>
                <a:tc>
                  <a:txBody>
                    <a:bodyPr/>
                    <a:lstStyle/>
                    <a:p>
                      <a:pPr algn="ctr">
                        <a:spcAft>
                          <a:spcPts val="0"/>
                        </a:spcAft>
                      </a:pPr>
                      <a:r>
                        <a:rPr lang="bg-BG" sz="1800" dirty="0">
                          <a:effectLst/>
                        </a:rPr>
                        <a:t>Върнати, обжалвани/ протестирани</a:t>
                      </a:r>
                    </a:p>
                    <a:p>
                      <a:pPr algn="ctr">
                        <a:spcAft>
                          <a:spcPts val="0"/>
                        </a:spcAft>
                      </a:pPr>
                      <a:r>
                        <a:rPr lang="bg-BG" sz="1800" dirty="0" smtClean="0">
                          <a:effectLst/>
                        </a:rPr>
                        <a:t>2022г</a:t>
                      </a:r>
                      <a:r>
                        <a:rPr lang="bg-BG" sz="1800" dirty="0">
                          <a:effectLst/>
                        </a:rPr>
                        <a:t>.</a:t>
                      </a:r>
                    </a:p>
                    <a:p>
                      <a:pPr algn="ctr">
                        <a:spcAft>
                          <a:spcPts val="0"/>
                        </a:spcAft>
                      </a:pPr>
                      <a:r>
                        <a:rPr lang="bg-BG" sz="1800" dirty="0">
                          <a:effectLst/>
                        </a:rPr>
                        <a:t>общо/</a:t>
                      </a:r>
                    </a:p>
                    <a:p>
                      <a:pPr algn="ctr">
                        <a:spcAft>
                          <a:spcPts val="0"/>
                        </a:spcAft>
                      </a:pPr>
                      <a:r>
                        <a:rPr lang="bg-BG" sz="1800" dirty="0">
                          <a:effectLst/>
                        </a:rPr>
                        <a:t>наказателни/</a:t>
                      </a:r>
                    </a:p>
                    <a:p>
                      <a:pPr algn="ctr">
                        <a:spcAft>
                          <a:spcPts val="0"/>
                        </a:spcAft>
                      </a:pPr>
                      <a:r>
                        <a:rPr lang="bg-BG" sz="1800" dirty="0">
                          <a:effectLst/>
                        </a:rPr>
                        <a:t>граждански/</a:t>
                      </a:r>
                    </a:p>
                    <a:p>
                      <a:pPr algn="ctr">
                        <a:spcAft>
                          <a:spcPts val="0"/>
                        </a:spcAft>
                      </a:pPr>
                      <a:r>
                        <a:rPr lang="bg-BG" sz="1800" dirty="0">
                          <a:effectLst/>
                        </a:rPr>
                        <a:t>АНД</a:t>
                      </a:r>
                      <a:endParaRPr lang="bg-BG" sz="1800" dirty="0">
                        <a:effectLst/>
                        <a:latin typeface="Times New Roman"/>
                        <a:ea typeface="Times New Roman"/>
                      </a:endParaRPr>
                    </a:p>
                  </a:txBody>
                  <a:tcPr marL="44450" marR="44450" marT="0" marB="0" anchor="ctr"/>
                </a:tc>
                <a:tc>
                  <a:txBody>
                    <a:bodyPr/>
                    <a:lstStyle/>
                    <a:p>
                      <a:pPr algn="ctr">
                        <a:spcAft>
                          <a:spcPts val="0"/>
                        </a:spcAft>
                      </a:pPr>
                      <a:r>
                        <a:rPr lang="bg-BG" sz="1800" dirty="0">
                          <a:effectLst/>
                        </a:rPr>
                        <a:t>Резултати изцяло </a:t>
                      </a:r>
                      <a:r>
                        <a:rPr lang="bg-BG" sz="1800" dirty="0" smtClean="0">
                          <a:effectLst/>
                        </a:rPr>
                        <a:t>отменени</a:t>
                      </a:r>
                      <a:endParaRPr lang="bg-BG" sz="1800" dirty="0">
                        <a:effectLst/>
                      </a:endParaRPr>
                    </a:p>
                    <a:p>
                      <a:pPr algn="ctr">
                        <a:spcAft>
                          <a:spcPts val="0"/>
                        </a:spcAft>
                      </a:pPr>
                      <a:r>
                        <a:rPr lang="bg-BG" sz="1800" dirty="0" smtClean="0">
                          <a:effectLst/>
                        </a:rPr>
                        <a:t>2022г</a:t>
                      </a:r>
                      <a:r>
                        <a:rPr lang="bg-BG" sz="1800" dirty="0">
                          <a:effectLst/>
                        </a:rPr>
                        <a:t>.</a:t>
                      </a:r>
                    </a:p>
                    <a:p>
                      <a:pPr algn="ctr">
                        <a:spcAft>
                          <a:spcPts val="0"/>
                        </a:spcAft>
                      </a:pPr>
                      <a:r>
                        <a:rPr lang="bg-BG" sz="1800" dirty="0">
                          <a:effectLst/>
                        </a:rPr>
                        <a:t>общо/</a:t>
                      </a:r>
                    </a:p>
                    <a:p>
                      <a:pPr algn="ctr">
                        <a:spcAft>
                          <a:spcPts val="0"/>
                        </a:spcAft>
                      </a:pPr>
                      <a:r>
                        <a:rPr lang="bg-BG" sz="1800" dirty="0">
                          <a:effectLst/>
                        </a:rPr>
                        <a:t>наказателни/</a:t>
                      </a:r>
                    </a:p>
                    <a:p>
                      <a:pPr algn="ctr">
                        <a:spcAft>
                          <a:spcPts val="0"/>
                        </a:spcAft>
                      </a:pPr>
                      <a:r>
                        <a:rPr lang="bg-BG" sz="1800" dirty="0">
                          <a:effectLst/>
                        </a:rPr>
                        <a:t>граждански/</a:t>
                      </a:r>
                    </a:p>
                    <a:p>
                      <a:pPr algn="ctr">
                        <a:spcAft>
                          <a:spcPts val="0"/>
                        </a:spcAft>
                      </a:pPr>
                      <a:r>
                        <a:rPr lang="bg-BG" sz="1800" dirty="0">
                          <a:effectLst/>
                        </a:rPr>
                        <a:t>АНД</a:t>
                      </a:r>
                      <a:endParaRPr lang="bg-BG" sz="1800" dirty="0">
                        <a:effectLst/>
                        <a:latin typeface="Times New Roman"/>
                        <a:ea typeface="Times New Roman"/>
                      </a:endParaRPr>
                    </a:p>
                  </a:txBody>
                  <a:tcPr marL="44450" marR="44450" marT="0" marB="0" anchor="ctr"/>
                </a:tc>
                <a:tc>
                  <a:txBody>
                    <a:bodyPr/>
                    <a:lstStyle/>
                    <a:p>
                      <a:pPr algn="ctr">
                        <a:spcAft>
                          <a:spcPts val="0"/>
                        </a:spcAft>
                      </a:pPr>
                      <a:r>
                        <a:rPr lang="bg-BG" sz="1800" dirty="0">
                          <a:effectLst/>
                        </a:rPr>
                        <a:t> </a:t>
                      </a:r>
                    </a:p>
                    <a:p>
                      <a:pPr algn="ctr">
                        <a:spcAft>
                          <a:spcPts val="0"/>
                        </a:spcAft>
                      </a:pPr>
                      <a:r>
                        <a:rPr lang="bg-BG" sz="1800" dirty="0">
                          <a:effectLst/>
                        </a:rPr>
                        <a:t> </a:t>
                      </a:r>
                    </a:p>
                    <a:p>
                      <a:pPr algn="ctr">
                        <a:spcAft>
                          <a:spcPts val="0"/>
                        </a:spcAft>
                      </a:pPr>
                      <a:r>
                        <a:rPr lang="bg-BG" sz="1800" dirty="0">
                          <a:effectLst/>
                        </a:rPr>
                        <a:t>%</a:t>
                      </a:r>
                    </a:p>
                    <a:p>
                      <a:pPr algn="ctr">
                        <a:spcAft>
                          <a:spcPts val="0"/>
                        </a:spcAft>
                      </a:pPr>
                      <a:r>
                        <a:rPr lang="bg-BG" sz="1800" dirty="0">
                          <a:effectLst/>
                        </a:rPr>
                        <a:t>изцяло </a:t>
                      </a:r>
                    </a:p>
                    <a:p>
                      <a:pPr algn="ctr">
                        <a:spcAft>
                          <a:spcPts val="0"/>
                        </a:spcAft>
                      </a:pPr>
                      <a:r>
                        <a:rPr lang="bg-BG" sz="1800" dirty="0" smtClean="0">
                          <a:effectLst/>
                        </a:rPr>
                        <a:t>отменени</a:t>
                      </a:r>
                      <a:endParaRPr lang="bg-BG" sz="1800" dirty="0">
                        <a:effectLst/>
                      </a:endParaRPr>
                    </a:p>
                    <a:p>
                      <a:pPr algn="ctr">
                        <a:spcAft>
                          <a:spcPts val="0"/>
                        </a:spcAft>
                      </a:pPr>
                      <a:r>
                        <a:rPr lang="bg-BG" sz="1800" dirty="0">
                          <a:effectLst/>
                        </a:rPr>
                        <a:t>средна стойност </a:t>
                      </a:r>
                    </a:p>
                    <a:p>
                      <a:pPr algn="ctr">
                        <a:spcAft>
                          <a:spcPts val="0"/>
                        </a:spcAft>
                      </a:pPr>
                      <a:r>
                        <a:rPr lang="bg-BG" sz="1800" dirty="0">
                          <a:effectLst/>
                        </a:rPr>
                        <a:t> </a:t>
                      </a:r>
                      <a:endParaRPr lang="bg-BG" sz="1800" dirty="0">
                        <a:effectLst/>
                        <a:latin typeface="Times New Roman"/>
                        <a:ea typeface="Times New Roman"/>
                      </a:endParaRPr>
                    </a:p>
                  </a:txBody>
                  <a:tcPr marL="44450" marR="44450" marT="0" marB="0"/>
                </a:tc>
              </a:tr>
              <a:tr h="640357">
                <a:tc>
                  <a:txBody>
                    <a:bodyPr/>
                    <a:lstStyle/>
                    <a:p>
                      <a:pPr algn="ctr">
                        <a:spcAft>
                          <a:spcPts val="0"/>
                        </a:spcAft>
                      </a:pPr>
                      <a:r>
                        <a:rPr lang="bg-BG" sz="1800">
                          <a:effectLst/>
                        </a:rPr>
                        <a:t>Дияна </a:t>
                      </a:r>
                    </a:p>
                    <a:p>
                      <a:pPr algn="ctr">
                        <a:spcAft>
                          <a:spcPts val="0"/>
                        </a:spcAft>
                      </a:pPr>
                      <a:r>
                        <a:rPr lang="bg-BG" sz="1800">
                          <a:effectLst/>
                        </a:rPr>
                        <a:t>Петрова</a:t>
                      </a:r>
                      <a:endParaRPr lang="bg-BG" sz="1800">
                        <a:effectLst/>
                        <a:latin typeface="Times New Roman"/>
                        <a:ea typeface="Times New Roman"/>
                      </a:endParaRPr>
                    </a:p>
                  </a:txBody>
                  <a:tcPr marL="44450" marR="44450" marT="0" marB="0"/>
                </a:tc>
                <a:tc>
                  <a:txBody>
                    <a:bodyPr/>
                    <a:lstStyle/>
                    <a:p>
                      <a:pPr algn="ctr">
                        <a:spcAft>
                          <a:spcPts val="0"/>
                        </a:spcAft>
                      </a:pPr>
                      <a:r>
                        <a:rPr lang="bg-BG" sz="1800" dirty="0" smtClean="0">
                          <a:effectLst/>
                        </a:rPr>
                        <a:t>52/13/8/31</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14/3/1/10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27%</a:t>
                      </a:r>
                      <a:endParaRPr lang="bg-BG" sz="1800" dirty="0">
                        <a:effectLst/>
                        <a:latin typeface="Times New Roman"/>
                        <a:ea typeface="Times New Roman"/>
                      </a:endParaRPr>
                    </a:p>
                  </a:txBody>
                  <a:tcPr marL="44450" marR="44450" marT="0" marB="0"/>
                </a:tc>
              </a:tr>
              <a:tr h="640357">
                <a:tc>
                  <a:txBody>
                    <a:bodyPr/>
                    <a:lstStyle/>
                    <a:p>
                      <a:pPr algn="ctr">
                        <a:spcAft>
                          <a:spcPts val="0"/>
                        </a:spcAft>
                      </a:pPr>
                      <a:r>
                        <a:rPr lang="bg-BG" sz="1800" dirty="0" smtClean="0">
                          <a:effectLst/>
                        </a:rPr>
                        <a:t>Елена</a:t>
                      </a:r>
                      <a:endParaRPr lang="bg-BG" sz="1800" dirty="0">
                        <a:effectLst/>
                      </a:endParaRPr>
                    </a:p>
                    <a:p>
                      <a:pPr algn="ctr">
                        <a:spcAft>
                          <a:spcPts val="0"/>
                        </a:spcAft>
                      </a:pPr>
                      <a:r>
                        <a:rPr lang="bg-BG" sz="1800" dirty="0" err="1" smtClean="0">
                          <a:effectLst/>
                        </a:rPr>
                        <a:t>Геренска</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30/4/8/18</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9/1/2/6</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30%</a:t>
                      </a:r>
                      <a:endParaRPr lang="bg-BG" sz="1800" dirty="0">
                        <a:effectLst/>
                        <a:latin typeface="Times New Roman"/>
                        <a:ea typeface="Times New Roman"/>
                      </a:endParaRPr>
                    </a:p>
                  </a:txBody>
                  <a:tcPr marL="44450" marR="44450" marT="0" marB="0"/>
                </a:tc>
              </a:tr>
              <a:tr h="640357">
                <a:tc>
                  <a:txBody>
                    <a:bodyPr/>
                    <a:lstStyle/>
                    <a:p>
                      <a:pPr marL="0" algn="ctr" defTabSz="914400" rtl="0" eaLnBrk="1" latinLnBrk="0" hangingPunct="1">
                        <a:spcAft>
                          <a:spcPts val="0"/>
                        </a:spcAft>
                      </a:pPr>
                      <a:r>
                        <a:rPr lang="bg-BG" sz="1800" kern="1200" dirty="0" smtClean="0">
                          <a:solidFill>
                            <a:schemeClr val="dk1"/>
                          </a:solidFill>
                          <a:effectLst/>
                          <a:latin typeface="+mn-lt"/>
                          <a:ea typeface="+mn-ea"/>
                          <a:cs typeface="+mn-cs"/>
                        </a:rPr>
                        <a:t>Соня</a:t>
                      </a:r>
                    </a:p>
                    <a:p>
                      <a:pPr marL="0" algn="ctr" defTabSz="914400" rtl="0" eaLnBrk="1" latinLnBrk="0" hangingPunct="1">
                        <a:spcAft>
                          <a:spcPts val="0"/>
                        </a:spcAft>
                      </a:pPr>
                      <a:r>
                        <a:rPr lang="bg-BG" sz="1800" kern="1200" dirty="0" smtClean="0">
                          <a:solidFill>
                            <a:schemeClr val="dk1"/>
                          </a:solidFill>
                          <a:effectLst/>
                          <a:latin typeface="+mn-lt"/>
                          <a:ea typeface="+mn-ea"/>
                          <a:cs typeface="+mn-cs"/>
                        </a:rPr>
                        <a:t>Стефанова</a:t>
                      </a:r>
                      <a:endParaRPr lang="bg-BG" sz="1800" kern="1200" dirty="0">
                        <a:solidFill>
                          <a:schemeClr val="dk1"/>
                        </a:solidFill>
                        <a:effectLst/>
                        <a:latin typeface="+mn-lt"/>
                        <a:ea typeface="+mn-ea"/>
                        <a:cs typeface="+mn-cs"/>
                      </a:endParaRPr>
                    </a:p>
                  </a:txBody>
                  <a:tcPr marL="44450" marR="44450" marT="0" marB="0"/>
                </a:tc>
                <a:tc>
                  <a:txBody>
                    <a:bodyPr/>
                    <a:lstStyle/>
                    <a:p>
                      <a:pPr algn="ctr">
                        <a:spcAft>
                          <a:spcPts val="0"/>
                        </a:spcAft>
                      </a:pPr>
                      <a:r>
                        <a:rPr lang="bg-BG" sz="1800" kern="1200" dirty="0" smtClean="0">
                          <a:solidFill>
                            <a:schemeClr val="dk1"/>
                          </a:solidFill>
                          <a:effectLst/>
                          <a:latin typeface="+mn-lt"/>
                          <a:ea typeface="+mn-ea"/>
                          <a:cs typeface="+mn-cs"/>
                        </a:rPr>
                        <a:t>16/1/8/0</a:t>
                      </a:r>
                      <a:endParaRPr lang="bg-BG" sz="1800" kern="1200" dirty="0">
                        <a:solidFill>
                          <a:schemeClr val="dk1"/>
                        </a:solidFill>
                        <a:effectLst/>
                        <a:latin typeface="+mn-lt"/>
                        <a:ea typeface="+mn-ea"/>
                        <a:cs typeface="+mn-cs"/>
                      </a:endParaRPr>
                    </a:p>
                  </a:txBody>
                  <a:tcPr marL="44450" marR="44450" marT="0" marB="0"/>
                </a:tc>
                <a:tc>
                  <a:txBody>
                    <a:bodyPr/>
                    <a:lstStyle/>
                    <a:p>
                      <a:pPr marL="0" algn="ctr" defTabSz="914400" rtl="0" eaLnBrk="1" latinLnBrk="0" hangingPunct="1">
                        <a:spcAft>
                          <a:spcPts val="0"/>
                        </a:spcAft>
                      </a:pPr>
                      <a:r>
                        <a:rPr lang="bg-BG" sz="1800" kern="1200" dirty="0" smtClean="0">
                          <a:solidFill>
                            <a:schemeClr val="dk1"/>
                          </a:solidFill>
                          <a:effectLst/>
                          <a:latin typeface="+mn-lt"/>
                          <a:ea typeface="+mn-ea"/>
                          <a:cs typeface="+mn-cs"/>
                        </a:rPr>
                        <a:t>3/1/2/0</a:t>
                      </a:r>
                      <a:endParaRPr lang="bg-BG" sz="1800" kern="1200" dirty="0">
                        <a:solidFill>
                          <a:schemeClr val="dk1"/>
                        </a:solidFill>
                        <a:effectLst/>
                        <a:latin typeface="+mn-lt"/>
                        <a:ea typeface="+mn-ea"/>
                        <a:cs typeface="+mn-cs"/>
                      </a:endParaRPr>
                    </a:p>
                  </a:txBody>
                  <a:tcPr marL="44450" marR="44450" marT="0" marB="0"/>
                </a:tc>
                <a:tc>
                  <a:txBody>
                    <a:bodyPr/>
                    <a:lstStyle/>
                    <a:p>
                      <a:pPr marL="0" algn="ctr" defTabSz="914400" rtl="0" eaLnBrk="1" latinLnBrk="0" hangingPunct="1">
                        <a:spcAft>
                          <a:spcPts val="0"/>
                        </a:spcAft>
                      </a:pPr>
                      <a:r>
                        <a:rPr lang="bg-BG" sz="1800" kern="1200" dirty="0" smtClean="0">
                          <a:solidFill>
                            <a:schemeClr val="dk1"/>
                          </a:solidFill>
                          <a:effectLst/>
                          <a:latin typeface="+mn-lt"/>
                          <a:ea typeface="+mn-ea"/>
                          <a:cs typeface="+mn-cs"/>
                        </a:rPr>
                        <a:t>19%</a:t>
                      </a:r>
                      <a:endParaRPr lang="bg-BG" sz="1800" kern="1200" dirty="0">
                        <a:solidFill>
                          <a:schemeClr val="dk1"/>
                        </a:solidFill>
                        <a:effectLst/>
                        <a:latin typeface="+mn-lt"/>
                        <a:ea typeface="+mn-ea"/>
                        <a:cs typeface="+mn-cs"/>
                      </a:endParaRPr>
                    </a:p>
                  </a:txBody>
                  <a:tcPr marL="44450" marR="44450" marT="0" marB="0"/>
                </a:tc>
              </a:tr>
              <a:tr h="640357">
                <a:tc>
                  <a:txBody>
                    <a:bodyPr/>
                    <a:lstStyle/>
                    <a:p>
                      <a:pPr algn="ctr">
                        <a:spcAft>
                          <a:spcPts val="0"/>
                        </a:spcAft>
                      </a:pPr>
                      <a:r>
                        <a:rPr lang="bg-BG" sz="1800" dirty="0">
                          <a:effectLst/>
                        </a:rPr>
                        <a:t>Общо </a:t>
                      </a:r>
                    </a:p>
                    <a:p>
                      <a:pPr algn="ctr">
                        <a:spcAft>
                          <a:spcPts val="0"/>
                        </a:spcAft>
                      </a:pPr>
                      <a:r>
                        <a:rPr lang="bg-BG" sz="1800" dirty="0">
                          <a:effectLst/>
                        </a:rPr>
                        <a:t>за съда</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98/19/21/49</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26/5/</a:t>
                      </a:r>
                      <a:r>
                        <a:rPr lang="bg-BG" sz="1800" dirty="0" err="1" smtClean="0">
                          <a:effectLst/>
                        </a:rPr>
                        <a:t>5</a:t>
                      </a:r>
                      <a:r>
                        <a:rPr lang="bg-BG" sz="1800" dirty="0" smtClean="0">
                          <a:effectLst/>
                        </a:rPr>
                        <a:t>/16</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27%</a:t>
                      </a:r>
                      <a:endParaRPr lang="bg-BG" sz="1800" dirty="0">
                        <a:effectLst/>
                        <a:latin typeface="Times New Roman"/>
                        <a:ea typeface="Times New Roman"/>
                      </a:endParaRPr>
                    </a:p>
                  </a:txBody>
                  <a:tcPr marL="44450" marR="44450" marT="0" marB="0"/>
                </a:tc>
              </a:tr>
            </a:tbl>
          </a:graphicData>
        </a:graphic>
      </p:graphicFrame>
      <p:sp>
        <p:nvSpPr>
          <p:cNvPr id="5" name="Rectangle 1"/>
          <p:cNvSpPr>
            <a:spLocks noChangeArrowheads="1"/>
          </p:cNvSpPr>
          <p:nvPr/>
        </p:nvSpPr>
        <p:spPr bwMode="auto">
          <a:xfrm>
            <a:off x="1557338" y="2689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bg-BG" alt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582946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080120"/>
          </a:xfrm>
        </p:spPr>
        <p:txBody>
          <a:bodyPr>
            <a:normAutofit/>
          </a:bodyPr>
          <a:lstStyle/>
          <a:p>
            <a:r>
              <a:rPr lang="bg-BG" sz="3600" dirty="0"/>
              <a:t>Тенденции и заключение.</a:t>
            </a:r>
          </a:p>
        </p:txBody>
      </p:sp>
      <p:sp>
        <p:nvSpPr>
          <p:cNvPr id="3" name="Content Placeholder 2"/>
          <p:cNvSpPr>
            <a:spLocks noGrp="1"/>
          </p:cNvSpPr>
          <p:nvPr>
            <p:ph idx="1"/>
          </p:nvPr>
        </p:nvSpPr>
        <p:spPr>
          <a:xfrm>
            <a:off x="251520" y="1772816"/>
            <a:ext cx="8640960" cy="4248472"/>
          </a:xfrm>
        </p:spPr>
        <p:txBody>
          <a:bodyPr>
            <a:noAutofit/>
          </a:bodyPr>
          <a:lstStyle/>
          <a:p>
            <a:pPr marL="0" indent="0" algn="just">
              <a:buNone/>
            </a:pPr>
            <a:r>
              <a:rPr lang="ru-RU" sz="1600" dirty="0"/>
              <a:t> 	</a:t>
            </a:r>
            <a:r>
              <a:rPr lang="bg-BG" sz="2000" dirty="0" smtClean="0">
                <a:latin typeface="Arial Narrow" panose="020B0606020202030204" pitchFamily="34" charset="0"/>
              </a:rPr>
              <a:t>През изминалата година се прекрати /след дълго очакване/ негативната тенденция на голям брой неприключили съдебни производства в края на годината. </a:t>
            </a:r>
          </a:p>
          <a:p>
            <a:pPr marL="0" indent="0" algn="just">
              <a:buNone/>
            </a:pPr>
            <a:endParaRPr lang="bg-BG" sz="2000" dirty="0" smtClean="0">
              <a:latin typeface="Arial Narrow" panose="020B0606020202030204" pitchFamily="34" charset="0"/>
            </a:endParaRPr>
          </a:p>
          <a:p>
            <a:pPr marL="0" indent="0" algn="just">
              <a:buNone/>
            </a:pPr>
            <a:r>
              <a:rPr lang="bg-BG" sz="2000" dirty="0" smtClean="0">
                <a:latin typeface="Arial Narrow" panose="020B0606020202030204" pitchFamily="34" charset="0"/>
              </a:rPr>
              <a:t>	С решения на Общото събрание се постигна през отчетния период, доколкото е възможно при щат от трима съдии, частична специализация по материя.</a:t>
            </a:r>
          </a:p>
          <a:p>
            <a:pPr marL="0" indent="0" algn="just">
              <a:buNone/>
            </a:pPr>
            <a:endParaRPr lang="bg-BG" sz="2000" dirty="0" smtClean="0">
              <a:latin typeface="Arial Narrow" panose="020B0606020202030204" pitchFamily="34" charset="0"/>
            </a:endParaRPr>
          </a:p>
          <a:p>
            <a:pPr marL="0" indent="0" algn="just">
              <a:buNone/>
            </a:pPr>
            <a:r>
              <a:rPr lang="bg-BG" sz="2000" dirty="0" smtClean="0">
                <a:latin typeface="Arial Narrow" panose="020B0606020202030204" pitchFamily="34" charset="0"/>
              </a:rPr>
              <a:t>	Работата на съдиите на пълен щат през изминалата година, намали натовареността, което в симбиоза със усърдната работа на магистратите подобри разглеждането и решаването в разумен срок на </a:t>
            </a:r>
            <a:r>
              <a:rPr lang="bg-BG" sz="2000" dirty="0" err="1" smtClean="0">
                <a:latin typeface="Arial Narrow" panose="020B0606020202030204" pitchFamily="34" charset="0"/>
              </a:rPr>
              <a:t>новопостъпилите</a:t>
            </a:r>
            <a:r>
              <a:rPr lang="bg-BG" sz="2000" dirty="0" smtClean="0">
                <a:latin typeface="Arial Narrow" panose="020B0606020202030204" pitchFamily="34" charset="0"/>
              </a:rPr>
              <a:t> дела. Следва да се работи още за подобряване на показателите на изцяло потвърдените актове и намаляване още на показателя изцяло отменени актове, като следва да се отбележи, че последният е намален в сравнение с предходния период. </a:t>
            </a:r>
          </a:p>
          <a:p>
            <a:pPr marL="0" indent="0" algn="just">
              <a:buNone/>
            </a:pPr>
            <a:r>
              <a:rPr lang="bg-BG" sz="1800" dirty="0" smtClean="0">
                <a:latin typeface="Arial Narrow" panose="020B0606020202030204" pitchFamily="34" charset="0"/>
              </a:rPr>
              <a:t>	 .</a:t>
            </a:r>
            <a:endParaRPr lang="bg-BG" sz="1800" dirty="0">
              <a:latin typeface="Arial Narrow" panose="020B0606020202030204" pitchFamily="34" charset="0"/>
            </a:endParaRPr>
          </a:p>
        </p:txBody>
      </p:sp>
    </p:spTree>
    <p:extLst>
      <p:ext uri="{BB962C8B-B14F-4D97-AF65-F5344CB8AC3E}">
        <p14:creationId xmlns:p14="http://schemas.microsoft.com/office/powerpoint/2010/main" val="39027225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6752"/>
            <a:ext cx="8229600" cy="4929411"/>
          </a:xfrm>
        </p:spPr>
        <p:txBody>
          <a:bodyPr>
            <a:normAutofit fontScale="85000" lnSpcReduction="10000"/>
          </a:bodyPr>
          <a:lstStyle/>
          <a:p>
            <a:pPr marL="0" indent="0" algn="just">
              <a:buNone/>
            </a:pPr>
            <a:r>
              <a:rPr lang="bg-BG" sz="2600" dirty="0" smtClean="0"/>
              <a:t>          </a:t>
            </a:r>
            <a:r>
              <a:rPr lang="bg-BG" sz="2600" dirty="0" smtClean="0">
                <a:latin typeface="Arial Narrow" panose="020B0606020202030204" pitchFamily="34" charset="0"/>
              </a:rPr>
              <a:t>Наблюдава </a:t>
            </a:r>
            <a:r>
              <a:rPr lang="bg-BG" sz="2600" dirty="0">
                <a:latin typeface="Arial Narrow" panose="020B0606020202030204" pitchFamily="34" charset="0"/>
              </a:rPr>
              <a:t>се положителна тенденция за изготвяне на съдебните актове в установените от закона срокове. </a:t>
            </a:r>
            <a:endParaRPr lang="bg-BG" sz="2600" dirty="0" smtClean="0">
              <a:latin typeface="Arial Narrow" panose="020B0606020202030204" pitchFamily="34" charset="0"/>
            </a:endParaRPr>
          </a:p>
          <a:p>
            <a:pPr marL="0" indent="0" algn="just">
              <a:buNone/>
            </a:pPr>
            <a:r>
              <a:rPr lang="bg-BG" sz="2600" dirty="0">
                <a:latin typeface="Arial Narrow" panose="020B0606020202030204" pitchFamily="34" charset="0"/>
              </a:rPr>
              <a:t> </a:t>
            </a:r>
            <a:r>
              <a:rPr lang="bg-BG" sz="2600" dirty="0" smtClean="0">
                <a:latin typeface="Arial Narrow" panose="020B0606020202030204" pitchFamily="34" charset="0"/>
              </a:rPr>
              <a:t>         През </a:t>
            </a:r>
            <a:r>
              <a:rPr lang="bg-BG" sz="2600" dirty="0">
                <a:latin typeface="Arial Narrow" panose="020B0606020202030204" pitchFamily="34" charset="0"/>
              </a:rPr>
              <a:t>изминалата година се установяват </a:t>
            </a:r>
            <a:r>
              <a:rPr lang="bg-BG" sz="2600" dirty="0" err="1">
                <a:latin typeface="Arial Narrow" panose="020B0606020202030204" pitchFamily="34" charset="0"/>
              </a:rPr>
              <a:t>просрочия</a:t>
            </a:r>
            <a:r>
              <a:rPr lang="bg-BG" sz="2600" dirty="0">
                <a:latin typeface="Arial Narrow" panose="020B0606020202030204" pitchFamily="34" charset="0"/>
              </a:rPr>
              <a:t>, които следва да бъдат преустановени, предвид облекчаване на натоварването на работещите съдии вследствие на предходни натрупвания на дела. Причините за </a:t>
            </a:r>
            <a:r>
              <a:rPr lang="bg-BG" sz="2600" dirty="0" err="1">
                <a:latin typeface="Arial Narrow" panose="020B0606020202030204" pitchFamily="34" charset="0"/>
              </a:rPr>
              <a:t>просрочието</a:t>
            </a:r>
            <a:r>
              <a:rPr lang="bg-BG" sz="2600" dirty="0">
                <a:latin typeface="Arial Narrow" panose="020B0606020202030204" pitchFamily="34" charset="0"/>
              </a:rPr>
              <a:t> в по – голямата част на решения по АНД, образувани по жалби срещу НП са обективни – натовареността съдия-докладчик по делата за 2022 г., предвид най-продължителен период на работа в съда и останали несвършени дела от предходни периоди и едновременно разглеждане и решаване на </a:t>
            </a:r>
            <a:r>
              <a:rPr lang="bg-BG" sz="2600" dirty="0" err="1">
                <a:latin typeface="Arial Narrow" panose="020B0606020202030204" pitchFamily="34" charset="0"/>
              </a:rPr>
              <a:t>новопостъпилите</a:t>
            </a:r>
            <a:r>
              <a:rPr lang="bg-BG" sz="2600" dirty="0">
                <a:latin typeface="Arial Narrow" panose="020B0606020202030204" pitchFamily="34" charset="0"/>
              </a:rPr>
              <a:t> такива. </a:t>
            </a:r>
            <a:endParaRPr lang="bg-BG" sz="2600" dirty="0" smtClean="0">
              <a:latin typeface="Arial Narrow" panose="020B0606020202030204" pitchFamily="34" charset="0"/>
            </a:endParaRPr>
          </a:p>
          <a:p>
            <a:pPr marL="0" indent="0" algn="just">
              <a:buNone/>
            </a:pPr>
            <a:r>
              <a:rPr lang="bg-BG" sz="2600" dirty="0">
                <a:latin typeface="Arial Narrow" panose="020B0606020202030204" pitchFamily="34" charset="0"/>
              </a:rPr>
              <a:t> </a:t>
            </a:r>
            <a:r>
              <a:rPr lang="bg-BG" sz="2600" dirty="0" smtClean="0">
                <a:latin typeface="Arial Narrow" panose="020B0606020202030204" pitchFamily="34" charset="0"/>
              </a:rPr>
              <a:t>         Причините </a:t>
            </a:r>
            <a:r>
              <a:rPr lang="bg-BG" sz="2600" dirty="0">
                <a:latin typeface="Arial Narrow" panose="020B0606020202030204" pitchFamily="34" charset="0"/>
              </a:rPr>
              <a:t>за забавяне изготвяне на съдебните актове по 7 броя граждански дела е сложността на делата и промяната в съдиите-докладчици. Едновременно с това причина за </a:t>
            </a:r>
            <a:r>
              <a:rPr lang="bg-BG" sz="2600" dirty="0" err="1">
                <a:latin typeface="Arial Narrow" panose="020B0606020202030204" pitchFamily="34" charset="0"/>
              </a:rPr>
              <a:t>просрочието</a:t>
            </a:r>
            <a:r>
              <a:rPr lang="bg-BG" sz="2600" dirty="0">
                <a:latin typeface="Arial Narrow" panose="020B0606020202030204" pitchFamily="34" charset="0"/>
              </a:rPr>
              <a:t> е и разглеждането от съдиите едновременно на граждански и наказателни дела, което не може да бъде променено по обективни причини.</a:t>
            </a:r>
          </a:p>
          <a:p>
            <a:endParaRPr lang="en-US" dirty="0"/>
          </a:p>
        </p:txBody>
      </p:sp>
    </p:spTree>
    <p:extLst>
      <p:ext uri="{BB962C8B-B14F-4D97-AF65-F5344CB8AC3E}">
        <p14:creationId xmlns:p14="http://schemas.microsoft.com/office/powerpoint/2010/main" val="38670739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VII.</a:t>
            </a:r>
            <a:r>
              <a:rPr lang="bg-BG" sz="3600" dirty="0"/>
              <a:t>ДИСЦИПЛИНАРНИ ПРОИЗВОДСТВА.</a:t>
            </a:r>
          </a:p>
        </p:txBody>
      </p:sp>
      <p:sp>
        <p:nvSpPr>
          <p:cNvPr id="3" name="Content Placeholder 2"/>
          <p:cNvSpPr>
            <a:spLocks noGrp="1"/>
          </p:cNvSpPr>
          <p:nvPr>
            <p:ph idx="1"/>
          </p:nvPr>
        </p:nvSpPr>
        <p:spPr>
          <a:xfrm>
            <a:off x="467544" y="1700808"/>
            <a:ext cx="8229600" cy="4525963"/>
          </a:xfrm>
        </p:spPr>
        <p:txBody>
          <a:bodyPr/>
          <a:lstStyle/>
          <a:p>
            <a:pPr marL="0" indent="0" algn="just">
              <a:buNone/>
            </a:pPr>
            <a:endParaRPr lang="ru-RU" sz="1800" dirty="0" smtClean="0"/>
          </a:p>
          <a:p>
            <a:pPr marL="0" indent="0" algn="just">
              <a:buNone/>
            </a:pPr>
            <a:endParaRPr lang="ru-RU" sz="1800" dirty="0"/>
          </a:p>
          <a:p>
            <a:pPr marL="0" indent="0" algn="just">
              <a:buNone/>
            </a:pPr>
            <a:endParaRPr lang="ru-RU" sz="1800" dirty="0" smtClean="0"/>
          </a:p>
          <a:p>
            <a:pPr marL="0" indent="0" algn="just">
              <a:buNone/>
            </a:pPr>
            <a:endParaRPr lang="ru-RU" sz="1800" dirty="0"/>
          </a:p>
          <a:p>
            <a:pPr marL="0" indent="0" algn="just">
              <a:buNone/>
            </a:pPr>
            <a:r>
              <a:rPr lang="ru-RU" sz="1800" dirty="0" err="1" smtClean="0">
                <a:latin typeface="Arial Narrow" panose="020B0606020202030204" pitchFamily="34" charset="0"/>
              </a:rPr>
              <a:t>През</a:t>
            </a:r>
            <a:r>
              <a:rPr lang="ru-RU" sz="1800" dirty="0" smtClean="0">
                <a:latin typeface="Arial Narrow" panose="020B0606020202030204" pitchFamily="34" charset="0"/>
              </a:rPr>
              <a:t> </a:t>
            </a:r>
            <a:r>
              <a:rPr lang="ru-RU" sz="1800" dirty="0" err="1">
                <a:latin typeface="Arial Narrow" panose="020B0606020202030204" pitchFamily="34" charset="0"/>
              </a:rPr>
              <a:t>календарната</a:t>
            </a:r>
            <a:r>
              <a:rPr lang="ru-RU" sz="1800" dirty="0">
                <a:latin typeface="Arial Narrow" panose="020B0606020202030204" pitchFamily="34" charset="0"/>
              </a:rPr>
              <a:t> </a:t>
            </a:r>
            <a:r>
              <a:rPr lang="ru-RU" sz="1800" dirty="0" smtClean="0">
                <a:latin typeface="Arial Narrow" panose="020B0606020202030204" pitchFamily="34" charset="0"/>
              </a:rPr>
              <a:t>2022 </a:t>
            </a:r>
            <a:r>
              <a:rPr lang="ru-RU" sz="1800" dirty="0">
                <a:latin typeface="Arial Narrow" panose="020B0606020202030204" pitchFamily="34" charset="0"/>
              </a:rPr>
              <a:t>г. не са образувани дисциплинарни производства по отношение на други районни съдии, държавни съдебни изпълнители, съдията по вписванията и съдебни служители.</a:t>
            </a:r>
          </a:p>
          <a:p>
            <a:endParaRPr lang="ru-RU" dirty="0"/>
          </a:p>
          <a:p>
            <a:pPr marL="0" indent="0">
              <a:buNone/>
            </a:pPr>
            <a:endParaRPr lang="bg-BG" dirty="0"/>
          </a:p>
        </p:txBody>
      </p:sp>
    </p:spTree>
    <p:extLst>
      <p:ext uri="{BB962C8B-B14F-4D97-AF65-F5344CB8AC3E}">
        <p14:creationId xmlns:p14="http://schemas.microsoft.com/office/powerpoint/2010/main" val="26031682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512168"/>
          </a:xfrm>
        </p:spPr>
        <p:txBody>
          <a:bodyPr>
            <a:noAutofit/>
          </a:bodyPr>
          <a:lstStyle/>
          <a:p>
            <a:r>
              <a:rPr lang="ru-RU" sz="3200" dirty="0"/>
              <a:t>VIII. ДЪРЖАВНИ СЪДЕБНИ ИЗПЪЛНИТЕЛИ. СЪДИЯ ПО ВПИСВАНИЯТА</a:t>
            </a:r>
            <a:endParaRPr lang="bg-BG" sz="3200" dirty="0"/>
          </a:p>
        </p:txBody>
      </p:sp>
      <p:sp>
        <p:nvSpPr>
          <p:cNvPr id="3" name="Content Placeholder 2"/>
          <p:cNvSpPr>
            <a:spLocks noGrp="1"/>
          </p:cNvSpPr>
          <p:nvPr>
            <p:ph idx="1"/>
          </p:nvPr>
        </p:nvSpPr>
        <p:spPr>
          <a:xfrm>
            <a:off x="251520" y="1556792"/>
            <a:ext cx="8568952" cy="5256584"/>
          </a:xfrm>
        </p:spPr>
        <p:txBody>
          <a:bodyPr>
            <a:noAutofit/>
          </a:bodyPr>
          <a:lstStyle/>
          <a:p>
            <a:pPr marL="0" indent="0" algn="just">
              <a:buNone/>
            </a:pPr>
            <a:r>
              <a:rPr lang="ru-RU" sz="1800" dirty="0" smtClean="0">
                <a:latin typeface="Arial Narrow" panose="020B0606020202030204" pitchFamily="34" charset="0"/>
              </a:rPr>
              <a:t>            </a:t>
            </a:r>
          </a:p>
          <a:p>
            <a:pPr marL="0" indent="0" algn="just">
              <a:buNone/>
            </a:pPr>
            <a:r>
              <a:rPr lang="ru-RU" sz="1800" dirty="0">
                <a:latin typeface="Arial Narrow" panose="020B0606020202030204" pitchFamily="34" charset="0"/>
              </a:rPr>
              <a:t>	</a:t>
            </a:r>
            <a:r>
              <a:rPr lang="bg-BG" sz="1800" dirty="0" smtClean="0">
                <a:latin typeface="Arial Narrow" panose="020B0606020202030204" pitchFamily="34" charset="0"/>
              </a:rPr>
              <a:t>През отчетната 2022 г. в Съдебно-изпълнителна служба при Районен съд-Велики Преслав са били на производство 1036 изпълнителни дела, от които 200 новообразувани. В полза на граждани - 311 броя, в полза на държавата 445 броя, в полза на юридически лица 261 бр., изпълнения на чуждестранни решения 2 бр. и изпълнения на обезпечителни мерки 17 бр.</a:t>
            </a:r>
          </a:p>
          <a:p>
            <a:pPr marL="0" indent="0" algn="just">
              <a:buNone/>
            </a:pPr>
            <a:r>
              <a:rPr lang="bg-BG" sz="1800" dirty="0" smtClean="0">
                <a:latin typeface="Arial Narrow" panose="020B0606020202030204" pitchFamily="34" charset="0"/>
              </a:rPr>
              <a:t>             През 2021 г. в Съдебно-изпълнителна служба при Районен съд – Велики Преслав са били на производство 1002 изпълнителни дела, от които 188 новообразувани. В края на 2021 г. са останали несвършени 836 бр. изпълнителни дела.</a:t>
            </a:r>
          </a:p>
          <a:p>
            <a:pPr marL="0" indent="0" algn="just">
              <a:buNone/>
            </a:pPr>
            <a:r>
              <a:rPr lang="bg-BG" sz="1800" dirty="0" smtClean="0">
                <a:latin typeface="Arial Narrow" panose="020B0606020202030204" pitchFamily="34" charset="0"/>
              </a:rPr>
              <a:t>             Общо изпълнителни дела са свършили през 2022 г. в т.ч.: чрез реализиране на вземане – 64 дела, прекратени по други причини - 167 дела, 15 са изпратени на друг съдебен изпълнител. </a:t>
            </a:r>
          </a:p>
          <a:p>
            <a:pPr marL="0" indent="0" algn="just">
              <a:buNone/>
            </a:pPr>
            <a:r>
              <a:rPr lang="bg-BG" sz="1800" dirty="0" smtClean="0">
                <a:latin typeface="Arial Narrow" panose="020B0606020202030204" pitchFamily="34" charset="0"/>
              </a:rPr>
              <a:t>              През 2021 г. общо са свършени изпълнителни дела, както следва: чрез реализиране на вземане – 53 дела, прекратени по други причини - 97 дела, 16 са изпратени на друг съдебен изпълнител. </a:t>
            </a:r>
          </a:p>
        </p:txBody>
      </p:sp>
    </p:spTree>
    <p:extLst>
      <p:ext uri="{BB962C8B-B14F-4D97-AF65-F5344CB8AC3E}">
        <p14:creationId xmlns:p14="http://schemas.microsoft.com/office/powerpoint/2010/main" val="32461405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525963"/>
          </a:xfrm>
        </p:spPr>
        <p:txBody>
          <a:bodyPr>
            <a:normAutofit fontScale="77500" lnSpcReduction="20000"/>
          </a:bodyPr>
          <a:lstStyle/>
          <a:p>
            <a:pPr marL="0" indent="0" algn="just">
              <a:buNone/>
            </a:pPr>
            <a:r>
              <a:rPr lang="ru-RU" dirty="0">
                <a:latin typeface="Arial Narrow" panose="020B0606020202030204" pitchFamily="34" charset="0"/>
              </a:rPr>
              <a:t> </a:t>
            </a:r>
            <a:r>
              <a:rPr lang="ru-RU" dirty="0" smtClean="0">
                <a:latin typeface="Arial Narrow" panose="020B0606020202030204" pitchFamily="34" charset="0"/>
              </a:rPr>
              <a:t>             </a:t>
            </a:r>
            <a:r>
              <a:rPr lang="bg-BG" dirty="0" smtClean="0">
                <a:latin typeface="Arial Narrow" panose="020B0606020202030204" pitchFamily="34" charset="0"/>
              </a:rPr>
              <a:t>Събраните суми  до края на отчетната година от държавните съдебни изпълнители   възлизат общо на 179 669 лева, от които 12 700 лева са за държавни такси, 113 368 лева по изпълнителни листове. От общо събраните суми 179 669 лв.  са платени доброволно 35 391 лв. </a:t>
            </a:r>
          </a:p>
          <a:p>
            <a:pPr marL="0" indent="0" algn="just">
              <a:buNone/>
            </a:pPr>
            <a:endParaRPr lang="bg-BG" dirty="0" smtClean="0">
              <a:latin typeface="Arial Narrow" panose="020B0606020202030204" pitchFamily="34" charset="0"/>
            </a:endParaRPr>
          </a:p>
          <a:p>
            <a:pPr marL="0" indent="0" algn="just">
              <a:buNone/>
            </a:pPr>
            <a:r>
              <a:rPr lang="bg-BG" dirty="0" smtClean="0">
                <a:latin typeface="Arial Narrow" panose="020B0606020202030204" pitchFamily="34" charset="0"/>
              </a:rPr>
              <a:t>               Събраните суми  до края на 2021 година от държавните съдебни изпълнители   възлизат общо на 231 890 лева, от които 13 601 лева са от държавни такси, 140 993 лева по изпълнителни листове. От общо събраните суми 231 890 лева са платени доброволно 54 662 лева.</a:t>
            </a:r>
          </a:p>
          <a:p>
            <a:pPr marL="0" indent="0" algn="just">
              <a:buNone/>
            </a:pPr>
            <a:endParaRPr lang="bg-BG" dirty="0">
              <a:latin typeface="Arial Narrow" panose="020B0606020202030204" pitchFamily="34" charset="0"/>
            </a:endParaRPr>
          </a:p>
          <a:p>
            <a:pPr marL="0" indent="0" algn="just">
              <a:buNone/>
            </a:pPr>
            <a:r>
              <a:rPr lang="bg-BG" dirty="0" smtClean="0">
                <a:latin typeface="Arial Narrow" panose="020B0606020202030204" pitchFamily="34" charset="0"/>
              </a:rPr>
              <a:t>               През отчетният период има подадена една жалба срещу действията на държавните съдебни изпълнители, която е оставена без уважение. Което е и показател за високото качество на работа. </a:t>
            </a:r>
            <a:r>
              <a:rPr lang="bg-BG" sz="2800" dirty="0" smtClean="0"/>
              <a:t>	</a:t>
            </a:r>
          </a:p>
          <a:p>
            <a:pPr marL="0" indent="0">
              <a:buNone/>
            </a:pPr>
            <a:r>
              <a:rPr lang="ru-RU" sz="1800" dirty="0" smtClean="0"/>
              <a:t>  </a:t>
            </a:r>
            <a:r>
              <a:rPr lang="ru-RU" sz="1800" dirty="0"/>
              <a:t>	</a:t>
            </a:r>
            <a:endParaRPr lang="en-US" dirty="0"/>
          </a:p>
        </p:txBody>
      </p:sp>
    </p:spTree>
    <p:extLst>
      <p:ext uri="{BB962C8B-B14F-4D97-AF65-F5344CB8AC3E}">
        <p14:creationId xmlns:p14="http://schemas.microsoft.com/office/powerpoint/2010/main" val="347354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57200" y="476672"/>
            <a:ext cx="8229600" cy="5832648"/>
          </a:xfrm>
        </p:spPr>
        <p:txBody>
          <a:bodyPr>
            <a:normAutofit lnSpcReduction="10000"/>
          </a:bodyPr>
          <a:lstStyle/>
          <a:p>
            <a:pPr marL="0" indent="0" algn="just">
              <a:buNone/>
            </a:pPr>
            <a:r>
              <a:rPr lang="bg-BG" sz="1800" dirty="0" smtClean="0">
                <a:latin typeface="Arial Narrow" panose="020B0606020202030204" pitchFamily="34" charset="0"/>
              </a:rPr>
              <a:t>         </a:t>
            </a:r>
            <a:r>
              <a:rPr lang="bg-BG" sz="2000" dirty="0" smtClean="0">
                <a:latin typeface="Arial Narrow" panose="020B0606020202030204" pitchFamily="34" charset="0"/>
              </a:rPr>
              <a:t>В Районен съд - гр. Велики Преслав работи един съдия по вписванията. </a:t>
            </a:r>
          </a:p>
          <a:p>
            <a:pPr marL="0" indent="0" algn="just">
              <a:buNone/>
            </a:pPr>
            <a:endParaRPr lang="bg-BG" sz="2000" dirty="0" smtClean="0">
              <a:latin typeface="Arial Narrow" panose="020B0606020202030204" pitchFamily="34" charset="0"/>
            </a:endParaRPr>
          </a:p>
          <a:p>
            <a:pPr marL="0" indent="0" algn="just">
              <a:buNone/>
            </a:pPr>
            <a:r>
              <a:rPr lang="bg-BG" sz="2000" dirty="0" smtClean="0">
                <a:latin typeface="Arial Narrow" panose="020B0606020202030204" pitchFamily="34" charset="0"/>
              </a:rPr>
              <a:t>         През изминалата 2022 г. са извършени 4019 вписвания, през 2021 г. – 2905 вписвания. От извършените вписвания през отчетната 2022 година, продажби са 1022, аренди 469, наеми 404, дарения 292. От извършените вписвания през отчетната 2021 година продажби са 989, аренди 371, наеми 230, дарения 301.</a:t>
            </a:r>
          </a:p>
          <a:p>
            <a:pPr marL="0" indent="0" algn="just">
              <a:buNone/>
            </a:pPr>
            <a:endParaRPr lang="bg-BG" sz="2000" dirty="0" smtClean="0">
              <a:latin typeface="Arial Narrow" panose="020B0606020202030204" pitchFamily="34" charset="0"/>
            </a:endParaRPr>
          </a:p>
          <a:p>
            <a:pPr marL="0" indent="0" algn="just">
              <a:buNone/>
            </a:pPr>
            <a:r>
              <a:rPr lang="bg-BG" sz="2000" dirty="0" smtClean="0">
                <a:latin typeface="Arial Narrow" panose="020B0606020202030204" pitchFamily="34" charset="0"/>
              </a:rPr>
              <a:t>         През 2022 г. са събрани  69 545 лева държавни такси, а през 2021 г. са събрани  82 112 лева </a:t>
            </a:r>
            <a:r>
              <a:rPr lang="bg-BG" sz="2000" dirty="0">
                <a:latin typeface="Arial Narrow" panose="020B0606020202030204" pitchFamily="34" charset="0"/>
              </a:rPr>
              <a:t>д</a:t>
            </a:r>
            <a:r>
              <a:rPr lang="bg-BG" sz="2000" dirty="0" smtClean="0">
                <a:latin typeface="Arial Narrow" panose="020B0606020202030204" pitchFamily="34" charset="0"/>
              </a:rPr>
              <a:t>ържавни такси.  </a:t>
            </a:r>
          </a:p>
          <a:p>
            <a:pPr marL="0" indent="0" algn="just">
              <a:buNone/>
            </a:pPr>
            <a:r>
              <a:rPr lang="bg-BG" sz="2000" dirty="0" smtClean="0">
                <a:latin typeface="Arial Narrow" panose="020B0606020202030204" pitchFamily="34" charset="0"/>
              </a:rPr>
              <a:t>         През 2022 г. са извършени 728 писмени справки и 204 устни справки, издадени са 117 преписи, 13 отбелязвания и 175 заличавания в регистрите.</a:t>
            </a:r>
          </a:p>
          <a:p>
            <a:pPr marL="0" indent="0" algn="just">
              <a:buNone/>
            </a:pPr>
            <a:r>
              <a:rPr lang="bg-BG" sz="2000" dirty="0">
                <a:latin typeface="Arial Narrow" panose="020B0606020202030204" pitchFamily="34" charset="0"/>
              </a:rPr>
              <a:t> </a:t>
            </a:r>
            <a:r>
              <a:rPr lang="bg-BG" sz="2000" dirty="0" smtClean="0">
                <a:latin typeface="Arial Narrow" panose="020B0606020202030204" pitchFamily="34" charset="0"/>
              </a:rPr>
              <a:t>        През 2021 г. са извършени 1192 писмени справки и 203 устни справки, издадени са 1153 преписи, 7 отбелязвания и 166 заличавания в регистрите.</a:t>
            </a:r>
          </a:p>
          <a:p>
            <a:pPr marL="0" indent="0" algn="just">
              <a:buNone/>
            </a:pPr>
            <a:endParaRPr lang="bg-BG" sz="2000" dirty="0" smtClean="0">
              <a:latin typeface="Arial Narrow" panose="020B0606020202030204" pitchFamily="34" charset="0"/>
            </a:endParaRPr>
          </a:p>
          <a:p>
            <a:pPr marL="0" indent="0" algn="just">
              <a:buNone/>
            </a:pPr>
            <a:r>
              <a:rPr lang="bg-BG" sz="2000" dirty="0" smtClean="0">
                <a:latin typeface="Arial Narrow" panose="020B0606020202030204" pitchFamily="34" charset="0"/>
              </a:rPr>
              <a:t>           През отчетната година няма обжалвани откази на съдията по вписванията, от което може да се направи извод за много добрата работа на съдията по вписванията. Постановени се пет отказа от вписване на една аренда, два отказа от вещни права и два отказа за вписване на актове за общинска собственост, които не са обжалвани.</a:t>
            </a:r>
          </a:p>
          <a:p>
            <a:endParaRPr lang="bg-BG" sz="1800" dirty="0"/>
          </a:p>
        </p:txBody>
      </p:sp>
    </p:spTree>
    <p:extLst>
      <p:ext uri="{BB962C8B-B14F-4D97-AF65-F5344CB8AC3E}">
        <p14:creationId xmlns:p14="http://schemas.microsoft.com/office/powerpoint/2010/main" val="17873340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38338"/>
          </a:xfrm>
        </p:spPr>
        <p:txBody>
          <a:bodyPr>
            <a:noAutofit/>
          </a:bodyPr>
          <a:lstStyle/>
          <a:p>
            <a:r>
              <a:rPr lang="ru-RU" sz="3600" dirty="0"/>
              <a:t>IX. ПРОВЕРКИ ОТ ИНСПЕКТОРАТА КЪМ ВИСШИЯ СЪДЕБЕН СЪВЕТ, ОКРЪЖЕН СЪД – ШУМЕН И ДРУГИ ОРГАНИ. РЕВИЗИОННА ДЕЙНОСТ ПРЕЗ </a:t>
            </a:r>
            <a:r>
              <a:rPr lang="ru-RU" sz="3600" dirty="0" smtClean="0"/>
              <a:t>2022 </a:t>
            </a:r>
            <a:r>
              <a:rPr lang="ru-RU" sz="3600" dirty="0"/>
              <a:t>ГОДИНА.</a:t>
            </a:r>
            <a:endParaRPr lang="bg-BG" sz="3600" dirty="0"/>
          </a:p>
        </p:txBody>
      </p:sp>
      <p:sp>
        <p:nvSpPr>
          <p:cNvPr id="3" name="Content Placeholder 2"/>
          <p:cNvSpPr>
            <a:spLocks noGrp="1"/>
          </p:cNvSpPr>
          <p:nvPr>
            <p:ph idx="1"/>
          </p:nvPr>
        </p:nvSpPr>
        <p:spPr>
          <a:xfrm>
            <a:off x="457200" y="2996952"/>
            <a:ext cx="8229600" cy="3600400"/>
          </a:xfrm>
        </p:spPr>
        <p:txBody>
          <a:bodyPr>
            <a:normAutofit/>
          </a:bodyPr>
          <a:lstStyle/>
          <a:p>
            <a:pPr marL="0" indent="0" algn="just">
              <a:buNone/>
            </a:pPr>
            <a:r>
              <a:rPr lang="ru-RU" dirty="0"/>
              <a:t> </a:t>
            </a:r>
            <a:endParaRPr lang="ru-RU" dirty="0" smtClean="0"/>
          </a:p>
          <a:p>
            <a:pPr marL="0" indent="0" algn="just">
              <a:buNone/>
            </a:pPr>
            <a:r>
              <a:rPr lang="ru-RU" sz="1800" dirty="0" smtClean="0"/>
              <a:t>	</a:t>
            </a:r>
            <a:r>
              <a:rPr lang="ru-RU" sz="1800" dirty="0" err="1" smtClean="0">
                <a:latin typeface="Arial Narrow" panose="020B0606020202030204" pitchFamily="34" charset="0"/>
              </a:rPr>
              <a:t>През</a:t>
            </a:r>
            <a:r>
              <a:rPr lang="ru-RU" sz="1800" dirty="0" smtClean="0">
                <a:latin typeface="Arial Narrow" panose="020B0606020202030204" pitchFamily="34" charset="0"/>
              </a:rPr>
              <a:t> </a:t>
            </a:r>
            <a:r>
              <a:rPr lang="ru-RU" sz="1800" dirty="0">
                <a:latin typeface="Arial Narrow" panose="020B0606020202030204" pitchFamily="34" charset="0"/>
              </a:rPr>
              <a:t>месец </a:t>
            </a:r>
            <a:r>
              <a:rPr lang="ru-RU" sz="1800" dirty="0" err="1">
                <a:latin typeface="Arial Narrow" panose="020B0606020202030204" pitchFamily="34" charset="0"/>
              </a:rPr>
              <a:t>януари</a:t>
            </a:r>
            <a:r>
              <a:rPr lang="ru-RU" sz="1800" dirty="0">
                <a:latin typeface="Arial Narrow" panose="020B0606020202030204" pitchFamily="34" charset="0"/>
              </a:rPr>
              <a:t>  </a:t>
            </a:r>
            <a:r>
              <a:rPr lang="ru-RU" sz="1800" dirty="0" smtClean="0">
                <a:latin typeface="Arial Narrow" panose="020B0606020202030204" pitchFamily="34" charset="0"/>
              </a:rPr>
              <a:t>2023 </a:t>
            </a:r>
            <a:r>
              <a:rPr lang="ru-RU" sz="1800" dirty="0">
                <a:latin typeface="Arial Narrow" panose="020B0606020202030204" pitchFamily="34" charset="0"/>
              </a:rPr>
              <a:t>г. бе извършена  проверка от страна на </a:t>
            </a:r>
            <a:r>
              <a:rPr lang="ru-RU" sz="1800" dirty="0" err="1">
                <a:latin typeface="Arial Narrow" panose="020B0606020202030204" pitchFamily="34" charset="0"/>
              </a:rPr>
              <a:t>Окръжен</a:t>
            </a:r>
            <a:r>
              <a:rPr lang="ru-RU" sz="1800" dirty="0">
                <a:latin typeface="Arial Narrow" panose="020B0606020202030204" pitchFamily="34" charset="0"/>
              </a:rPr>
              <a:t> </a:t>
            </a:r>
            <a:r>
              <a:rPr lang="ru-RU" sz="1800" dirty="0" err="1" smtClean="0">
                <a:latin typeface="Arial Narrow" panose="020B0606020202030204" pitchFamily="34" charset="0"/>
              </a:rPr>
              <a:t>съд</a:t>
            </a:r>
            <a:r>
              <a:rPr lang="ru-RU" sz="1800" dirty="0" smtClean="0">
                <a:latin typeface="Arial Narrow" panose="020B0606020202030204" pitchFamily="34" charset="0"/>
              </a:rPr>
              <a:t> - Шумен</a:t>
            </a:r>
            <a:r>
              <a:rPr lang="ru-RU" sz="1800" dirty="0">
                <a:latin typeface="Arial Narrow" panose="020B0606020202030204" pitchFamily="34" charset="0"/>
              </a:rPr>
              <a:t>, по отношение на гражданските и наказателните дела, съдебно-изпълнителна служба и на съдията по вписванията при ВПРС. Обхватът на проверката бе за периода от </a:t>
            </a:r>
            <a:r>
              <a:rPr lang="ru-RU" sz="1800" dirty="0" smtClean="0">
                <a:latin typeface="Arial Narrow" panose="020B0606020202030204" pitchFamily="34" charset="0"/>
              </a:rPr>
              <a:t>01.01.2022г</a:t>
            </a:r>
            <a:r>
              <a:rPr lang="ru-RU" sz="1800" dirty="0">
                <a:latin typeface="Arial Narrow" panose="020B0606020202030204" pitchFamily="34" charset="0"/>
              </a:rPr>
              <a:t>. - </a:t>
            </a:r>
            <a:r>
              <a:rPr lang="ru-RU" sz="1800" dirty="0" smtClean="0">
                <a:latin typeface="Arial Narrow" panose="020B0606020202030204" pitchFamily="34" charset="0"/>
              </a:rPr>
              <a:t>31.12.2022г</a:t>
            </a:r>
            <a:r>
              <a:rPr lang="ru-RU" sz="1800" dirty="0">
                <a:latin typeface="Arial Narrow" panose="020B0606020202030204" pitchFamily="34" charset="0"/>
              </a:rPr>
              <a:t>. Докладът не е бил изготвен до изготвяне на настоящия </a:t>
            </a:r>
            <a:r>
              <a:rPr lang="ru-RU" sz="1800" dirty="0" err="1">
                <a:latin typeface="Arial Narrow" panose="020B0606020202030204" pitchFamily="34" charset="0"/>
              </a:rPr>
              <a:t>отчетен</a:t>
            </a:r>
            <a:r>
              <a:rPr lang="ru-RU" sz="1800" dirty="0">
                <a:latin typeface="Arial Narrow" panose="020B0606020202030204" pitchFamily="34" charset="0"/>
              </a:rPr>
              <a:t> </a:t>
            </a:r>
            <a:r>
              <a:rPr lang="ru-RU" sz="1800" dirty="0" smtClean="0">
                <a:latin typeface="Arial Narrow" panose="020B0606020202030204" pitchFamily="34" charset="0"/>
              </a:rPr>
              <a:t>доклад</a:t>
            </a:r>
            <a:r>
              <a:rPr lang="ru-RU" sz="1800" dirty="0">
                <a:latin typeface="Arial Narrow" panose="020B0606020202030204" pitchFamily="34" charset="0"/>
              </a:rPr>
              <a:t>.</a:t>
            </a:r>
          </a:p>
          <a:p>
            <a:pPr marL="0" indent="0" algn="just">
              <a:buNone/>
            </a:pPr>
            <a:r>
              <a:rPr lang="ru-RU" sz="1800" dirty="0">
                <a:latin typeface="Arial Narrow" panose="020B0606020202030204" pitchFamily="34" charset="0"/>
              </a:rPr>
              <a:t>	През годината не са извършвани проверки от ИВСС.</a:t>
            </a:r>
          </a:p>
          <a:p>
            <a:pPr marL="0" indent="0">
              <a:buNone/>
            </a:pPr>
            <a:endParaRPr lang="bg-BG" dirty="0"/>
          </a:p>
        </p:txBody>
      </p:sp>
    </p:spTree>
    <p:extLst>
      <p:ext uri="{BB962C8B-B14F-4D97-AF65-F5344CB8AC3E}">
        <p14:creationId xmlns:p14="http://schemas.microsoft.com/office/powerpoint/2010/main" val="3249347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g-BG" sz="2800" dirty="0" smtClean="0">
                <a:latin typeface="Arial Narrow" panose="020B0606020202030204" pitchFamily="34" charset="0"/>
              </a:rPr>
              <a:t>Общата администрация се състои от главен счетоводител, системен администратор и счетоводител. </a:t>
            </a:r>
          </a:p>
          <a:p>
            <a:r>
              <a:rPr lang="bg-BG" sz="2800" dirty="0" smtClean="0">
                <a:latin typeface="Arial Narrow" panose="020B0606020202030204" pitchFamily="34" charset="0"/>
              </a:rPr>
              <a:t>Техническите длъжности са един работник, поддръжка сгради, който изпълнява функциите и на огняр и един чистач.</a:t>
            </a:r>
          </a:p>
          <a:p>
            <a:r>
              <a:rPr lang="bg-BG" sz="2800" dirty="0" smtClean="0">
                <a:latin typeface="Arial Narrow" panose="020B0606020202030204" pitchFamily="34" charset="0"/>
              </a:rPr>
              <a:t>През отчетния период не е освобождаван щат от служител и не са провеждани конкурсни процедури.</a:t>
            </a:r>
            <a:endParaRPr lang="bg-BG" sz="2800" dirty="0">
              <a:latin typeface="Arial Narrow" panose="020B0606020202030204" pitchFamily="34" charset="0"/>
            </a:endParaRPr>
          </a:p>
        </p:txBody>
      </p:sp>
    </p:spTree>
    <p:extLst>
      <p:ext uri="{BB962C8B-B14F-4D97-AF65-F5344CB8AC3E}">
        <p14:creationId xmlns:p14="http://schemas.microsoft.com/office/powerpoint/2010/main" val="30811981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r>
              <a:rPr lang="ru-RU" sz="3600" dirty="0"/>
              <a:t>X. ДЕЙНОСТ НА СЪДЕБНАТА АДМИНИСТРАЦИЯ</a:t>
            </a:r>
            <a:endParaRPr lang="bg-BG" sz="3600" dirty="0"/>
          </a:p>
        </p:txBody>
      </p:sp>
      <p:sp>
        <p:nvSpPr>
          <p:cNvPr id="3" name="Content Placeholder 2"/>
          <p:cNvSpPr>
            <a:spLocks noGrp="1"/>
          </p:cNvSpPr>
          <p:nvPr>
            <p:ph idx="1"/>
          </p:nvPr>
        </p:nvSpPr>
        <p:spPr>
          <a:xfrm>
            <a:off x="457200" y="1268760"/>
            <a:ext cx="8229600" cy="5472608"/>
          </a:xfrm>
        </p:spPr>
        <p:txBody>
          <a:bodyPr>
            <a:normAutofit fontScale="32500" lnSpcReduction="20000"/>
          </a:bodyPr>
          <a:lstStyle/>
          <a:p>
            <a:pPr marL="0" indent="0" algn="just">
              <a:buNone/>
            </a:pPr>
            <a:r>
              <a:rPr lang="ru-RU" dirty="0">
                <a:latin typeface="Arial Narrow" panose="020B0606020202030204" pitchFamily="34" charset="0"/>
              </a:rPr>
              <a:t>                 </a:t>
            </a:r>
            <a:r>
              <a:rPr lang="bg-BG" sz="5500" dirty="0" smtClean="0">
                <a:latin typeface="Arial Narrow" panose="020B0606020202030204" pitchFamily="34" charset="0"/>
              </a:rPr>
              <a:t>При осъществяването на своята дейност съдебните служители от администрацията на Районен съд-Велики Преслав се ръководят от разпоредбите на Закона за съдебната власт, Правилника за администрацията на съдилищата, Правилника за вътрешния трудов ред в Районен съд-Велики Преслав, Етичния кодекс на служителите в съдебната администрация, утвърдените от председателя на съда Вътрешни правила и заповеди, свързани с работата на администрацията.</a:t>
            </a:r>
          </a:p>
          <a:p>
            <a:pPr marL="0" indent="0" algn="just">
              <a:buNone/>
            </a:pPr>
            <a:r>
              <a:rPr lang="bg-BG" sz="5500" dirty="0">
                <a:latin typeface="Arial Narrow" panose="020B0606020202030204" pitchFamily="34" charset="0"/>
              </a:rPr>
              <a:t> </a:t>
            </a:r>
            <a:r>
              <a:rPr lang="bg-BG" sz="5500" dirty="0" smtClean="0">
                <a:latin typeface="Arial Narrow" panose="020B0606020202030204" pitchFamily="34" charset="0"/>
              </a:rPr>
              <a:t>         През отчетната година, са актуализирани използваните деловодни програми и софтуерни продукти за обработване на делата, изключително се подобри работата с ЕИСС.</a:t>
            </a:r>
          </a:p>
          <a:p>
            <a:pPr marL="0" indent="0" algn="just">
              <a:buNone/>
            </a:pPr>
            <a:r>
              <a:rPr lang="bg-BG" sz="5500" dirty="0" smtClean="0">
                <a:latin typeface="Arial Narrow" panose="020B0606020202030204" pitchFamily="34" charset="0"/>
              </a:rPr>
              <a:t>След включването на Районен съд Велики Преслав в Единния портал за електронно правосъдие /през 2018 г./, ползването му се увеличи от страните по делата през 2022 г. преимуществено но граждански дела и по АНД образувани въз основа на жалби срещу НП, предвид воденето на новообразуваните електронни дела, в деловодната програма ЕИСС. Съдебните книжа се връчват и чрез ССЕВ съгласно измененията в процесуалните закони. </a:t>
            </a:r>
          </a:p>
          <a:p>
            <a:pPr marL="0" indent="0" algn="just">
              <a:buNone/>
            </a:pPr>
            <a:r>
              <a:rPr lang="bg-BG" sz="5500" dirty="0">
                <a:latin typeface="Arial Narrow" panose="020B0606020202030204" pitchFamily="34" charset="0"/>
              </a:rPr>
              <a:t> </a:t>
            </a:r>
            <a:r>
              <a:rPr lang="bg-BG" sz="5500" dirty="0" smtClean="0">
                <a:latin typeface="Arial Narrow" panose="020B0606020202030204" pitchFamily="34" charset="0"/>
              </a:rPr>
              <a:t>         Дейността на съдебната администрация в Районен съд – Велики Преслав по правило и по закон е дейност, която подпомага работата на съдиите, но за съжаление в тази дейност остават огромни обеми от неотчетена работа, вложени усилия, усвоени нови знания и умения, ползване на действащи процедури, едновременно с това и на нови такива, които да се адекватни на поставените изисквания и зададените параметри предвид техническите и формални изисквания за работа с ЕИСС и измененията в процесуалните закони по повод постъпването на книжата в съда. </a:t>
            </a:r>
            <a:r>
              <a:rPr lang="ru-RU" dirty="0">
                <a:latin typeface="Arial Narrow" panose="020B0606020202030204" pitchFamily="34" charset="0"/>
              </a:rPr>
              <a:t>	</a:t>
            </a:r>
          </a:p>
          <a:p>
            <a:pPr marL="0" indent="0">
              <a:buNone/>
            </a:pPr>
            <a:endParaRPr lang="bg-BG" dirty="0">
              <a:latin typeface="Arial Narrow" panose="020B0606020202030204" pitchFamily="34" charset="0"/>
            </a:endParaRPr>
          </a:p>
        </p:txBody>
      </p:sp>
    </p:spTree>
    <p:extLst>
      <p:ext uri="{BB962C8B-B14F-4D97-AF65-F5344CB8AC3E}">
        <p14:creationId xmlns:p14="http://schemas.microsoft.com/office/powerpoint/2010/main" val="11277507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marL="0" indent="0" algn="just">
              <a:buNone/>
            </a:pPr>
            <a:r>
              <a:rPr lang="bg-BG" sz="2600" dirty="0" smtClean="0"/>
              <a:t>           </a:t>
            </a:r>
            <a:r>
              <a:rPr lang="bg-BG" sz="1900" dirty="0" smtClean="0">
                <a:latin typeface="Arial Narrow" panose="020B0606020202030204" pitchFamily="34" charset="0"/>
              </a:rPr>
              <a:t>Дейността на Бюрото за съдимост при Районен съд-Велики Преслав се осъществява от един съдебен деловодител, като за 2022 г. са издадени 746 броя свидетелства за съдимост и 1377 броя справки за съдимост. Администрирането на бюлетините, справките и свидетелствата за съдимост през календарната 2022 г. се осъществява от дежурния съдия. </a:t>
            </a:r>
          </a:p>
          <a:p>
            <a:pPr marL="0" indent="0" algn="just">
              <a:buNone/>
            </a:pPr>
            <a:r>
              <a:rPr lang="bg-BG" sz="1900" dirty="0" smtClean="0">
                <a:latin typeface="Arial Narrow" panose="020B0606020202030204" pitchFamily="34" charset="0"/>
              </a:rPr>
              <a:t>             Постоянно се актуализират съществуващите вътрешни правила и политики, свързани пряко с работата на магистратите и съдебните служители. </a:t>
            </a:r>
          </a:p>
          <a:p>
            <a:pPr marL="0" indent="0" algn="just">
              <a:buNone/>
            </a:pPr>
            <a:r>
              <a:rPr lang="bg-BG" sz="1900" dirty="0">
                <a:latin typeface="Arial Narrow" panose="020B0606020202030204" pitchFamily="34" charset="0"/>
              </a:rPr>
              <a:t> </a:t>
            </a:r>
            <a:r>
              <a:rPr lang="bg-BG" sz="1900" dirty="0" smtClean="0">
                <a:latin typeface="Arial Narrow" panose="020B0606020202030204" pitchFamily="34" charset="0"/>
              </a:rPr>
              <a:t>            Провеждат се Общи събрания на съдиите за подобряване на организацията на работата и равномерното разпределение на натовареността между съдиите. </a:t>
            </a:r>
          </a:p>
          <a:p>
            <a:pPr marL="0" indent="0" algn="just">
              <a:buNone/>
            </a:pPr>
            <a:r>
              <a:rPr lang="bg-BG" sz="1900" dirty="0" smtClean="0">
                <a:latin typeface="Arial Narrow" panose="020B0606020202030204" pitchFamily="34" charset="0"/>
              </a:rPr>
              <a:t>             През годината няма постъпили писмени сигнали или жалби, от страна на граждани или адвокати, по отношение работата на служителите от администрацията.</a:t>
            </a:r>
          </a:p>
          <a:p>
            <a:pPr marL="0" indent="0" algn="just">
              <a:buNone/>
            </a:pPr>
            <a:endParaRPr lang="en-US" dirty="0"/>
          </a:p>
        </p:txBody>
      </p:sp>
    </p:spTree>
    <p:extLst>
      <p:ext uri="{BB962C8B-B14F-4D97-AF65-F5344CB8AC3E}">
        <p14:creationId xmlns:p14="http://schemas.microsoft.com/office/powerpoint/2010/main" val="39412756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55000" lnSpcReduction="20000"/>
          </a:bodyPr>
          <a:lstStyle/>
          <a:p>
            <a:pPr marL="0" indent="0">
              <a:buNone/>
            </a:pPr>
            <a:r>
              <a:rPr lang="ru-RU" sz="5800" b="1" dirty="0">
                <a:solidFill>
                  <a:schemeClr val="accent1">
                    <a:lumMod val="60000"/>
                    <a:lumOff val="40000"/>
                  </a:schemeClr>
                </a:solidFill>
                <a:latin typeface="Arial Narrow" panose="020B0606020202030204" pitchFamily="34" charset="0"/>
              </a:rPr>
              <a:t>ХI. МАТЕРИАЛНА И ФИНАНСОВА ОБЕЗПЕЧЕНОСТ. ТЕХНИЧЕСКА ОБЕЗПЕЧЕНОСТ И ИНФОРМАЦИОННО ОСИГУРЯВАНЕ</a:t>
            </a:r>
            <a:r>
              <a:rPr lang="ru-RU" sz="5800" dirty="0">
                <a:latin typeface="Arial Narrow" panose="020B0606020202030204" pitchFamily="34" charset="0"/>
              </a:rPr>
              <a:t>.</a:t>
            </a:r>
          </a:p>
          <a:p>
            <a:pPr marL="0" indent="0" algn="just">
              <a:buNone/>
            </a:pPr>
            <a:r>
              <a:rPr lang="ru-RU" dirty="0">
                <a:latin typeface="Arial Narrow" panose="020B0606020202030204" pitchFamily="34" charset="0"/>
              </a:rPr>
              <a:t>	</a:t>
            </a:r>
            <a:r>
              <a:rPr lang="bg-BG" sz="3300" dirty="0" smtClean="0">
                <a:latin typeface="Arial Narrow" panose="020B0606020202030204" pitchFamily="34" charset="0"/>
              </a:rPr>
              <a:t>През 2022 г. в достатъчна степен е налице техническа обезпеченост на съда, която е подобрена чрез подмяна на старата техника и допълване с нова - компютри, скенери и др., поради навлизане на електронното правосъдие. Следва да се отбележи, че в Районен съд – Велики Преслав са създадени едни от най-добрите условия за работа на магистрати и съдебни служители, както от битов, така и от административен характер. Районен съд – Велики Преслав продължава да бъде един от най-добре обезпечените органи на съдебната власт в страната, по отношение на материалната, финансова и техническа обезпеченост. </a:t>
            </a:r>
          </a:p>
          <a:p>
            <a:pPr marL="0" indent="0" algn="just">
              <a:buNone/>
            </a:pPr>
            <a:r>
              <a:rPr lang="ru-RU" sz="6500" b="1" dirty="0" smtClean="0">
                <a:solidFill>
                  <a:schemeClr val="accent1">
                    <a:lumMod val="60000"/>
                    <a:lumOff val="40000"/>
                  </a:schemeClr>
                </a:solidFill>
                <a:latin typeface="Arial Narrow" panose="020B0606020202030204" pitchFamily="34" charset="0"/>
              </a:rPr>
              <a:t>ХII.СГРАДЕН </a:t>
            </a:r>
            <a:r>
              <a:rPr lang="ru-RU" sz="6500" b="1" dirty="0">
                <a:solidFill>
                  <a:schemeClr val="accent1">
                    <a:lumMod val="60000"/>
                    <a:lumOff val="40000"/>
                  </a:schemeClr>
                </a:solidFill>
                <a:latin typeface="Arial Narrow" panose="020B0606020202030204" pitchFamily="34" charset="0"/>
              </a:rPr>
              <a:t>ФОНД.</a:t>
            </a:r>
          </a:p>
          <a:p>
            <a:pPr marL="0" indent="0">
              <a:buNone/>
            </a:pPr>
            <a:endParaRPr lang="ru-RU" dirty="0">
              <a:latin typeface="Arial Narrow" panose="020B0606020202030204" pitchFamily="34" charset="0"/>
            </a:endParaRPr>
          </a:p>
          <a:p>
            <a:pPr marL="0" indent="0" algn="just">
              <a:buNone/>
            </a:pPr>
            <a:r>
              <a:rPr lang="ru-RU" dirty="0">
                <a:latin typeface="Arial Narrow" panose="020B0606020202030204" pitchFamily="34" charset="0"/>
              </a:rPr>
              <a:t>	</a:t>
            </a:r>
            <a:r>
              <a:rPr lang="ru-RU" sz="3300" dirty="0">
                <a:latin typeface="Arial Narrow" panose="020B0606020202030204" pitchFamily="34" charset="0"/>
              </a:rPr>
              <a:t>Няма промяна в сградния фонд през </a:t>
            </a:r>
            <a:r>
              <a:rPr lang="ru-RU" sz="3300" dirty="0" err="1">
                <a:latin typeface="Arial Narrow" panose="020B0606020202030204" pitchFamily="34" charset="0"/>
              </a:rPr>
              <a:t>изминалата</a:t>
            </a:r>
            <a:r>
              <a:rPr lang="ru-RU" sz="3300" dirty="0">
                <a:latin typeface="Arial Narrow" panose="020B0606020202030204" pitchFamily="34" charset="0"/>
              </a:rPr>
              <a:t> </a:t>
            </a:r>
            <a:r>
              <a:rPr lang="ru-RU" sz="3300" dirty="0" smtClean="0">
                <a:latin typeface="Arial Narrow" panose="020B0606020202030204" pitchFamily="34" charset="0"/>
              </a:rPr>
              <a:t>2022 </a:t>
            </a:r>
            <a:r>
              <a:rPr lang="ru-RU" sz="3300" dirty="0">
                <a:latin typeface="Arial Narrow" panose="020B0606020202030204" pitchFamily="34" charset="0"/>
              </a:rPr>
              <a:t>г. Както беше посочено по-горе, освен създадените много добри условия за работа на магистрати и съдебни служители от битов и административен характер, са създадени такива, както за страните по делата, така и за всички граждани, които посещават Съдебната палата. Още през 2017 г. е постигнат значителен напредък за доизграждане на достъпна архитектурна среда за хора с увреждания.</a:t>
            </a:r>
          </a:p>
          <a:p>
            <a:pPr marL="0" indent="0">
              <a:buNone/>
            </a:pPr>
            <a:endParaRPr lang="bg-BG" sz="3300" dirty="0"/>
          </a:p>
        </p:txBody>
      </p:sp>
    </p:spTree>
    <p:extLst>
      <p:ext uri="{BB962C8B-B14F-4D97-AF65-F5344CB8AC3E}">
        <p14:creationId xmlns:p14="http://schemas.microsoft.com/office/powerpoint/2010/main" val="149293325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584176"/>
          </a:xfrm>
        </p:spPr>
        <p:txBody>
          <a:bodyPr>
            <a:noAutofit/>
          </a:bodyPr>
          <a:lstStyle/>
          <a:p>
            <a:r>
              <a:rPr lang="ru-RU" sz="3200" dirty="0"/>
              <a:t>ХIII. ОТЧЕТ-АНАЛИЗ ПО ИЗПЪЛНЕНИЕ НА КОМУНИКАЦИОННАТА СТРАТЕГИЯ. ИНИЦИАТИВИ. СЪБИТИЯ.</a:t>
            </a:r>
            <a:endParaRPr lang="bg-BG" sz="3200" dirty="0"/>
          </a:p>
        </p:txBody>
      </p:sp>
      <p:sp>
        <p:nvSpPr>
          <p:cNvPr id="3" name="Content Placeholder 2"/>
          <p:cNvSpPr>
            <a:spLocks noGrp="1"/>
          </p:cNvSpPr>
          <p:nvPr>
            <p:ph idx="1"/>
          </p:nvPr>
        </p:nvSpPr>
        <p:spPr>
          <a:xfrm>
            <a:off x="395536" y="2492896"/>
            <a:ext cx="8229600" cy="3960440"/>
          </a:xfrm>
        </p:spPr>
        <p:txBody>
          <a:bodyPr>
            <a:normAutofit/>
          </a:bodyPr>
          <a:lstStyle/>
          <a:p>
            <a:pPr marL="0" indent="0">
              <a:buNone/>
            </a:pPr>
            <a:r>
              <a:rPr lang="ru-RU" dirty="0" smtClean="0"/>
              <a:t>       </a:t>
            </a:r>
            <a:r>
              <a:rPr lang="bg-BG" sz="2000" dirty="0" smtClean="0">
                <a:latin typeface="Arial Narrow" panose="020B0606020202030204" pitchFamily="34" charset="0"/>
              </a:rPr>
              <a:t>През миналата година в Районен съд - Велики Преслав съвместно с представители на Зона закрила – Шумен бе проведен  „Ден на отворените врати“ на  22.10.2022 г.  на тема „Превенция на домашното насилие над малолетни и непълнолетни и мерките за защита на правата на жертвите“ с участието на ученици от  11-ти клас при Професионална гимназия „Симеон Велики“ гр. Велики Преслав. </a:t>
            </a:r>
          </a:p>
          <a:p>
            <a:pPr marL="0" indent="0">
              <a:buNone/>
            </a:pPr>
            <a:endParaRPr lang="bg-BG" sz="2000" dirty="0" smtClean="0">
              <a:latin typeface="Arial Narrow" panose="020B0606020202030204" pitchFamily="34" charset="0"/>
            </a:endParaRPr>
          </a:p>
          <a:p>
            <a:pPr marL="0" indent="0">
              <a:buNone/>
            </a:pPr>
            <a:r>
              <a:rPr lang="bg-BG" sz="2000" dirty="0" smtClean="0">
                <a:latin typeface="Arial Narrow" panose="020B0606020202030204" pitchFamily="34" charset="0"/>
              </a:rPr>
              <a:t>          През 2022 г. е постъпило и обслужено 1 запитване по Закона за достъп до обществена информация.</a:t>
            </a:r>
          </a:p>
          <a:p>
            <a:pPr marL="0" indent="0">
              <a:buNone/>
            </a:pPr>
            <a:endParaRPr lang="bg-BG" dirty="0"/>
          </a:p>
        </p:txBody>
      </p:sp>
    </p:spTree>
    <p:extLst>
      <p:ext uri="{BB962C8B-B14F-4D97-AF65-F5344CB8AC3E}">
        <p14:creationId xmlns:p14="http://schemas.microsoft.com/office/powerpoint/2010/main" val="8511584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US" sz="3600" dirty="0"/>
              <a:t>XIV. </a:t>
            </a:r>
            <a:r>
              <a:rPr lang="bg-BG" sz="3600" dirty="0"/>
              <a:t>ЗАКЛЮЧЕНИЕ</a:t>
            </a:r>
          </a:p>
        </p:txBody>
      </p:sp>
      <p:sp>
        <p:nvSpPr>
          <p:cNvPr id="3" name="Content Placeholder 2"/>
          <p:cNvSpPr>
            <a:spLocks noGrp="1"/>
          </p:cNvSpPr>
          <p:nvPr>
            <p:ph idx="1"/>
          </p:nvPr>
        </p:nvSpPr>
        <p:spPr>
          <a:xfrm>
            <a:off x="457200" y="836712"/>
            <a:ext cx="8229600" cy="5904656"/>
          </a:xfrm>
        </p:spPr>
        <p:txBody>
          <a:bodyPr>
            <a:noAutofit/>
          </a:bodyPr>
          <a:lstStyle/>
          <a:p>
            <a:pPr marL="0" indent="0" algn="just">
              <a:buNone/>
            </a:pPr>
            <a:r>
              <a:rPr lang="bg-BG" sz="1600" dirty="0" smtClean="0">
                <a:latin typeface="Arial Narrow" panose="020B0606020202030204" pitchFamily="34" charset="0"/>
              </a:rPr>
              <a:t>        След попълване на щата на съдиите в Районен съд – Велики Преслав през отчетната 2022 година и всеотдайната работа на съдиите са променени отчетните показатели в положителна посока. Минимизиран е броят на несвършените дела в края на периода. Останалите несвършени дела от предходните периоди и броят на </a:t>
            </a:r>
            <a:r>
              <a:rPr lang="bg-BG" sz="1600" dirty="0" err="1" smtClean="0">
                <a:latin typeface="Arial Narrow" panose="020B0606020202030204" pitchFamily="34" charset="0"/>
              </a:rPr>
              <a:t>новопостъпилите</a:t>
            </a:r>
            <a:r>
              <a:rPr lang="bg-BG" sz="1600" dirty="0" smtClean="0">
                <a:latin typeface="Arial Narrow" panose="020B0606020202030204" pitchFamily="34" charset="0"/>
              </a:rPr>
              <a:t> дела, независимо от намалената натовареност, се отразиха негативно, както на своевременното разглеждане и решаване на делата, така и на изготвяне на съдебните актове в законовите срокове, така и на качеството на съдебните актове. Съдиите са разгледали и приключили своевременно и качествено много голяма част от постъпилите в съда дела.      Запазени са много добрите показатели за работата на съдебната администрация, като служителите са проявили необходимата лична отговорност и професионализъм при изпълнение на служебните си задължения.</a:t>
            </a:r>
          </a:p>
          <a:p>
            <a:pPr marL="0" indent="0" algn="just">
              <a:buNone/>
            </a:pPr>
            <a:r>
              <a:rPr lang="bg-BG" sz="1600" dirty="0" smtClean="0">
                <a:latin typeface="Arial Narrow" panose="020B0606020202030204" pitchFamily="34" charset="0"/>
              </a:rPr>
              <a:t>        Продължават усилията в работата на Районен съд – Велики Преслав, насочени към повишаване доверието в съдебната система; осъществяване на справедливо, ефективно, качествено и в разумни срокове правораздаване; осигуряване на кадрова стабилност; разумно управление бюджета на институцията; повишаване квалификацията на всички работещи в съда. </a:t>
            </a:r>
          </a:p>
          <a:p>
            <a:pPr marL="0" indent="0" algn="just">
              <a:buNone/>
            </a:pPr>
            <a:r>
              <a:rPr lang="bg-BG" sz="1600" dirty="0" smtClean="0">
                <a:latin typeface="Arial Narrow" panose="020B0606020202030204" pitchFamily="34" charset="0"/>
              </a:rPr>
              <a:t>Както през изминалите години, така и до края на 2022 г. направих всичко възможно в работата си като съдия и административен ръководител за разглеждане и решаване на делата на производство в съда. През цялата отчетна година, колегите районни съдии имат изключителен принос в реализиране на постигнатите резултати с проявената лична отговорност, професионализъм и всеотдайност в работата си.</a:t>
            </a:r>
          </a:p>
          <a:p>
            <a:pPr marL="0" indent="0" algn="just">
              <a:buNone/>
            </a:pPr>
            <a:r>
              <a:rPr lang="bg-BG" sz="1600" dirty="0">
                <a:latin typeface="Arial Narrow" panose="020B0606020202030204" pitchFamily="34" charset="0"/>
              </a:rPr>
              <a:t> </a:t>
            </a:r>
            <a:r>
              <a:rPr lang="bg-BG" sz="1600" dirty="0" smtClean="0">
                <a:latin typeface="Arial Narrow" panose="020B0606020202030204" pitchFamily="34" charset="0"/>
              </a:rPr>
              <a:t>        В обобщение, през изминалата година се справихме успешно с предизвикателствата свързани с работата на ЕИСС, включително и непрекъснатите промени и актуализации на същата, с повишаване на показателите </a:t>
            </a:r>
            <a:r>
              <a:rPr lang="bg-BG" sz="1600" dirty="0" err="1" smtClean="0">
                <a:latin typeface="Arial Narrow" panose="020B0606020202030204" pitchFamily="34" charset="0"/>
              </a:rPr>
              <a:t>срочност</a:t>
            </a:r>
            <a:r>
              <a:rPr lang="bg-BG" sz="1600" dirty="0" smtClean="0">
                <a:latin typeface="Arial Narrow" panose="020B0606020202030204" pitchFamily="34" charset="0"/>
              </a:rPr>
              <a:t> и качество при разглеждане и решаване на делата. Зад отчетените сухи цифри, стои ежедневна работа на съдиите и съдебните служители, работещи в съда. </a:t>
            </a:r>
          </a:p>
          <a:p>
            <a:pPr marL="0" indent="0">
              <a:buNone/>
            </a:pPr>
            <a:endParaRPr lang="bg-BG" sz="1600" dirty="0">
              <a:latin typeface="Arial Narrow" panose="020B0606020202030204" pitchFamily="34" charset="0"/>
            </a:endParaRPr>
          </a:p>
        </p:txBody>
      </p:sp>
    </p:spTree>
    <p:extLst>
      <p:ext uri="{BB962C8B-B14F-4D97-AF65-F5344CB8AC3E}">
        <p14:creationId xmlns:p14="http://schemas.microsoft.com/office/powerpoint/2010/main" val="2030048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r>
              <a:rPr lang="ru-RU" sz="3600" smtClean="0"/>
              <a:t>БЛАГОДЯРА НА ЦЕЛИЯ ЕКИП</a:t>
            </a:r>
            <a:br>
              <a:rPr lang="ru-RU" sz="3600" smtClean="0"/>
            </a:br>
            <a:r>
              <a:rPr lang="ru-RU" sz="3600" smtClean="0"/>
              <a:t/>
            </a:r>
            <a:br>
              <a:rPr lang="ru-RU" sz="3600" smtClean="0"/>
            </a:br>
            <a:r>
              <a:rPr lang="ru-RU" sz="3600" smtClean="0"/>
              <a:t>НА РАЙОНЕН СЪД ВЕЛИКИ ПРЕСЛАВ</a:t>
            </a:r>
            <a:br>
              <a:rPr lang="ru-RU" sz="3600" smtClean="0"/>
            </a:br>
            <a:r>
              <a:rPr lang="ru-RU" sz="3600" smtClean="0"/>
              <a:t/>
            </a:r>
            <a:br>
              <a:rPr lang="ru-RU" sz="3600" smtClean="0"/>
            </a:br>
            <a:r>
              <a:rPr lang="ru-RU" sz="3600" smtClean="0"/>
              <a:t>ЗА ПРОЯВЕНИТЕ ПОСТОЯНСТВО,</a:t>
            </a:r>
            <a:br>
              <a:rPr lang="ru-RU" sz="3600" smtClean="0"/>
            </a:br>
            <a:r>
              <a:rPr lang="ru-RU" sz="3600" smtClean="0"/>
              <a:t/>
            </a:r>
            <a:br>
              <a:rPr lang="ru-RU" sz="3600" smtClean="0"/>
            </a:br>
            <a:r>
              <a:rPr lang="ru-RU" sz="3600" smtClean="0"/>
              <a:t>УПОРИТОСТ И ПРОФЕСИОНАЛИЗЪМ</a:t>
            </a:r>
            <a:br>
              <a:rPr lang="ru-RU" sz="3600" smtClean="0"/>
            </a:br>
            <a:r>
              <a:rPr lang="ru-RU" sz="3600" smtClean="0"/>
              <a:t/>
            </a:r>
            <a:br>
              <a:rPr lang="ru-RU" sz="3600" smtClean="0"/>
            </a:br>
            <a:r>
              <a:rPr lang="ru-RU" sz="3600" smtClean="0"/>
              <a:t>ПРЕЗ ИЗМИНАЛАТА 2022 ГОДИНА.</a:t>
            </a:r>
            <a:endParaRPr lang="bg-BG" sz="3600" dirty="0"/>
          </a:p>
        </p:txBody>
      </p:sp>
    </p:spTree>
    <p:extLst>
      <p:ext uri="{BB962C8B-B14F-4D97-AF65-F5344CB8AC3E}">
        <p14:creationId xmlns:p14="http://schemas.microsoft.com/office/powerpoint/2010/main" val="286595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ru-RU" sz="3200" dirty="0"/>
              <a:t>III. ОБОБЩЕНИ ДАННИ ЗА ПРАВОРАЗДАВАТЕЛНА ДЕЙНОСТ НА РАЙОНЕН СЪД -  ВЕЛИКИ ПРЕСЛАВ</a:t>
            </a:r>
            <a:endParaRPr lang="bg-BG" sz="3200" dirty="0"/>
          </a:p>
        </p:txBody>
      </p:sp>
      <p:sp>
        <p:nvSpPr>
          <p:cNvPr id="3" name="Content Placeholder 2"/>
          <p:cNvSpPr>
            <a:spLocks noGrp="1"/>
          </p:cNvSpPr>
          <p:nvPr>
            <p:ph idx="1"/>
          </p:nvPr>
        </p:nvSpPr>
        <p:spPr>
          <a:xfrm>
            <a:off x="467544" y="2204864"/>
            <a:ext cx="8229600" cy="4061048"/>
          </a:xfrm>
        </p:spPr>
        <p:txBody>
          <a:bodyPr>
            <a:normAutofit/>
          </a:bodyPr>
          <a:lstStyle/>
          <a:p>
            <a:pPr marL="0" indent="0" algn="just">
              <a:buNone/>
            </a:pPr>
            <a:r>
              <a:rPr lang="ru-RU" sz="1800" dirty="0" smtClean="0">
                <a:latin typeface="Arial Narrow" panose="020B0606020202030204" pitchFamily="34" charset="0"/>
              </a:rPr>
              <a:t>1.Постъпили </a:t>
            </a:r>
            <a:r>
              <a:rPr lang="ru-RU" sz="1800" dirty="0">
                <a:latin typeface="Arial Narrow" panose="020B0606020202030204" pitchFamily="34" charset="0"/>
              </a:rPr>
              <a:t>дела,  дела за разглеждане, свършени и несвършени дела за </a:t>
            </a:r>
            <a:r>
              <a:rPr lang="ru-RU" sz="1800" dirty="0" smtClean="0">
                <a:latin typeface="Arial Narrow" panose="020B0606020202030204" pitchFamily="34" charset="0"/>
              </a:rPr>
              <a:t>2022г</a:t>
            </a:r>
            <a:r>
              <a:rPr lang="ru-RU" sz="1800" dirty="0">
                <a:latin typeface="Arial Narrow" panose="020B0606020202030204" pitchFamily="34" charset="0"/>
              </a:rPr>
              <a:t>., сравнени с предходните години.</a:t>
            </a:r>
          </a:p>
          <a:p>
            <a:pPr marL="0" indent="0" algn="just">
              <a:buNone/>
            </a:pPr>
            <a:r>
              <a:rPr lang="ru-RU" sz="1800" dirty="0" smtClean="0">
                <a:latin typeface="Arial Narrow" panose="020B0606020202030204" pitchFamily="34" charset="0"/>
              </a:rPr>
              <a:t>1.1.Постъпили </a:t>
            </a:r>
            <a:r>
              <a:rPr lang="ru-RU" sz="1800" dirty="0">
                <a:latin typeface="Arial Narrow" panose="020B0606020202030204" pitchFamily="34" charset="0"/>
              </a:rPr>
              <a:t>новообразувани дела.</a:t>
            </a:r>
          </a:p>
          <a:p>
            <a:pPr marL="0" indent="0" algn="just">
              <a:buNone/>
            </a:pPr>
            <a:r>
              <a:rPr lang="bg-BG" sz="1800" dirty="0" smtClean="0">
                <a:latin typeface="Arial Narrow" panose="020B0606020202030204" pitchFamily="34" charset="0"/>
              </a:rPr>
              <a:t>През отчетния период в съда са постъпили общо 1127 броя новообразувани дела.</a:t>
            </a:r>
          </a:p>
          <a:p>
            <a:pPr marL="0" indent="0" algn="just">
              <a:buNone/>
            </a:pPr>
            <a:r>
              <a:rPr lang="bg-BG" sz="1800" dirty="0" smtClean="0">
                <a:latin typeface="Arial Narrow" panose="020B0606020202030204" pitchFamily="34" charset="0"/>
              </a:rPr>
              <a:t>От тях 687 броя са граждански дела, в т.ч.: граждански дела по общия ред 187 бр., производства по чл.310 от ГПК - 8 бр., частни граждански дела - 96 бр., частни граждански дела по чл.410 и чл.417 от ГПК – 396 бр., административни дела – 0 бр., граждански дела – други – 0 бр.</a:t>
            </a:r>
          </a:p>
          <a:p>
            <a:pPr marL="0" indent="0" algn="just">
              <a:buNone/>
            </a:pPr>
            <a:r>
              <a:rPr lang="bg-BG" sz="1800" dirty="0" smtClean="0">
                <a:latin typeface="Arial Narrow" panose="020B0606020202030204" pitchFamily="34" charset="0"/>
              </a:rPr>
              <a:t>Новообразуваните наказателни дела са общо 440 в т. ч.: наказателни общ характер дела - 155 бр., наказателни частен характер дела - 6 бр., </a:t>
            </a:r>
            <a:r>
              <a:rPr lang="bg-BG" sz="1800" dirty="0" err="1" smtClean="0">
                <a:latin typeface="Arial Narrow" panose="020B0606020202030204" pitchFamily="34" charset="0"/>
              </a:rPr>
              <a:t>административнонаказателни</a:t>
            </a:r>
            <a:r>
              <a:rPr lang="bg-BG" sz="1800" dirty="0" smtClean="0">
                <a:latin typeface="Arial Narrow" panose="020B0606020202030204" pitchFamily="34" charset="0"/>
              </a:rPr>
              <a:t> дела по чл.78а от НК – 15 броя, частни наказателни дела -разпити – 32 бр., частни наказателни дела – 185 броя и административно-наказателни дела – 47 бр. </a:t>
            </a:r>
          </a:p>
          <a:p>
            <a:pPr marL="0" indent="0">
              <a:buNone/>
            </a:pPr>
            <a:endParaRPr lang="bg-BG" dirty="0"/>
          </a:p>
        </p:txBody>
      </p:sp>
    </p:spTree>
    <p:extLst>
      <p:ext uri="{BB962C8B-B14F-4D97-AF65-F5344CB8AC3E}">
        <p14:creationId xmlns:p14="http://schemas.microsoft.com/office/powerpoint/2010/main" val="324355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96752"/>
            <a:ext cx="6480720" cy="706090"/>
          </a:xfrm>
        </p:spPr>
        <p:txBody>
          <a:bodyPr>
            <a:normAutofit fontScale="90000"/>
          </a:bodyPr>
          <a:lstStyle/>
          <a:p>
            <a:r>
              <a:rPr lang="bg-BG" sz="3200" dirty="0" smtClean="0"/>
              <a:t>Постъпили </a:t>
            </a:r>
            <a:r>
              <a:rPr lang="bg-BG" sz="3200" dirty="0"/>
              <a:t>новообразувани </a:t>
            </a:r>
            <a:r>
              <a:rPr lang="bg-BG" sz="3200" dirty="0" smtClean="0"/>
              <a:t>дела</a:t>
            </a:r>
            <a:r>
              <a:rPr lang="en-US" sz="3200" dirty="0" smtClean="0"/>
              <a:t> </a:t>
            </a:r>
            <a:endParaRPr lang="bg-BG" sz="3200" dirty="0"/>
          </a:p>
        </p:txBody>
      </p:sp>
      <p:graphicFrame>
        <p:nvGraphicFramePr>
          <p:cNvPr id="5" name="Table 4"/>
          <p:cNvGraphicFramePr>
            <a:graphicFrameLocks noGrp="1"/>
          </p:cNvGraphicFramePr>
          <p:nvPr>
            <p:extLst>
              <p:ext uri="{D42A27DB-BD31-4B8C-83A1-F6EECF244321}">
                <p14:modId xmlns:p14="http://schemas.microsoft.com/office/powerpoint/2010/main" val="225162044"/>
              </p:ext>
            </p:extLst>
          </p:nvPr>
        </p:nvGraphicFramePr>
        <p:xfrm>
          <a:off x="1187624" y="2420888"/>
          <a:ext cx="6696744" cy="2147300"/>
        </p:xfrm>
        <a:graphic>
          <a:graphicData uri="http://schemas.openxmlformats.org/drawingml/2006/table">
            <a:tbl>
              <a:tblPr>
                <a:tableStyleId>{5C22544A-7EE6-4342-B048-85BDC9FD1C3A}</a:tableStyleId>
              </a:tblPr>
              <a:tblGrid>
                <a:gridCol w="1734491"/>
                <a:gridCol w="1929765"/>
                <a:gridCol w="1654084"/>
                <a:gridCol w="1378404"/>
              </a:tblGrid>
              <a:tr h="662169">
                <a:tc>
                  <a:txBody>
                    <a:bodyPr/>
                    <a:lstStyle/>
                    <a:p>
                      <a:pPr algn="ctr">
                        <a:spcAft>
                          <a:spcPts val="0"/>
                        </a:spcAft>
                      </a:pPr>
                      <a:r>
                        <a:rPr lang="bg-BG" sz="1800" b="1" dirty="0">
                          <a:effectLst/>
                        </a:rPr>
                        <a:t>Година /вид дела</a:t>
                      </a:r>
                    </a:p>
                    <a:p>
                      <a:pPr algn="ctr">
                        <a:spcAft>
                          <a:spcPts val="0"/>
                        </a:spcAft>
                      </a:pPr>
                      <a:r>
                        <a:rPr lang="bg-BG" sz="1800" b="1" dirty="0">
                          <a:effectLst/>
                        </a:rPr>
                        <a:t> </a:t>
                      </a:r>
                      <a:endParaRPr lang="bg-BG" sz="1800" b="1"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Наказателни дела</a:t>
                      </a:r>
                      <a:endParaRPr lang="bg-BG" sz="1800" b="1"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Граждански дела</a:t>
                      </a:r>
                      <a:endParaRPr lang="bg-BG" sz="1800" b="1" dirty="0">
                        <a:effectLst/>
                        <a:latin typeface="Times New Roman"/>
                        <a:ea typeface="Times New Roman"/>
                      </a:endParaRPr>
                    </a:p>
                  </a:txBody>
                  <a:tcPr marL="44450" marR="44450" marT="0" marB="0" anchor="ctr"/>
                </a:tc>
                <a:tc>
                  <a:txBody>
                    <a:bodyPr/>
                    <a:lstStyle/>
                    <a:p>
                      <a:pPr algn="ctr">
                        <a:spcAft>
                          <a:spcPts val="0"/>
                        </a:spcAft>
                      </a:pPr>
                      <a:r>
                        <a:rPr lang="bg-BG" sz="1800" b="1" dirty="0">
                          <a:effectLst/>
                        </a:rPr>
                        <a:t>Общо дела</a:t>
                      </a:r>
                      <a:endParaRPr lang="bg-BG" sz="1800" b="1" dirty="0">
                        <a:effectLst/>
                        <a:latin typeface="Times New Roman"/>
                        <a:ea typeface="Times New Roman"/>
                      </a:endParaRPr>
                    </a:p>
                  </a:txBody>
                  <a:tcPr marL="44450" marR="44450" marT="0" marB="0" anchor="ctr"/>
                </a:tc>
              </a:tr>
              <a:tr h="331085">
                <a:tc>
                  <a:txBody>
                    <a:bodyPr/>
                    <a:lstStyle/>
                    <a:p>
                      <a:pPr algn="ctr">
                        <a:spcAft>
                          <a:spcPts val="0"/>
                        </a:spcAft>
                      </a:pPr>
                      <a:r>
                        <a:rPr lang="bg-BG" sz="1800" dirty="0" smtClean="0">
                          <a:effectLst/>
                        </a:rPr>
                        <a:t>2019</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360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913</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1273</a:t>
                      </a:r>
                      <a:endParaRPr lang="bg-BG" sz="1800" dirty="0">
                        <a:effectLst/>
                        <a:latin typeface="Times New Roman"/>
                        <a:ea typeface="Times New Roman"/>
                      </a:endParaRPr>
                    </a:p>
                  </a:txBody>
                  <a:tcPr marL="44450" marR="44450" marT="0" marB="0"/>
                </a:tc>
              </a:tr>
              <a:tr h="331085">
                <a:tc>
                  <a:txBody>
                    <a:bodyPr/>
                    <a:lstStyle/>
                    <a:p>
                      <a:pPr algn="ctr">
                        <a:spcAft>
                          <a:spcPts val="0"/>
                        </a:spcAft>
                      </a:pPr>
                      <a:r>
                        <a:rPr lang="bg-BG" sz="1800" dirty="0" smtClean="0">
                          <a:effectLst/>
                        </a:rPr>
                        <a:t>2020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408</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latin typeface="+mn-lt"/>
                          <a:ea typeface="+mn-ea"/>
                        </a:rPr>
                        <a:t>650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1058</a:t>
                      </a:r>
                      <a:endParaRPr lang="bg-BG" sz="1800" dirty="0">
                        <a:effectLst/>
                        <a:latin typeface="Times New Roman"/>
                        <a:ea typeface="Times New Roman"/>
                      </a:endParaRPr>
                    </a:p>
                  </a:txBody>
                  <a:tcPr marL="44450" marR="44450" marT="0" marB="0"/>
                </a:tc>
              </a:tr>
              <a:tr h="331085">
                <a:tc>
                  <a:txBody>
                    <a:bodyPr/>
                    <a:lstStyle/>
                    <a:p>
                      <a:pPr algn="ctr">
                        <a:spcAft>
                          <a:spcPts val="0"/>
                        </a:spcAft>
                      </a:pPr>
                      <a:r>
                        <a:rPr lang="bg-BG" sz="1800" dirty="0" smtClean="0">
                          <a:effectLst/>
                        </a:rPr>
                        <a:t>2021</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latin typeface="+mn-lt"/>
                          <a:ea typeface="+mn-ea"/>
                        </a:rPr>
                        <a:t>438</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latin typeface="+mn-lt"/>
                          <a:ea typeface="+mn-ea"/>
                        </a:rPr>
                        <a:t>737</a:t>
                      </a:r>
                      <a:endParaRPr lang="bg-BG" sz="1800" dirty="0">
                        <a:effectLst/>
                        <a:latin typeface="Times New Roman"/>
                        <a:ea typeface="Times New Roman"/>
                      </a:endParaRPr>
                    </a:p>
                  </a:txBody>
                  <a:tcPr marL="44450" marR="44450" marT="0" marB="0"/>
                </a:tc>
                <a:tc>
                  <a:txBody>
                    <a:bodyPr/>
                    <a:lstStyle/>
                    <a:p>
                      <a:pPr algn="ctr">
                        <a:spcAft>
                          <a:spcPts val="0"/>
                        </a:spcAft>
                      </a:pPr>
                      <a:r>
                        <a:rPr lang="en-US" sz="1800" dirty="0" smtClean="0">
                          <a:effectLst/>
                        </a:rPr>
                        <a:t>1</a:t>
                      </a:r>
                      <a:r>
                        <a:rPr lang="bg-BG" sz="1800" dirty="0" smtClean="0">
                          <a:effectLst/>
                        </a:rPr>
                        <a:t>175</a:t>
                      </a:r>
                      <a:endParaRPr lang="bg-BG" sz="1800" dirty="0">
                        <a:effectLst/>
                        <a:latin typeface="Times New Roman"/>
                        <a:ea typeface="Times New Roman"/>
                      </a:endParaRPr>
                    </a:p>
                  </a:txBody>
                  <a:tcPr marL="44450" marR="44450" marT="0" marB="0"/>
                </a:tc>
              </a:tr>
              <a:tr h="331085">
                <a:tc>
                  <a:txBody>
                    <a:bodyPr/>
                    <a:lstStyle/>
                    <a:p>
                      <a:pPr algn="ctr">
                        <a:spcAft>
                          <a:spcPts val="0"/>
                        </a:spcAft>
                      </a:pPr>
                      <a:r>
                        <a:rPr lang="bg-BG" sz="1800" dirty="0" smtClean="0">
                          <a:effectLst/>
                        </a:rPr>
                        <a:t>2022</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440</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latin typeface="+mn-lt"/>
                          <a:ea typeface="+mn-ea"/>
                        </a:rPr>
                        <a:t>687</a:t>
                      </a:r>
                      <a:endParaRPr lang="bg-BG" sz="1800" dirty="0">
                        <a:effectLst/>
                        <a:latin typeface="Times New Roman"/>
                        <a:ea typeface="Times New Roman"/>
                      </a:endParaRPr>
                    </a:p>
                  </a:txBody>
                  <a:tcPr marL="44450" marR="44450" marT="0" marB="0"/>
                </a:tc>
                <a:tc>
                  <a:txBody>
                    <a:bodyPr/>
                    <a:lstStyle/>
                    <a:p>
                      <a:pPr algn="ctr">
                        <a:spcAft>
                          <a:spcPts val="0"/>
                        </a:spcAft>
                      </a:pPr>
                      <a:r>
                        <a:rPr lang="bg-BG" sz="1800" dirty="0" smtClean="0">
                          <a:effectLst/>
                        </a:rPr>
                        <a:t>1127</a:t>
                      </a:r>
                      <a:endParaRPr lang="bg-BG" sz="1800" dirty="0">
                        <a:effectLst/>
                        <a:latin typeface="Times New Roman"/>
                        <a:ea typeface="Times New Roman"/>
                      </a:endParaRPr>
                    </a:p>
                  </a:txBody>
                  <a:tcPr marL="44450" marR="44450" marT="0" marB="0"/>
                </a:tc>
              </a:tr>
            </a:tbl>
          </a:graphicData>
        </a:graphic>
      </p:graphicFrame>
    </p:spTree>
    <p:extLst>
      <p:ext uri="{BB962C8B-B14F-4D97-AF65-F5344CB8AC3E}">
        <p14:creationId xmlns:p14="http://schemas.microsoft.com/office/powerpoint/2010/main" val="3694083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600" dirty="0"/>
              <a:t>Постъпили новообразувани дела</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0698210"/>
              </p:ext>
            </p:extLst>
          </p:nvPr>
        </p:nvGraphicFramePr>
        <p:xfrm>
          <a:off x="467544" y="1196752"/>
          <a:ext cx="8507288" cy="5001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7088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ръх">
  <a:themeElements>
    <a:clrScheme name="Връх">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ръх">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ръх">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1628</TotalTime>
  <Words>6569</Words>
  <Application>Microsoft Office PowerPoint</Application>
  <PresentationFormat>On-screen Show (4:3)</PresentationFormat>
  <Paragraphs>849</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Връх</vt:lpstr>
      <vt:lpstr> </vt:lpstr>
      <vt:lpstr>PowerPoint Presentation</vt:lpstr>
      <vt:lpstr>I.СЪДЕБЕН РАЙОН. НАСЕЛЕНИЕ.  </vt:lpstr>
      <vt:lpstr>II. КАДРОВА ОБЕЗПЕЧЕНОСТ. СТРУКТУРА И УПРАВЛЕНИЕ НА ИНСТИТУЦИЯТА.</vt:lpstr>
      <vt:lpstr>4. Съдебна администрация. Структура. Кадрова обезпеченост.</vt:lpstr>
      <vt:lpstr>PowerPoint Presentation</vt:lpstr>
      <vt:lpstr>III. ОБОБЩЕНИ ДАННИ ЗА ПРАВОРАЗДАВАТЕЛНА ДЕЙНОСТ НА РАЙОНЕН СЪД -  ВЕЛИКИ ПРЕСЛАВ</vt:lpstr>
      <vt:lpstr>Постъпили новообразувани дела </vt:lpstr>
      <vt:lpstr>Постъпили новообразувани дела</vt:lpstr>
      <vt:lpstr>    1.2 Общо дела за разглеждане.</vt:lpstr>
      <vt:lpstr>Общо дела за разглеждане </vt:lpstr>
      <vt:lpstr>Общо дела за разглеждане</vt:lpstr>
      <vt:lpstr>Брой свършени дела през 2022 година</vt:lpstr>
      <vt:lpstr>Свършени дела </vt:lpstr>
      <vt:lpstr>1.3 Несвършени дела.</vt:lpstr>
      <vt:lpstr>PowerPoint Presentation</vt:lpstr>
      <vt:lpstr>2. Срочност на правораздавателна дейност. Брой приключили в тримесечен срок дела, сравнени с предходни периоди. Процент на свършените в тримесечен срок дела.</vt:lpstr>
      <vt:lpstr>3. Качество на съдебните актове –потвърдени /включително и като %/, отменени и върнати /включително и като %/, за периода 2019-2022 г.</vt:lpstr>
      <vt:lpstr>Качество на съдебните актове </vt:lpstr>
      <vt:lpstr>4.Натовареност – по щат и действителна натовареност, спрямо дела за разглеждане и спрямо свършени дела, за периода 2019-2022 г.</vt:lpstr>
      <vt:lpstr>PowerPoint Presentation</vt:lpstr>
      <vt:lpstr>4.Натовареност</vt:lpstr>
      <vt:lpstr>IV. НАКАЗАТЕЛНА ЧАСТ </vt:lpstr>
      <vt:lpstr>Новообразувани наказателни дела</vt:lpstr>
      <vt:lpstr>НАКАЗАТЕЛНА ЧАСТ</vt:lpstr>
      <vt:lpstr>Останали несвършени наказателни дела към 31.12.2022г</vt:lpstr>
      <vt:lpstr>НАКАЗАТЕЛНА ЧАСТ</vt:lpstr>
      <vt:lpstr>3.Разбор на наказателните дела по видове и глави от НК.</vt:lpstr>
      <vt:lpstr>PowerPoint Presentation</vt:lpstr>
      <vt:lpstr>PowerPoint Presentation</vt:lpstr>
      <vt:lpstr>Свършени дела в тримесечен срок</vt:lpstr>
      <vt:lpstr>PowerPoint Presentation</vt:lpstr>
      <vt:lpstr>Тенденции и заключение</vt:lpstr>
      <vt:lpstr>V. ГРАЖДАНСКА ЧАСТ</vt:lpstr>
      <vt:lpstr>Постъпили новообразувани граждански дела през 2022г</vt:lpstr>
      <vt:lpstr>Несвършени граждански дела</vt:lpstr>
      <vt:lpstr>Разглеждане на гражданските дела.</vt:lpstr>
      <vt:lpstr>PowerPoint Presentation</vt:lpstr>
      <vt:lpstr>Дела за разглеждане в сравнителна таблица</vt:lpstr>
      <vt:lpstr>Дела за разглеждане</vt:lpstr>
      <vt:lpstr>PowerPoint Presentation</vt:lpstr>
      <vt:lpstr>PowerPoint Presentation</vt:lpstr>
      <vt:lpstr>ГРАЖДАНСКА ЧАСТ</vt:lpstr>
      <vt:lpstr>Свършени дела в тримесечен срок</vt:lpstr>
      <vt:lpstr>PowerPoint Presentation</vt:lpstr>
      <vt:lpstr>PowerPoint Presentation</vt:lpstr>
      <vt:lpstr>VI. АНАЛИЗ НА ДЕЙНОСТТА НА СЪДИИТЕ В РАЙОНЕН СЪД – ВЕЛИКИ ПРЕСЛАВ</vt:lpstr>
      <vt:lpstr>PowerPoint Presentation</vt:lpstr>
      <vt:lpstr>PowerPoint Presentation</vt:lpstr>
      <vt:lpstr>PowerPoint Presentation</vt:lpstr>
      <vt:lpstr>2. Качество на съдебните актове по съдии. Процентно съотношение, спрямо общия брой върнати от проверка всички актове.</vt:lpstr>
      <vt:lpstr>2.1.Резултати изцяло отменени през 2022 г., всички съдебни актове, общо за всички върнати дела от въззивна или касационна инстанция. </vt:lpstr>
      <vt:lpstr>Тенденции и заключение.</vt:lpstr>
      <vt:lpstr>PowerPoint Presentation</vt:lpstr>
      <vt:lpstr>VII.ДИСЦИПЛИНАРНИ ПРОИЗВОДСТВА.</vt:lpstr>
      <vt:lpstr>VIII. ДЪРЖАВНИ СЪДЕБНИ ИЗПЪЛНИТЕЛИ. СЪДИЯ ПО ВПИСВАНИЯТА</vt:lpstr>
      <vt:lpstr>PowerPoint Presentation</vt:lpstr>
      <vt:lpstr>PowerPoint Presentation</vt:lpstr>
      <vt:lpstr>IX. ПРОВЕРКИ ОТ ИНСПЕКТОРАТА КЪМ ВИСШИЯ СЪДЕБЕН СЪВЕТ, ОКРЪЖЕН СЪД – ШУМЕН И ДРУГИ ОРГАНИ. РЕВИЗИОННА ДЕЙНОСТ ПРЕЗ 2022 ГОДИНА.</vt:lpstr>
      <vt:lpstr>X. ДЕЙНОСТ НА СЪДЕБНАТА АДМИНИСТРАЦИЯ</vt:lpstr>
      <vt:lpstr>PowerPoint Presentation</vt:lpstr>
      <vt:lpstr>PowerPoint Presentation</vt:lpstr>
      <vt:lpstr>ХIII. ОТЧЕТ-АНАЛИЗ ПО ИЗПЪЛНЕНИЕ НА КОМУНИКАЦИОННАТА СТРАТЕГИЯ. ИНИЦИАТИВИ. СЪБИТИЯ.</vt:lpstr>
      <vt:lpstr>XIV. ЗАКЛЮЧЕНИЕ</vt:lpstr>
      <vt:lpstr>БЛАГОДЯРА НА ЦЕЛИЯ ЕКИП  НА РАЙОНЕН СЪД ВЕЛИКИ ПРЕСЛАВ  ЗА ПРОЯВЕНИТЕ ПОСТОЯНСТВО,  УПОРИТОСТ И ПРОФЕСИОНАЛИЗЪМ  ПРЕЗ ИЗМИНАЛАТА 2022 ГОДИНА.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boian y. boytchev</dc:creator>
  <cp:lastModifiedBy>Мюжгян М. Ахмедова</cp:lastModifiedBy>
  <cp:revision>274</cp:revision>
  <dcterms:created xsi:type="dcterms:W3CDTF">2019-02-15T13:27:39Z</dcterms:created>
  <dcterms:modified xsi:type="dcterms:W3CDTF">2023-02-21T10:19:08Z</dcterms:modified>
</cp:coreProperties>
</file>