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6" r:id="rId1"/>
  </p:sldMasterIdLst>
  <p:notesMasterIdLst>
    <p:notesMasterId r:id="rId70"/>
  </p:notesMasterIdLst>
  <p:handoutMasterIdLst>
    <p:handoutMasterId r:id="rId71"/>
  </p:handoutMasterIdLst>
  <p:sldIdLst>
    <p:sldId id="290" r:id="rId2"/>
    <p:sldId id="289" r:id="rId3"/>
    <p:sldId id="291" r:id="rId4"/>
    <p:sldId id="292" r:id="rId5"/>
    <p:sldId id="293" r:id="rId6"/>
    <p:sldId id="329" r:id="rId7"/>
    <p:sldId id="294" r:id="rId8"/>
    <p:sldId id="295" r:id="rId9"/>
    <p:sldId id="257" r:id="rId10"/>
    <p:sldId id="331" r:id="rId11"/>
    <p:sldId id="330" r:id="rId12"/>
    <p:sldId id="332" r:id="rId13"/>
    <p:sldId id="296" r:id="rId14"/>
    <p:sldId id="260" r:id="rId15"/>
    <p:sldId id="297" r:id="rId16"/>
    <p:sldId id="333" r:id="rId17"/>
    <p:sldId id="298" r:id="rId18"/>
    <p:sldId id="299" r:id="rId19"/>
    <p:sldId id="300" r:id="rId20"/>
    <p:sldId id="301" r:id="rId21"/>
    <p:sldId id="334" r:id="rId22"/>
    <p:sldId id="302" r:id="rId23"/>
    <p:sldId id="303" r:id="rId24"/>
    <p:sldId id="268" r:id="rId25"/>
    <p:sldId id="304" r:id="rId26"/>
    <p:sldId id="269" r:id="rId27"/>
    <p:sldId id="361" r:id="rId28"/>
    <p:sldId id="305" r:id="rId29"/>
    <p:sldId id="306" r:id="rId30"/>
    <p:sldId id="307" r:id="rId31"/>
    <p:sldId id="351" r:id="rId32"/>
    <p:sldId id="352" r:id="rId33"/>
    <p:sldId id="353" r:id="rId34"/>
    <p:sldId id="335" r:id="rId35"/>
    <p:sldId id="336" r:id="rId36"/>
    <p:sldId id="310" r:id="rId37"/>
    <p:sldId id="311" r:id="rId38"/>
    <p:sldId id="270" r:id="rId39"/>
    <p:sldId id="272" r:id="rId40"/>
    <p:sldId id="354" r:id="rId41"/>
    <p:sldId id="355" r:id="rId42"/>
    <p:sldId id="337" r:id="rId43"/>
    <p:sldId id="340" r:id="rId44"/>
    <p:sldId id="356" r:id="rId45"/>
    <p:sldId id="357" r:id="rId46"/>
    <p:sldId id="362" r:id="rId47"/>
    <p:sldId id="312" r:id="rId48"/>
    <p:sldId id="343" r:id="rId49"/>
    <p:sldId id="344" r:id="rId50"/>
    <p:sldId id="345" r:id="rId51"/>
    <p:sldId id="313" r:id="rId52"/>
    <p:sldId id="346" r:id="rId53"/>
    <p:sldId id="358" r:id="rId54"/>
    <p:sldId id="350" r:id="rId55"/>
    <p:sldId id="359" r:id="rId56"/>
    <p:sldId id="360" r:id="rId57"/>
    <p:sldId id="318" r:id="rId58"/>
    <p:sldId id="319" r:id="rId59"/>
    <p:sldId id="320" r:id="rId60"/>
    <p:sldId id="347" r:id="rId61"/>
    <p:sldId id="328" r:id="rId62"/>
    <p:sldId id="321" r:id="rId63"/>
    <p:sldId id="322" r:id="rId64"/>
    <p:sldId id="348" r:id="rId65"/>
    <p:sldId id="323" r:id="rId66"/>
    <p:sldId id="324" r:id="rId67"/>
    <p:sldId id="325" r:id="rId68"/>
    <p:sldId id="32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Секция по подразбиране" id="{E0912287-091D-47C3-8E26-5C362C42CBE5}">
          <p14:sldIdLst>
            <p14:sldId id="290"/>
            <p14:sldId id="289"/>
            <p14:sldId id="291"/>
            <p14:sldId id="292"/>
            <p14:sldId id="293"/>
            <p14:sldId id="329"/>
            <p14:sldId id="294"/>
            <p14:sldId id="295"/>
            <p14:sldId id="257"/>
            <p14:sldId id="331"/>
            <p14:sldId id="330"/>
            <p14:sldId id="332"/>
            <p14:sldId id="296"/>
            <p14:sldId id="260"/>
            <p14:sldId id="297"/>
            <p14:sldId id="333"/>
            <p14:sldId id="298"/>
            <p14:sldId id="299"/>
            <p14:sldId id="300"/>
            <p14:sldId id="301"/>
            <p14:sldId id="334"/>
            <p14:sldId id="302"/>
            <p14:sldId id="303"/>
            <p14:sldId id="268"/>
            <p14:sldId id="304"/>
            <p14:sldId id="269"/>
            <p14:sldId id="361"/>
            <p14:sldId id="305"/>
            <p14:sldId id="306"/>
            <p14:sldId id="307"/>
            <p14:sldId id="351"/>
            <p14:sldId id="352"/>
            <p14:sldId id="353"/>
            <p14:sldId id="335"/>
            <p14:sldId id="336"/>
            <p14:sldId id="310"/>
            <p14:sldId id="311"/>
            <p14:sldId id="270"/>
            <p14:sldId id="272"/>
            <p14:sldId id="354"/>
            <p14:sldId id="355"/>
            <p14:sldId id="337"/>
            <p14:sldId id="340"/>
            <p14:sldId id="356"/>
            <p14:sldId id="357"/>
            <p14:sldId id="362"/>
            <p14:sldId id="312"/>
            <p14:sldId id="343"/>
            <p14:sldId id="344"/>
            <p14:sldId id="345"/>
            <p14:sldId id="313"/>
            <p14:sldId id="346"/>
            <p14:sldId id="358"/>
            <p14:sldId id="350"/>
            <p14:sldId id="359"/>
            <p14:sldId id="360"/>
          </p14:sldIdLst>
        </p14:section>
        <p14:section name="Неозаглавена секция" id="{59CC8E7A-C679-4AEB-90B4-A0144B27B720}">
          <p14:sldIdLst>
            <p14:sldId id="318"/>
            <p14:sldId id="319"/>
            <p14:sldId id="320"/>
            <p14:sldId id="347"/>
            <p14:sldId id="328"/>
            <p14:sldId id="321"/>
            <p14:sldId id="322"/>
            <p14:sldId id="348"/>
            <p14:sldId id="323"/>
            <p14:sldId id="324"/>
            <p14:sldId id="325"/>
            <p14:sldId id="3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384" autoAdjust="0"/>
  </p:normalViewPr>
  <p:slideViewPr>
    <p:cSldViewPr>
      <p:cViewPr>
        <p:scale>
          <a:sx n="90" d="100"/>
          <a:sy n="90" d="100"/>
        </p:scale>
        <p:origin x="-2244" y="-33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8304"/>
    </p:cViewPr>
  </p:sorterViewPr>
  <p:notesViewPr>
    <p:cSldViewPr>
      <p:cViewPr varScale="1">
        <p:scale>
          <a:sx n="64" d="100"/>
          <a:sy n="64" d="100"/>
        </p:scale>
        <p:origin x="-314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541824887453151"/>
          <c:y val="2.9744594629254405E-2"/>
          <c:w val="0.69721930231873575"/>
          <c:h val="0.87276267665238916"/>
        </c:manualLayout>
      </c:layout>
      <c:bar3DChart>
        <c:barDir val="col"/>
        <c:grouping val="clustered"/>
        <c:varyColors val="0"/>
        <c:ser>
          <c:idx val="0"/>
          <c:order val="0"/>
          <c:tx>
            <c:v>Наказателни дела</c:v>
          </c:tx>
          <c:spPr>
            <a:solidFill>
              <a:srgbClr val="FF0000"/>
            </a:solidFill>
          </c:spPr>
          <c:invertIfNegative val="0"/>
          <c:dLbls>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numRef>
              <c:f>Лист1!$E$9:$E$13</c:f>
              <c:numCache>
                <c:formatCode>General</c:formatCode>
                <c:ptCount val="5"/>
                <c:pt idx="0">
                  <c:v>2021</c:v>
                </c:pt>
                <c:pt idx="1">
                  <c:v>2022</c:v>
                </c:pt>
                <c:pt idx="2">
                  <c:v>2023</c:v>
                </c:pt>
                <c:pt idx="3">
                  <c:v>2024</c:v>
                </c:pt>
                <c:pt idx="4">
                  <c:v>2025</c:v>
                </c:pt>
              </c:numCache>
            </c:numRef>
          </c:cat>
          <c:val>
            <c:numRef>
              <c:f>Лист1!$F$9:$F$13</c:f>
              <c:numCache>
                <c:formatCode>General</c:formatCode>
                <c:ptCount val="5"/>
                <c:pt idx="0">
                  <c:v>438</c:v>
                </c:pt>
                <c:pt idx="1">
                  <c:v>440</c:v>
                </c:pt>
                <c:pt idx="2">
                  <c:v>336</c:v>
                </c:pt>
                <c:pt idx="3">
                  <c:v>365</c:v>
                </c:pt>
                <c:pt idx="4">
                  <c:v>414</c:v>
                </c:pt>
              </c:numCache>
            </c:numRef>
          </c:val>
        </c:ser>
        <c:ser>
          <c:idx val="1"/>
          <c:order val="1"/>
          <c:tx>
            <c:v>Граждански дела</c:v>
          </c:tx>
          <c:spPr>
            <a:solidFill>
              <a:srgbClr val="00B050"/>
            </a:solidFill>
          </c:spPr>
          <c:invertIfNegative val="0"/>
          <c:dLbls>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numRef>
              <c:f>Лист1!$E$9:$E$13</c:f>
              <c:numCache>
                <c:formatCode>General</c:formatCode>
                <c:ptCount val="5"/>
                <c:pt idx="0">
                  <c:v>2021</c:v>
                </c:pt>
                <c:pt idx="1">
                  <c:v>2022</c:v>
                </c:pt>
                <c:pt idx="2">
                  <c:v>2023</c:v>
                </c:pt>
                <c:pt idx="3">
                  <c:v>2024</c:v>
                </c:pt>
                <c:pt idx="4">
                  <c:v>2025</c:v>
                </c:pt>
              </c:numCache>
            </c:numRef>
          </c:cat>
          <c:val>
            <c:numRef>
              <c:f>Лист1!$G$9:$G$13</c:f>
              <c:numCache>
                <c:formatCode>General</c:formatCode>
                <c:ptCount val="5"/>
                <c:pt idx="0">
                  <c:v>737</c:v>
                </c:pt>
                <c:pt idx="1">
                  <c:v>687</c:v>
                </c:pt>
                <c:pt idx="2">
                  <c:v>656</c:v>
                </c:pt>
                <c:pt idx="3">
                  <c:v>866</c:v>
                </c:pt>
                <c:pt idx="4">
                  <c:v>975</c:v>
                </c:pt>
              </c:numCache>
            </c:numRef>
          </c:val>
        </c:ser>
        <c:ser>
          <c:idx val="2"/>
          <c:order val="2"/>
          <c:tx>
            <c:v>Общо дела</c:v>
          </c:tx>
          <c:spPr>
            <a:solidFill>
              <a:srgbClr val="0070C0"/>
            </a:solidFill>
          </c:spPr>
          <c:invertIfNegative val="0"/>
          <c:dLbls>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numRef>
              <c:f>Лист1!$E$9:$E$13</c:f>
              <c:numCache>
                <c:formatCode>General</c:formatCode>
                <c:ptCount val="5"/>
                <c:pt idx="0">
                  <c:v>2021</c:v>
                </c:pt>
                <c:pt idx="1">
                  <c:v>2022</c:v>
                </c:pt>
                <c:pt idx="2">
                  <c:v>2023</c:v>
                </c:pt>
                <c:pt idx="3">
                  <c:v>2024</c:v>
                </c:pt>
                <c:pt idx="4">
                  <c:v>2025</c:v>
                </c:pt>
              </c:numCache>
            </c:numRef>
          </c:cat>
          <c:val>
            <c:numRef>
              <c:f>Лист1!$H$9:$H$13</c:f>
              <c:numCache>
                <c:formatCode>General</c:formatCode>
                <c:ptCount val="5"/>
                <c:pt idx="0">
                  <c:v>1175</c:v>
                </c:pt>
                <c:pt idx="1">
                  <c:v>1127</c:v>
                </c:pt>
                <c:pt idx="2">
                  <c:v>992</c:v>
                </c:pt>
                <c:pt idx="3">
                  <c:v>1231</c:v>
                </c:pt>
                <c:pt idx="4">
                  <c:v>1389</c:v>
                </c:pt>
              </c:numCache>
            </c:numRef>
          </c:val>
        </c:ser>
        <c:dLbls>
          <c:showLegendKey val="0"/>
          <c:showVal val="1"/>
          <c:showCatName val="0"/>
          <c:showSerName val="0"/>
          <c:showPercent val="0"/>
          <c:showBubbleSize val="0"/>
        </c:dLbls>
        <c:gapWidth val="75"/>
        <c:shape val="box"/>
        <c:axId val="239650304"/>
        <c:axId val="141530752"/>
        <c:axId val="0"/>
      </c:bar3DChart>
      <c:catAx>
        <c:axId val="239650304"/>
        <c:scaling>
          <c:orientation val="minMax"/>
        </c:scaling>
        <c:delete val="0"/>
        <c:axPos val="b"/>
        <c:numFmt formatCode="General" sourceLinked="1"/>
        <c:majorTickMark val="none"/>
        <c:minorTickMark val="none"/>
        <c:tickLblPos val="nextTo"/>
        <c:txPr>
          <a:bodyPr/>
          <a:lstStyle/>
          <a:p>
            <a:pPr>
              <a:defRPr sz="1600" b="1">
                <a:latin typeface="Book Antiqua" panose="02040602050305030304" pitchFamily="18" charset="0"/>
                <a:cs typeface="Times New Roman" panose="02020603050405020304" pitchFamily="18" charset="0"/>
              </a:defRPr>
            </a:pPr>
            <a:endParaRPr lang="en-US"/>
          </a:p>
        </c:txPr>
        <c:crossAx val="141530752"/>
        <c:crosses val="autoZero"/>
        <c:auto val="1"/>
        <c:lblAlgn val="ctr"/>
        <c:lblOffset val="100"/>
        <c:noMultiLvlLbl val="0"/>
      </c:catAx>
      <c:valAx>
        <c:axId val="141530752"/>
        <c:scaling>
          <c:orientation val="minMax"/>
        </c:scaling>
        <c:delete val="0"/>
        <c:axPos val="l"/>
        <c:numFmt formatCode="General" sourceLinked="1"/>
        <c:majorTickMark val="none"/>
        <c:minorTickMark val="none"/>
        <c:tickLblPos val="nextTo"/>
        <c:spPr>
          <a:noFill/>
        </c:spPr>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crossAx val="239650304"/>
        <c:crosses val="autoZero"/>
        <c:crossBetween val="between"/>
      </c:valAx>
    </c:plotArea>
    <c:legend>
      <c:legendPos val="b"/>
      <c:layout>
        <c:manualLayout>
          <c:xMode val="edge"/>
          <c:yMode val="edge"/>
          <c:x val="0.79292281864218306"/>
          <c:y val="0.34769027161507093"/>
          <c:w val="0.19651472723353627"/>
          <c:h val="0.34073938803252202"/>
        </c:manualLayout>
      </c:layout>
      <c:overlay val="0"/>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2025</c:v>
          </c:tx>
          <c:spPr>
            <a:solidFill>
              <a:srgbClr val="00B050"/>
            </a:solidFill>
          </c:spPr>
          <c:invertIfNegative val="0"/>
          <c:dLbls>
            <c:dLbl>
              <c:idx val="0"/>
              <c:layout>
                <c:manualLayout>
                  <c:x val="1.6016016016015978E-2"/>
                  <c:y val="-2.3952095808383242E-2"/>
                </c:manualLayout>
              </c:layout>
              <c:showLegendKey val="0"/>
              <c:showVal val="1"/>
              <c:showCatName val="0"/>
              <c:showSerName val="0"/>
              <c:showPercent val="0"/>
              <c:showBubbleSize val="0"/>
            </c:dLbl>
            <c:dLbl>
              <c:idx val="1"/>
              <c:layout>
                <c:manualLayout>
                  <c:x val="1.8018018018018018E-2"/>
                  <c:y val="-1.9960079840319361E-2"/>
                </c:manualLayout>
              </c:layout>
              <c:showLegendKey val="0"/>
              <c:showVal val="1"/>
              <c:showCatName val="0"/>
              <c:showSerName val="0"/>
              <c:showPercent val="0"/>
              <c:showBubbleSize val="0"/>
            </c:dLbl>
            <c:dLbl>
              <c:idx val="2"/>
              <c:layout>
                <c:manualLayout>
                  <c:x val="1.2012012012012012E-2"/>
                  <c:y val="-1.596806387225547E-2"/>
                </c:manualLayout>
              </c:layout>
              <c:showLegendKey val="0"/>
              <c:showVal val="1"/>
              <c:showCatName val="0"/>
              <c:showSerName val="0"/>
              <c:showPercent val="0"/>
              <c:showBubbleSize val="0"/>
            </c:dLbl>
            <c:txPr>
              <a:bodyPr/>
              <a:lstStyle/>
              <a:p>
                <a:pPr>
                  <a:defRPr sz="1600">
                    <a:latin typeface="Book Antiqua" panose="02040602050305030304" pitchFamily="18" charset="0"/>
                  </a:defRPr>
                </a:pPr>
                <a:endParaRPr lang="en-US"/>
              </a:p>
            </c:txPr>
            <c:showLegendKey val="0"/>
            <c:showVal val="1"/>
            <c:showCatName val="0"/>
            <c:showSerName val="0"/>
            <c:showPercent val="0"/>
            <c:showBubbleSize val="0"/>
            <c:showLeaderLines val="0"/>
          </c:dLbls>
          <c:cat>
            <c:strRef>
              <c:f>Лист1!$F$184:$F$186</c:f>
              <c:strCache>
                <c:ptCount val="3"/>
                <c:pt idx="0">
                  <c:v>Дела за разглеждане</c:v>
                </c:pt>
                <c:pt idx="1">
                  <c:v>Свършени дела</c:v>
                </c:pt>
                <c:pt idx="2">
                  <c:v>Свършени дела в тримесечен срок</c:v>
                </c:pt>
              </c:strCache>
            </c:strRef>
          </c:cat>
          <c:val>
            <c:numRef>
              <c:f>Лист1!$D$184:$D$186</c:f>
              <c:numCache>
                <c:formatCode>General</c:formatCode>
                <c:ptCount val="3"/>
                <c:pt idx="0">
                  <c:v>1096</c:v>
                </c:pt>
                <c:pt idx="1">
                  <c:v>989</c:v>
                </c:pt>
                <c:pt idx="2">
                  <c:v>914</c:v>
                </c:pt>
              </c:numCache>
            </c:numRef>
          </c:val>
        </c:ser>
        <c:ser>
          <c:idx val="1"/>
          <c:order val="1"/>
          <c:tx>
            <c:v>2024</c:v>
          </c:tx>
          <c:spPr>
            <a:solidFill>
              <a:srgbClr val="92D050"/>
            </a:solidFill>
          </c:spPr>
          <c:invertIfNegative val="0"/>
          <c:dLbls>
            <c:dLbl>
              <c:idx val="0"/>
              <c:layout>
                <c:manualLayout>
                  <c:x val="1.2012012012012012E-2"/>
                  <c:y val="-1.5968378204221496E-2"/>
                </c:manualLayout>
              </c:layout>
              <c:showLegendKey val="0"/>
              <c:showVal val="1"/>
              <c:showCatName val="0"/>
              <c:showSerName val="0"/>
              <c:showPercent val="0"/>
              <c:showBubbleSize val="0"/>
            </c:dLbl>
            <c:dLbl>
              <c:idx val="1"/>
              <c:layout>
                <c:manualLayout>
                  <c:x val="2.0020020020019947E-2"/>
                  <c:y val="-2.3952095808383235E-2"/>
                </c:manualLayout>
              </c:layout>
              <c:showLegendKey val="0"/>
              <c:showVal val="1"/>
              <c:showCatName val="0"/>
              <c:showSerName val="0"/>
              <c:showPercent val="0"/>
              <c:showBubbleSize val="0"/>
            </c:dLbl>
            <c:dLbl>
              <c:idx val="2"/>
              <c:layout>
                <c:manualLayout>
                  <c:x val="1.4014014014014014E-2"/>
                  <c:y val="-1.1976047904191617E-2"/>
                </c:manualLayout>
              </c:layout>
              <c:showLegendKey val="0"/>
              <c:showVal val="1"/>
              <c:showCatName val="0"/>
              <c:showSerName val="0"/>
              <c:showPercent val="0"/>
              <c:showBubbleSize val="0"/>
            </c:dLbl>
            <c:txPr>
              <a:bodyPr/>
              <a:lstStyle/>
              <a:p>
                <a:pPr>
                  <a:defRPr sz="1600">
                    <a:latin typeface="Book Antiqua" panose="02040602050305030304" pitchFamily="18" charset="0"/>
                  </a:defRPr>
                </a:pPr>
                <a:endParaRPr lang="en-US"/>
              </a:p>
            </c:txPr>
            <c:showLegendKey val="0"/>
            <c:showVal val="1"/>
            <c:showCatName val="0"/>
            <c:showSerName val="0"/>
            <c:showPercent val="0"/>
            <c:showBubbleSize val="0"/>
            <c:showLeaderLines val="0"/>
          </c:dLbls>
          <c:cat>
            <c:strRef>
              <c:f>Лист1!$F$184:$F$186</c:f>
              <c:strCache>
                <c:ptCount val="3"/>
                <c:pt idx="0">
                  <c:v>Дела за разглеждане</c:v>
                </c:pt>
                <c:pt idx="1">
                  <c:v>Свършени дела</c:v>
                </c:pt>
                <c:pt idx="2">
                  <c:v>Свършени дела в тримесечен срок</c:v>
                </c:pt>
              </c:strCache>
            </c:strRef>
          </c:cat>
          <c:val>
            <c:numRef>
              <c:f>Лист1!$E$184:$E$186</c:f>
              <c:numCache>
                <c:formatCode>General</c:formatCode>
                <c:ptCount val="3"/>
                <c:pt idx="0">
                  <c:v>928</c:v>
                </c:pt>
                <c:pt idx="1">
                  <c:v>807</c:v>
                </c:pt>
                <c:pt idx="2">
                  <c:v>766</c:v>
                </c:pt>
              </c:numCache>
            </c:numRef>
          </c:val>
        </c:ser>
        <c:dLbls>
          <c:showLegendKey val="0"/>
          <c:showVal val="1"/>
          <c:showCatName val="0"/>
          <c:showSerName val="0"/>
          <c:showPercent val="0"/>
          <c:showBubbleSize val="0"/>
        </c:dLbls>
        <c:gapWidth val="75"/>
        <c:shape val="box"/>
        <c:axId val="197790720"/>
        <c:axId val="139144576"/>
        <c:axId val="0"/>
      </c:bar3DChart>
      <c:catAx>
        <c:axId val="197790720"/>
        <c:scaling>
          <c:orientation val="minMax"/>
        </c:scaling>
        <c:delete val="0"/>
        <c:axPos val="b"/>
        <c:numFmt formatCode="General" sourceLinked="1"/>
        <c:majorTickMark val="none"/>
        <c:minorTickMark val="none"/>
        <c:tickLblPos val="nextTo"/>
        <c:txPr>
          <a:bodyPr/>
          <a:lstStyle/>
          <a:p>
            <a:pPr>
              <a:defRPr sz="1000">
                <a:latin typeface="Book Antiqua" panose="02040602050305030304" pitchFamily="18" charset="0"/>
              </a:defRPr>
            </a:pPr>
            <a:endParaRPr lang="en-US"/>
          </a:p>
        </c:txPr>
        <c:crossAx val="139144576"/>
        <c:crosses val="autoZero"/>
        <c:auto val="1"/>
        <c:lblAlgn val="ctr"/>
        <c:lblOffset val="100"/>
        <c:noMultiLvlLbl val="0"/>
      </c:catAx>
      <c:valAx>
        <c:axId val="139144576"/>
        <c:scaling>
          <c:orientation val="minMax"/>
        </c:scaling>
        <c:delete val="0"/>
        <c:axPos val="l"/>
        <c:numFmt formatCode="General" sourceLinked="1"/>
        <c:majorTickMark val="none"/>
        <c:minorTickMark val="none"/>
        <c:tickLblPos val="nextTo"/>
        <c:txPr>
          <a:bodyPr/>
          <a:lstStyle/>
          <a:p>
            <a:pPr>
              <a:defRPr sz="1600">
                <a:latin typeface="Book Antiqua" panose="02040602050305030304" pitchFamily="18" charset="0"/>
              </a:defRPr>
            </a:pPr>
            <a:endParaRPr lang="en-US"/>
          </a:p>
        </c:txPr>
        <c:crossAx val="197790720"/>
        <c:crosses val="autoZero"/>
        <c:crossBetween val="between"/>
      </c:valAx>
    </c:plotArea>
    <c:legend>
      <c:legendPos val="b"/>
      <c:layout>
        <c:manualLayout>
          <c:xMode val="edge"/>
          <c:yMode val="edge"/>
          <c:x val="0.31607513024835854"/>
          <c:y val="0.87352821915224665"/>
          <c:w val="0.35583756985331788"/>
          <c:h val="0.10251968503937008"/>
        </c:manualLayout>
      </c:layout>
      <c:overlay val="0"/>
      <c:txPr>
        <a:bodyPr/>
        <a:lstStyle/>
        <a:p>
          <a:pPr>
            <a:defRPr sz="1600">
              <a:latin typeface="Book Antiqua" panose="02040602050305030304"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9411764705882353E-2"/>
          <c:y val="2.9744672720507636E-2"/>
          <c:w val="0.73791986359761297"/>
          <c:h val="0.8675510101467202"/>
        </c:manualLayout>
      </c:layout>
      <c:bar3DChart>
        <c:barDir val="col"/>
        <c:grouping val="clustered"/>
        <c:varyColors val="0"/>
        <c:ser>
          <c:idx val="0"/>
          <c:order val="0"/>
          <c:tx>
            <c:v>Наказателни дела</c:v>
          </c:tx>
          <c:spPr>
            <a:solidFill>
              <a:srgbClr val="FF0000"/>
            </a:solidFill>
          </c:spPr>
          <c:invertIfNegative val="0"/>
          <c:dLbls>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numRef>
              <c:f>Лист1!$E$9:$E$13</c:f>
              <c:numCache>
                <c:formatCode>General</c:formatCode>
                <c:ptCount val="5"/>
                <c:pt idx="0">
                  <c:v>2021</c:v>
                </c:pt>
                <c:pt idx="1">
                  <c:v>2022</c:v>
                </c:pt>
                <c:pt idx="2">
                  <c:v>2023</c:v>
                </c:pt>
                <c:pt idx="3">
                  <c:v>2024</c:v>
                </c:pt>
                <c:pt idx="4">
                  <c:v>2025</c:v>
                </c:pt>
              </c:numCache>
            </c:numRef>
          </c:cat>
          <c:val>
            <c:numRef>
              <c:f>Лист1!$F$9:$F$13</c:f>
              <c:numCache>
                <c:formatCode>General</c:formatCode>
                <c:ptCount val="5"/>
                <c:pt idx="0">
                  <c:v>595</c:v>
                </c:pt>
                <c:pt idx="1">
                  <c:v>516</c:v>
                </c:pt>
                <c:pt idx="2">
                  <c:v>362</c:v>
                </c:pt>
                <c:pt idx="3">
                  <c:v>386</c:v>
                </c:pt>
                <c:pt idx="4">
                  <c:v>455</c:v>
                </c:pt>
              </c:numCache>
            </c:numRef>
          </c:val>
        </c:ser>
        <c:ser>
          <c:idx val="1"/>
          <c:order val="1"/>
          <c:tx>
            <c:v>Граждански дела</c:v>
          </c:tx>
          <c:spPr>
            <a:solidFill>
              <a:srgbClr val="00B050"/>
            </a:solidFill>
          </c:spPr>
          <c:invertIfNegative val="0"/>
          <c:dLbls>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numRef>
              <c:f>Лист1!$E$9:$E$13</c:f>
              <c:numCache>
                <c:formatCode>General</c:formatCode>
                <c:ptCount val="5"/>
                <c:pt idx="0">
                  <c:v>2021</c:v>
                </c:pt>
                <c:pt idx="1">
                  <c:v>2022</c:v>
                </c:pt>
                <c:pt idx="2">
                  <c:v>2023</c:v>
                </c:pt>
                <c:pt idx="3">
                  <c:v>2024</c:v>
                </c:pt>
                <c:pt idx="4">
                  <c:v>2025</c:v>
                </c:pt>
              </c:numCache>
            </c:numRef>
          </c:cat>
          <c:val>
            <c:numRef>
              <c:f>Лист1!$G$9:$G$13</c:f>
              <c:numCache>
                <c:formatCode>General</c:formatCode>
                <c:ptCount val="5"/>
                <c:pt idx="0">
                  <c:v>829</c:v>
                </c:pt>
                <c:pt idx="1">
                  <c:v>822</c:v>
                </c:pt>
                <c:pt idx="2">
                  <c:v>743</c:v>
                </c:pt>
                <c:pt idx="3">
                  <c:v>928</c:v>
                </c:pt>
                <c:pt idx="4">
                  <c:v>1096</c:v>
                </c:pt>
              </c:numCache>
            </c:numRef>
          </c:val>
        </c:ser>
        <c:ser>
          <c:idx val="2"/>
          <c:order val="2"/>
          <c:tx>
            <c:v>Общо дела</c:v>
          </c:tx>
          <c:spPr>
            <a:solidFill>
              <a:srgbClr val="0070C0"/>
            </a:solidFill>
          </c:spPr>
          <c:invertIfNegative val="0"/>
          <c:dLbls>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numRef>
              <c:f>Лист1!$E$9:$E$13</c:f>
              <c:numCache>
                <c:formatCode>General</c:formatCode>
                <c:ptCount val="5"/>
                <c:pt idx="0">
                  <c:v>2021</c:v>
                </c:pt>
                <c:pt idx="1">
                  <c:v>2022</c:v>
                </c:pt>
                <c:pt idx="2">
                  <c:v>2023</c:v>
                </c:pt>
                <c:pt idx="3">
                  <c:v>2024</c:v>
                </c:pt>
                <c:pt idx="4">
                  <c:v>2025</c:v>
                </c:pt>
              </c:numCache>
            </c:numRef>
          </c:cat>
          <c:val>
            <c:numRef>
              <c:f>Лист1!$H$9:$H$13</c:f>
              <c:numCache>
                <c:formatCode>General</c:formatCode>
                <c:ptCount val="5"/>
                <c:pt idx="0">
                  <c:v>1424</c:v>
                </c:pt>
                <c:pt idx="1">
                  <c:v>1338</c:v>
                </c:pt>
                <c:pt idx="2">
                  <c:v>1105</c:v>
                </c:pt>
                <c:pt idx="3">
                  <c:v>1314</c:v>
                </c:pt>
                <c:pt idx="4">
                  <c:v>1551</c:v>
                </c:pt>
              </c:numCache>
            </c:numRef>
          </c:val>
        </c:ser>
        <c:dLbls>
          <c:showLegendKey val="0"/>
          <c:showVal val="1"/>
          <c:showCatName val="0"/>
          <c:showSerName val="0"/>
          <c:showPercent val="0"/>
          <c:showBubbleSize val="0"/>
        </c:dLbls>
        <c:gapWidth val="75"/>
        <c:shape val="box"/>
        <c:axId val="190836736"/>
        <c:axId val="141531904"/>
        <c:axId val="0"/>
      </c:bar3DChart>
      <c:catAx>
        <c:axId val="190836736"/>
        <c:scaling>
          <c:orientation val="minMax"/>
        </c:scaling>
        <c:delete val="0"/>
        <c:axPos val="b"/>
        <c:numFmt formatCode="General" sourceLinked="1"/>
        <c:majorTickMark val="none"/>
        <c:minorTickMark val="none"/>
        <c:tickLblPos val="nextTo"/>
        <c:txPr>
          <a:bodyPr/>
          <a:lstStyle/>
          <a:p>
            <a:pPr>
              <a:defRPr sz="1600" b="1">
                <a:latin typeface="Book Antiqua" panose="02040602050305030304" pitchFamily="18" charset="0"/>
                <a:cs typeface="Times New Roman" panose="02020603050405020304" pitchFamily="18" charset="0"/>
              </a:defRPr>
            </a:pPr>
            <a:endParaRPr lang="en-US"/>
          </a:p>
        </c:txPr>
        <c:crossAx val="141531904"/>
        <c:crosses val="autoZero"/>
        <c:auto val="1"/>
        <c:lblAlgn val="ctr"/>
        <c:lblOffset val="100"/>
        <c:noMultiLvlLbl val="0"/>
      </c:catAx>
      <c:valAx>
        <c:axId val="141531904"/>
        <c:scaling>
          <c:orientation val="minMax"/>
        </c:scaling>
        <c:delete val="0"/>
        <c:axPos val="l"/>
        <c:numFmt formatCode="General" sourceLinked="1"/>
        <c:majorTickMark val="none"/>
        <c:minorTickMark val="none"/>
        <c:tickLblPos val="nextTo"/>
        <c:spPr>
          <a:noFill/>
        </c:spPr>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crossAx val="190836736"/>
        <c:crosses val="autoZero"/>
        <c:crossBetween val="between"/>
      </c:valAx>
    </c:plotArea>
    <c:legend>
      <c:legendPos val="b"/>
      <c:layout>
        <c:manualLayout>
          <c:xMode val="edge"/>
          <c:yMode val="edge"/>
          <c:x val="0.80275669825293117"/>
          <c:y val="0.37635476672907736"/>
          <c:w val="0.19624754186872467"/>
          <c:h val="0.30946893132611292"/>
        </c:manualLayout>
      </c:layout>
      <c:overlay val="0"/>
      <c:txPr>
        <a:bodyPr/>
        <a:lstStyle/>
        <a:p>
          <a:pPr>
            <a:defRPr sz="1600" b="1">
              <a:solidFill>
                <a:sysClr val="windowText" lastClr="000000"/>
              </a:solidFill>
              <a:latin typeface="Book Antiqua" panose="02040602050305030304" pitchFamily="18" charset="0"/>
              <a:cs typeface="Times New Roman" panose="02020603050405020304" pitchFamily="18" charset="0"/>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7887084502786673E-2"/>
          <c:y val="4.356600695183372E-2"/>
          <c:w val="0.70608887481297866"/>
          <c:h val="0.80888274100872526"/>
        </c:manualLayout>
      </c:layout>
      <c:bar3DChart>
        <c:barDir val="col"/>
        <c:grouping val="clustered"/>
        <c:varyColors val="0"/>
        <c:ser>
          <c:idx val="0"/>
          <c:order val="0"/>
          <c:tx>
            <c:v>Постъпили дела</c:v>
          </c:tx>
          <c:spPr>
            <a:solidFill>
              <a:schemeClr val="accent1">
                <a:lumMod val="40000"/>
                <a:lumOff val="60000"/>
              </a:schemeClr>
            </a:solidFill>
          </c:spPr>
          <c:invertIfNegative val="0"/>
          <c:dLbls>
            <c:dLbl>
              <c:idx val="0"/>
              <c:layout>
                <c:manualLayout>
                  <c:x val="-2.2191400832177549E-2"/>
                  <c:y val="0"/>
                </c:manualLayout>
              </c:layout>
              <c:showLegendKey val="0"/>
              <c:showVal val="1"/>
              <c:showCatName val="0"/>
              <c:showSerName val="0"/>
              <c:showPercent val="0"/>
              <c:showBubbleSize val="0"/>
            </c:dLbl>
            <c:dLbl>
              <c:idx val="1"/>
              <c:layout>
                <c:manualLayout>
                  <c:x val="-5.5478502080444168E-3"/>
                  <c:y val="0"/>
                </c:manualLayout>
              </c:layout>
              <c:showLegendKey val="0"/>
              <c:showVal val="1"/>
              <c:showCatName val="0"/>
              <c:showSerName val="0"/>
              <c:showPercent val="0"/>
              <c:showBubbleSize val="0"/>
            </c:dLbl>
            <c:dLbl>
              <c:idx val="2"/>
              <c:layout>
                <c:manualLayout>
                  <c:x val="-2.034211742949607E-2"/>
                  <c:y val="0"/>
                </c:manualLayout>
              </c:layout>
              <c:showLegendKey val="0"/>
              <c:showVal val="1"/>
              <c:showCatName val="0"/>
              <c:showSerName val="0"/>
              <c:showPercent val="0"/>
              <c:showBubbleSize val="0"/>
            </c:dLbl>
            <c:dLbl>
              <c:idx val="4"/>
              <c:layout>
                <c:manualLayout>
                  <c:x val="0"/>
                  <c:y val="-1.8018018018018018E-2"/>
                </c:manualLayout>
              </c:layout>
              <c:showLegendKey val="0"/>
              <c:showVal val="1"/>
              <c:showCatName val="0"/>
              <c:showSerName val="0"/>
              <c:showPercent val="0"/>
              <c:showBubbleSize val="0"/>
            </c:dLbl>
            <c:txPr>
              <a:bodyPr/>
              <a:lstStyle/>
              <a:p>
                <a:pPr>
                  <a:defRPr sz="14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Лист1!$D$41:$H$41</c:f>
              <c:numCache>
                <c:formatCode>General</c:formatCode>
                <c:ptCount val="5"/>
                <c:pt idx="0">
                  <c:v>2021</c:v>
                </c:pt>
                <c:pt idx="1">
                  <c:v>2022</c:v>
                </c:pt>
                <c:pt idx="2">
                  <c:v>2023</c:v>
                </c:pt>
                <c:pt idx="3">
                  <c:v>2024</c:v>
                </c:pt>
                <c:pt idx="4">
                  <c:v>2025</c:v>
                </c:pt>
              </c:numCache>
            </c:numRef>
          </c:cat>
          <c:val>
            <c:numRef>
              <c:f>Лист1!$D$42:$H$42</c:f>
              <c:numCache>
                <c:formatCode>General</c:formatCode>
                <c:ptCount val="5"/>
                <c:pt idx="0">
                  <c:v>1175</c:v>
                </c:pt>
                <c:pt idx="1">
                  <c:v>1127</c:v>
                </c:pt>
                <c:pt idx="2">
                  <c:v>992</c:v>
                </c:pt>
                <c:pt idx="3">
                  <c:v>1231</c:v>
                </c:pt>
                <c:pt idx="4">
                  <c:v>1389</c:v>
                </c:pt>
              </c:numCache>
            </c:numRef>
          </c:val>
        </c:ser>
        <c:ser>
          <c:idx val="1"/>
          <c:order val="1"/>
          <c:tx>
            <c:v>Свършени дела</c:v>
          </c:tx>
          <c:spPr>
            <a:solidFill>
              <a:schemeClr val="accent1">
                <a:lumMod val="60000"/>
                <a:lumOff val="40000"/>
              </a:schemeClr>
            </a:solidFill>
          </c:spPr>
          <c:invertIfNegative val="0"/>
          <c:dLbls>
            <c:dLbl>
              <c:idx val="2"/>
              <c:layout>
                <c:manualLayout>
                  <c:x val="-5.5478502080444506E-3"/>
                  <c:y val="0"/>
                </c:manualLayout>
              </c:layout>
              <c:showLegendKey val="0"/>
              <c:showVal val="1"/>
              <c:showCatName val="0"/>
              <c:showSerName val="0"/>
              <c:showPercent val="0"/>
              <c:showBubbleSize val="0"/>
            </c:dLbl>
            <c:dLbl>
              <c:idx val="4"/>
              <c:layout>
                <c:manualLayout>
                  <c:x val="9.2464170134073046E-3"/>
                  <c:y val="-3.003003003003003E-3"/>
                </c:manualLayout>
              </c:layout>
              <c:showLegendKey val="0"/>
              <c:showVal val="1"/>
              <c:showCatName val="0"/>
              <c:showSerName val="0"/>
              <c:showPercent val="0"/>
              <c:showBubbleSize val="0"/>
            </c:dLbl>
            <c:txPr>
              <a:bodyPr/>
              <a:lstStyle/>
              <a:p>
                <a:pPr>
                  <a:defRPr sz="14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Лист1!$D$41:$H$41</c:f>
              <c:numCache>
                <c:formatCode>General</c:formatCode>
                <c:ptCount val="5"/>
                <c:pt idx="0">
                  <c:v>2021</c:v>
                </c:pt>
                <c:pt idx="1">
                  <c:v>2022</c:v>
                </c:pt>
                <c:pt idx="2">
                  <c:v>2023</c:v>
                </c:pt>
                <c:pt idx="3">
                  <c:v>2024</c:v>
                </c:pt>
                <c:pt idx="4">
                  <c:v>2025</c:v>
                </c:pt>
              </c:numCache>
            </c:numRef>
          </c:cat>
          <c:val>
            <c:numRef>
              <c:f>Лист1!$D$43:$H$43</c:f>
              <c:numCache>
                <c:formatCode>General</c:formatCode>
                <c:ptCount val="5"/>
                <c:pt idx="0">
                  <c:v>1213</c:v>
                </c:pt>
                <c:pt idx="1">
                  <c:v>1228</c:v>
                </c:pt>
                <c:pt idx="2">
                  <c:v>1025</c:v>
                </c:pt>
                <c:pt idx="3">
                  <c:v>1152</c:v>
                </c:pt>
                <c:pt idx="4">
                  <c:v>1362</c:v>
                </c:pt>
              </c:numCache>
            </c:numRef>
          </c:val>
        </c:ser>
        <c:ser>
          <c:idx val="2"/>
          <c:order val="2"/>
          <c:tx>
            <c:v>Всичко за разглеждане дела</c:v>
          </c:tx>
          <c:spPr>
            <a:solidFill>
              <a:schemeClr val="accent1"/>
            </a:solidFill>
          </c:spPr>
          <c:invertIfNegative val="0"/>
          <c:dLbls>
            <c:dLbl>
              <c:idx val="2"/>
              <c:layout>
                <c:manualLayout>
                  <c:x val="1.4794267221451619E-2"/>
                  <c:y val="-2.7527209530854039E-17"/>
                </c:manualLayout>
              </c:layout>
              <c:showLegendKey val="0"/>
              <c:showVal val="1"/>
              <c:showCatName val="0"/>
              <c:showSerName val="0"/>
              <c:showPercent val="0"/>
              <c:showBubbleSize val="0"/>
            </c:dLbl>
            <c:txPr>
              <a:bodyPr/>
              <a:lstStyle/>
              <a:p>
                <a:pPr>
                  <a:defRPr sz="14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Лист1!$D$41:$H$41</c:f>
              <c:numCache>
                <c:formatCode>General</c:formatCode>
                <c:ptCount val="5"/>
                <c:pt idx="0">
                  <c:v>2021</c:v>
                </c:pt>
                <c:pt idx="1">
                  <c:v>2022</c:v>
                </c:pt>
                <c:pt idx="2">
                  <c:v>2023</c:v>
                </c:pt>
                <c:pt idx="3">
                  <c:v>2024</c:v>
                </c:pt>
                <c:pt idx="4">
                  <c:v>2025</c:v>
                </c:pt>
              </c:numCache>
            </c:numRef>
          </c:cat>
          <c:val>
            <c:numRef>
              <c:f>Лист1!$D$44:$H$44</c:f>
              <c:numCache>
                <c:formatCode>General</c:formatCode>
                <c:ptCount val="5"/>
                <c:pt idx="0">
                  <c:v>1424</c:v>
                </c:pt>
                <c:pt idx="1">
                  <c:v>1338</c:v>
                </c:pt>
                <c:pt idx="2">
                  <c:v>1105</c:v>
                </c:pt>
                <c:pt idx="3">
                  <c:v>1314</c:v>
                </c:pt>
                <c:pt idx="4">
                  <c:v>1551</c:v>
                </c:pt>
              </c:numCache>
            </c:numRef>
          </c:val>
        </c:ser>
        <c:dLbls>
          <c:showLegendKey val="0"/>
          <c:showVal val="1"/>
          <c:showCatName val="0"/>
          <c:showSerName val="0"/>
          <c:showPercent val="0"/>
          <c:showBubbleSize val="0"/>
        </c:dLbls>
        <c:gapWidth val="75"/>
        <c:shape val="box"/>
        <c:axId val="196153344"/>
        <c:axId val="141538944"/>
        <c:axId val="0"/>
      </c:bar3DChart>
      <c:catAx>
        <c:axId val="196153344"/>
        <c:scaling>
          <c:orientation val="minMax"/>
        </c:scaling>
        <c:delete val="0"/>
        <c:axPos val="b"/>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41538944"/>
        <c:crosses val="autoZero"/>
        <c:auto val="1"/>
        <c:lblAlgn val="ctr"/>
        <c:lblOffset val="100"/>
        <c:noMultiLvlLbl val="0"/>
      </c:catAx>
      <c:valAx>
        <c:axId val="141538944"/>
        <c:scaling>
          <c:orientation val="minMax"/>
        </c:scaling>
        <c:delete val="0"/>
        <c:axPos val="l"/>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96153344"/>
        <c:crosses val="autoZero"/>
        <c:crossBetween val="between"/>
      </c:valAx>
    </c:plotArea>
    <c:legend>
      <c:legendPos val="b"/>
      <c:layout>
        <c:manualLayout>
          <c:xMode val="edge"/>
          <c:yMode val="edge"/>
          <c:x val="0.77592009649248805"/>
          <c:y val="0.21286639821488113"/>
          <c:w val="0.2120871784230855"/>
          <c:h val="0.46167257431583275"/>
        </c:manualLayout>
      </c:layout>
      <c:overlay val="0"/>
      <c:txPr>
        <a:bodyPr/>
        <a:lstStyle/>
        <a:p>
          <a:pPr>
            <a:defRPr sz="1600" b="1">
              <a:latin typeface="Book Antiqua" panose="02040602050305030304" pitchFamily="18"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FF0000"/>
            </a:solidFill>
          </c:spPr>
          <c:invertIfNegative val="0"/>
          <c:dLbls>
            <c:dLbl>
              <c:idx val="0"/>
              <c:layout>
                <c:manualLayout>
                  <c:x val="1.932367149758454E-2"/>
                  <c:y val="-3.3057851239669422E-2"/>
                </c:manualLayout>
              </c:layout>
              <c:showLegendKey val="0"/>
              <c:showVal val="1"/>
              <c:showCatName val="0"/>
              <c:showSerName val="0"/>
              <c:showPercent val="0"/>
              <c:showBubbleSize val="0"/>
            </c:dLbl>
            <c:dLbl>
              <c:idx val="1"/>
              <c:layout>
                <c:manualLayout>
                  <c:x val="1.932367149758454E-2"/>
                  <c:y val="-2.4793388429752067E-2"/>
                </c:manualLayout>
              </c:layout>
              <c:showLegendKey val="0"/>
              <c:showVal val="1"/>
              <c:showCatName val="0"/>
              <c:showSerName val="0"/>
              <c:showPercent val="0"/>
              <c:showBubbleSize val="0"/>
            </c:dLbl>
            <c:dLbl>
              <c:idx val="2"/>
              <c:layout>
                <c:manualLayout>
                  <c:x val="2.5764895330112642E-2"/>
                  <c:y val="-2.4793605344786446E-2"/>
                </c:manualLayout>
              </c:layout>
              <c:showLegendKey val="0"/>
              <c:showVal val="1"/>
              <c:showCatName val="0"/>
              <c:showSerName val="0"/>
              <c:showPercent val="0"/>
              <c:showBubbleSize val="0"/>
            </c:dLbl>
            <c:dLbl>
              <c:idx val="3"/>
              <c:layout>
                <c:manualLayout>
                  <c:x val="2.5764895330112721E-2"/>
                  <c:y val="-2.7548209366391185E-2"/>
                </c:manualLayout>
              </c:layout>
              <c:showLegendKey val="0"/>
              <c:showVal val="1"/>
              <c:showCatName val="0"/>
              <c:showSerName val="0"/>
              <c:showPercent val="0"/>
              <c:showBubbleSize val="0"/>
            </c:dLbl>
            <c:dLbl>
              <c:idx val="4"/>
              <c:layout>
                <c:manualLayout>
                  <c:x val="1.6330490027856987E-3"/>
                  <c:y val="-2.7548209366391185E-2"/>
                </c:manualLayout>
              </c:layout>
              <c:showLegendKey val="0"/>
              <c:showVal val="1"/>
              <c:showCatName val="0"/>
              <c:showSerName val="0"/>
              <c:showPercent val="0"/>
              <c:showBubbleSize val="0"/>
            </c:dLbl>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Лист1!$E$65:$I$65</c:f>
              <c:numCache>
                <c:formatCode>General</c:formatCode>
                <c:ptCount val="5"/>
                <c:pt idx="0">
                  <c:v>2021</c:v>
                </c:pt>
                <c:pt idx="1">
                  <c:v>2022</c:v>
                </c:pt>
                <c:pt idx="2">
                  <c:v>2023</c:v>
                </c:pt>
                <c:pt idx="3">
                  <c:v>2024</c:v>
                </c:pt>
                <c:pt idx="4">
                  <c:v>2025</c:v>
                </c:pt>
              </c:numCache>
            </c:numRef>
          </c:cat>
          <c:val>
            <c:numRef>
              <c:f>Лист1!$E$66:$I$66</c:f>
              <c:numCache>
                <c:formatCode>General</c:formatCode>
                <c:ptCount val="5"/>
                <c:pt idx="0">
                  <c:v>438</c:v>
                </c:pt>
                <c:pt idx="1">
                  <c:v>440</c:v>
                </c:pt>
                <c:pt idx="2">
                  <c:v>336</c:v>
                </c:pt>
                <c:pt idx="3">
                  <c:v>365</c:v>
                </c:pt>
                <c:pt idx="4">
                  <c:v>414</c:v>
                </c:pt>
              </c:numCache>
            </c:numRef>
          </c:val>
        </c:ser>
        <c:dLbls>
          <c:showLegendKey val="0"/>
          <c:showVal val="1"/>
          <c:showCatName val="0"/>
          <c:showSerName val="0"/>
          <c:showPercent val="0"/>
          <c:showBubbleSize val="0"/>
        </c:dLbls>
        <c:gapWidth val="75"/>
        <c:shape val="box"/>
        <c:axId val="196562432"/>
        <c:axId val="182383680"/>
        <c:axId val="0"/>
      </c:bar3DChart>
      <c:catAx>
        <c:axId val="196562432"/>
        <c:scaling>
          <c:orientation val="minMax"/>
        </c:scaling>
        <c:delete val="0"/>
        <c:axPos val="b"/>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82383680"/>
        <c:crosses val="autoZero"/>
        <c:auto val="1"/>
        <c:lblAlgn val="ctr"/>
        <c:lblOffset val="100"/>
        <c:noMultiLvlLbl val="0"/>
      </c:catAx>
      <c:valAx>
        <c:axId val="182383680"/>
        <c:scaling>
          <c:orientation val="minMax"/>
        </c:scaling>
        <c:delete val="0"/>
        <c:axPos val="l"/>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9656243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FF0000"/>
            </a:solidFill>
          </c:spPr>
          <c:invertIfNegative val="0"/>
          <c:dLbls>
            <c:dLbl>
              <c:idx val="0"/>
              <c:layout>
                <c:manualLayout>
                  <c:x val="1.932367149758454E-2"/>
                  <c:y val="-3.3057851239669422E-2"/>
                </c:manualLayout>
              </c:layout>
              <c:showLegendKey val="0"/>
              <c:showVal val="1"/>
              <c:showCatName val="0"/>
              <c:showSerName val="0"/>
              <c:showPercent val="0"/>
              <c:showBubbleSize val="0"/>
            </c:dLbl>
            <c:dLbl>
              <c:idx val="1"/>
              <c:layout>
                <c:manualLayout>
                  <c:x val="1.932367149758454E-2"/>
                  <c:y val="-2.4793388429752067E-2"/>
                </c:manualLayout>
              </c:layout>
              <c:showLegendKey val="0"/>
              <c:showVal val="1"/>
              <c:showCatName val="0"/>
              <c:showSerName val="0"/>
              <c:showPercent val="0"/>
              <c:showBubbleSize val="0"/>
            </c:dLbl>
            <c:dLbl>
              <c:idx val="2"/>
              <c:layout>
                <c:manualLayout>
                  <c:x val="2.5764895330112642E-2"/>
                  <c:y val="-2.4793605344786446E-2"/>
                </c:manualLayout>
              </c:layout>
              <c:showLegendKey val="0"/>
              <c:showVal val="1"/>
              <c:showCatName val="0"/>
              <c:showSerName val="0"/>
              <c:showPercent val="0"/>
              <c:showBubbleSize val="0"/>
            </c:dLbl>
            <c:dLbl>
              <c:idx val="3"/>
              <c:layout>
                <c:manualLayout>
                  <c:x val="2.5764895330112721E-2"/>
                  <c:y val="-2.7548209366391185E-2"/>
                </c:manualLayout>
              </c:layout>
              <c:showLegendKey val="0"/>
              <c:showVal val="1"/>
              <c:showCatName val="0"/>
              <c:showSerName val="0"/>
              <c:showPercent val="0"/>
              <c:showBubbleSize val="0"/>
            </c:dLbl>
            <c:dLbl>
              <c:idx val="4"/>
              <c:layout>
                <c:manualLayout>
                  <c:x val="1.8707482993197279E-2"/>
                  <c:y val="-3.6482084690553758E-2"/>
                </c:manualLayout>
              </c:layout>
              <c:showLegendKey val="0"/>
              <c:showVal val="1"/>
              <c:showCatName val="0"/>
              <c:showSerName val="0"/>
              <c:showPercent val="0"/>
              <c:showBubbleSize val="0"/>
            </c:dLbl>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Лист1!$E$65:$I$65</c:f>
              <c:numCache>
                <c:formatCode>General</c:formatCode>
                <c:ptCount val="5"/>
                <c:pt idx="0">
                  <c:v>2021</c:v>
                </c:pt>
                <c:pt idx="1">
                  <c:v>2022</c:v>
                </c:pt>
                <c:pt idx="2">
                  <c:v>2023</c:v>
                </c:pt>
                <c:pt idx="3">
                  <c:v>2024</c:v>
                </c:pt>
                <c:pt idx="4">
                  <c:v>2025</c:v>
                </c:pt>
              </c:numCache>
            </c:numRef>
          </c:cat>
          <c:val>
            <c:numRef>
              <c:f>Лист1!$E$66:$I$66</c:f>
              <c:numCache>
                <c:formatCode>General</c:formatCode>
                <c:ptCount val="5"/>
                <c:pt idx="0">
                  <c:v>76</c:v>
                </c:pt>
                <c:pt idx="1">
                  <c:v>25</c:v>
                </c:pt>
                <c:pt idx="2">
                  <c:v>21</c:v>
                </c:pt>
                <c:pt idx="3">
                  <c:v>41</c:v>
                </c:pt>
                <c:pt idx="4">
                  <c:v>82</c:v>
                </c:pt>
              </c:numCache>
            </c:numRef>
          </c:val>
        </c:ser>
        <c:dLbls>
          <c:showLegendKey val="0"/>
          <c:showVal val="1"/>
          <c:showCatName val="0"/>
          <c:showSerName val="0"/>
          <c:showPercent val="0"/>
          <c:showBubbleSize val="0"/>
        </c:dLbls>
        <c:gapWidth val="75"/>
        <c:shape val="box"/>
        <c:axId val="197408256"/>
        <c:axId val="197214208"/>
        <c:axId val="0"/>
      </c:bar3DChart>
      <c:catAx>
        <c:axId val="197408256"/>
        <c:scaling>
          <c:orientation val="minMax"/>
        </c:scaling>
        <c:delete val="0"/>
        <c:axPos val="b"/>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97214208"/>
        <c:crosses val="autoZero"/>
        <c:auto val="1"/>
        <c:lblAlgn val="ctr"/>
        <c:lblOffset val="100"/>
        <c:noMultiLvlLbl val="0"/>
      </c:catAx>
      <c:valAx>
        <c:axId val="197214208"/>
        <c:scaling>
          <c:orientation val="minMax"/>
        </c:scaling>
        <c:delete val="0"/>
        <c:axPos val="l"/>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9740825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Свършени дела</c:v>
          </c:tx>
          <c:spPr>
            <a:solidFill>
              <a:schemeClr val="accent5">
                <a:lumMod val="75000"/>
              </a:schemeClr>
            </a:solidFill>
          </c:spPr>
          <c:invertIfNegative val="0"/>
          <c:dLbls>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strLit>
              <c:ptCount val="5"/>
              <c:pt idx="0">
                <c:v>НОХД</c:v>
              </c:pt>
              <c:pt idx="1">
                <c:v>НЧХД</c:v>
              </c:pt>
              <c:pt idx="2">
                <c:v>АНД78а</c:v>
              </c:pt>
              <c:pt idx="3">
                <c:v>АНД</c:v>
              </c:pt>
              <c:pt idx="4">
                <c:v>ЧНД</c:v>
              </c:pt>
            </c:strLit>
          </c:cat>
          <c:val>
            <c:numRef>
              <c:f>Лист1!$F$100:$F$104</c:f>
              <c:numCache>
                <c:formatCode>General</c:formatCode>
                <c:ptCount val="5"/>
                <c:pt idx="0">
                  <c:v>87</c:v>
                </c:pt>
                <c:pt idx="1">
                  <c:v>5</c:v>
                </c:pt>
                <c:pt idx="2">
                  <c:v>16</c:v>
                </c:pt>
                <c:pt idx="3">
                  <c:v>64</c:v>
                </c:pt>
                <c:pt idx="4">
                  <c:v>201</c:v>
                </c:pt>
              </c:numCache>
            </c:numRef>
          </c:val>
        </c:ser>
        <c:ser>
          <c:idx val="1"/>
          <c:order val="1"/>
          <c:tx>
            <c:v>Свършени дела в тримесечен срок</c:v>
          </c:tx>
          <c:spPr>
            <a:solidFill>
              <a:schemeClr val="accent1">
                <a:lumMod val="60000"/>
                <a:lumOff val="40000"/>
              </a:schemeClr>
            </a:solidFill>
          </c:spPr>
          <c:invertIfNegative val="0"/>
          <c:dLbls>
            <c:dLbl>
              <c:idx val="0"/>
              <c:layout>
                <c:manualLayout>
                  <c:x val="2.5396825396825397E-2"/>
                  <c:y val="0"/>
                </c:manualLayout>
              </c:layout>
              <c:showLegendKey val="0"/>
              <c:showVal val="1"/>
              <c:showCatName val="0"/>
              <c:showSerName val="0"/>
              <c:showPercent val="0"/>
              <c:showBubbleSize val="0"/>
            </c:dLbl>
            <c:dLbl>
              <c:idx val="3"/>
              <c:layout>
                <c:manualLayout>
                  <c:x val="1.0582010582010581E-2"/>
                  <c:y val="0"/>
                </c:manualLayout>
              </c:layout>
              <c:showLegendKey val="0"/>
              <c:showVal val="1"/>
              <c:showCatName val="0"/>
              <c:showSerName val="0"/>
              <c:showPercent val="0"/>
              <c:showBubbleSize val="0"/>
            </c:dLbl>
            <c:dLbl>
              <c:idx val="4"/>
              <c:layout>
                <c:manualLayout>
                  <c:x val="4.2328042328042331E-3"/>
                  <c:y val="-3.7171779293489029E-18"/>
                </c:manualLayout>
              </c:layout>
              <c:showLegendKey val="0"/>
              <c:showVal val="1"/>
              <c:showCatName val="0"/>
              <c:showSerName val="0"/>
              <c:showPercent val="0"/>
              <c:showBubbleSize val="0"/>
            </c:dLbl>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strLit>
              <c:ptCount val="5"/>
              <c:pt idx="0">
                <c:v>НОХД</c:v>
              </c:pt>
              <c:pt idx="1">
                <c:v>НЧХД</c:v>
              </c:pt>
              <c:pt idx="2">
                <c:v>АНД78а</c:v>
              </c:pt>
              <c:pt idx="3">
                <c:v>АНД</c:v>
              </c:pt>
              <c:pt idx="4">
                <c:v>ЧНД</c:v>
              </c:pt>
            </c:strLit>
          </c:cat>
          <c:val>
            <c:numRef>
              <c:f>Лист1!$G$100:$G$104</c:f>
              <c:numCache>
                <c:formatCode>General</c:formatCode>
                <c:ptCount val="5"/>
                <c:pt idx="0">
                  <c:v>72</c:v>
                </c:pt>
                <c:pt idx="1">
                  <c:v>3</c:v>
                </c:pt>
                <c:pt idx="2">
                  <c:v>15</c:v>
                </c:pt>
                <c:pt idx="3">
                  <c:v>9</c:v>
                </c:pt>
                <c:pt idx="4">
                  <c:v>200</c:v>
                </c:pt>
              </c:numCache>
            </c:numRef>
          </c:val>
        </c:ser>
        <c:dLbls>
          <c:showLegendKey val="0"/>
          <c:showVal val="1"/>
          <c:showCatName val="0"/>
          <c:showSerName val="0"/>
          <c:showPercent val="0"/>
          <c:showBubbleSize val="0"/>
        </c:dLbls>
        <c:gapWidth val="75"/>
        <c:shape val="box"/>
        <c:axId val="138424320"/>
        <c:axId val="197221120"/>
        <c:axId val="0"/>
      </c:bar3DChart>
      <c:catAx>
        <c:axId val="138424320"/>
        <c:scaling>
          <c:orientation val="minMax"/>
        </c:scaling>
        <c:delete val="0"/>
        <c:axPos val="b"/>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97221120"/>
        <c:crosses val="autoZero"/>
        <c:auto val="1"/>
        <c:lblAlgn val="ctr"/>
        <c:lblOffset val="100"/>
        <c:noMultiLvlLbl val="0"/>
      </c:catAx>
      <c:valAx>
        <c:axId val="197221120"/>
        <c:scaling>
          <c:orientation val="minMax"/>
        </c:scaling>
        <c:delete val="0"/>
        <c:axPos val="l"/>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38424320"/>
        <c:crosses val="autoZero"/>
        <c:crossBetween val="between"/>
      </c:valAx>
    </c:plotArea>
    <c:legend>
      <c:legendPos val="b"/>
      <c:layout/>
      <c:overlay val="0"/>
      <c:txPr>
        <a:bodyPr/>
        <a:lstStyle/>
        <a:p>
          <a:pPr>
            <a:defRPr sz="1600" b="1">
              <a:latin typeface="Book Antiqua" panose="02040602050305030304" pitchFamily="18" charset="0"/>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B050"/>
            </a:solidFill>
          </c:spPr>
          <c:invertIfNegative val="0"/>
          <c:dLbls>
            <c:dLbl>
              <c:idx val="0"/>
              <c:layout>
                <c:manualLayout>
                  <c:x val="1.3605442176870748E-2"/>
                  <c:y val="-3.3876221498371356E-2"/>
                </c:manualLayout>
              </c:layout>
              <c:showLegendKey val="0"/>
              <c:showVal val="1"/>
              <c:showCatName val="0"/>
              <c:showSerName val="0"/>
              <c:showPercent val="0"/>
              <c:showBubbleSize val="0"/>
            </c:dLbl>
            <c:dLbl>
              <c:idx val="1"/>
              <c:layout>
                <c:manualLayout>
                  <c:x val="2.8911564625850279E-2"/>
                  <c:y val="-3.1270358306188926E-2"/>
                </c:manualLayout>
              </c:layout>
              <c:showLegendKey val="0"/>
              <c:showVal val="1"/>
              <c:showCatName val="0"/>
              <c:showSerName val="0"/>
              <c:showPercent val="0"/>
              <c:showBubbleSize val="0"/>
            </c:dLbl>
            <c:dLbl>
              <c:idx val="2"/>
              <c:layout>
                <c:manualLayout>
                  <c:x val="1.7006802721088312E-2"/>
                  <c:y val="-2.3452768729641693E-2"/>
                </c:manualLayout>
              </c:layout>
              <c:showLegendKey val="0"/>
              <c:showVal val="1"/>
              <c:showCatName val="0"/>
              <c:showSerName val="0"/>
              <c:showPercent val="0"/>
              <c:showBubbleSize val="0"/>
            </c:dLbl>
            <c:dLbl>
              <c:idx val="3"/>
              <c:layout>
                <c:manualLayout>
                  <c:x val="2.3809523809523808E-2"/>
                  <c:y val="-3.9087947882736167E-2"/>
                </c:manualLayout>
              </c:layout>
              <c:showLegendKey val="0"/>
              <c:showVal val="1"/>
              <c:showCatName val="0"/>
              <c:showSerName val="0"/>
              <c:showPercent val="0"/>
              <c:showBubbleSize val="0"/>
            </c:dLbl>
            <c:dLbl>
              <c:idx val="4"/>
              <c:layout>
                <c:manualLayout>
                  <c:x val="2.0408163265306121E-2"/>
                  <c:y val="-3.1270358306188933E-2"/>
                </c:manualLayout>
              </c:layout>
              <c:showLegendKey val="0"/>
              <c:showVal val="1"/>
              <c:showCatName val="0"/>
              <c:showSerName val="0"/>
              <c:showPercent val="0"/>
              <c:showBubbleSize val="0"/>
            </c:dLbl>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Лист1!$F$113:$F$117</c:f>
              <c:numCache>
                <c:formatCode>General</c:formatCode>
                <c:ptCount val="5"/>
                <c:pt idx="0">
                  <c:v>2021</c:v>
                </c:pt>
                <c:pt idx="1">
                  <c:v>2022</c:v>
                </c:pt>
                <c:pt idx="2">
                  <c:v>2023</c:v>
                </c:pt>
                <c:pt idx="3">
                  <c:v>2024</c:v>
                </c:pt>
                <c:pt idx="4">
                  <c:v>2025</c:v>
                </c:pt>
              </c:numCache>
            </c:numRef>
          </c:cat>
          <c:val>
            <c:numRef>
              <c:f>Лист1!$G$113:$G$117</c:f>
              <c:numCache>
                <c:formatCode>General</c:formatCode>
                <c:ptCount val="5"/>
                <c:pt idx="0">
                  <c:v>741</c:v>
                </c:pt>
                <c:pt idx="1">
                  <c:v>687</c:v>
                </c:pt>
                <c:pt idx="2">
                  <c:v>656</c:v>
                </c:pt>
                <c:pt idx="3">
                  <c:v>866</c:v>
                </c:pt>
                <c:pt idx="4">
                  <c:v>975</c:v>
                </c:pt>
              </c:numCache>
            </c:numRef>
          </c:val>
        </c:ser>
        <c:dLbls>
          <c:showLegendKey val="0"/>
          <c:showVal val="1"/>
          <c:showCatName val="0"/>
          <c:showSerName val="0"/>
          <c:showPercent val="0"/>
          <c:showBubbleSize val="0"/>
        </c:dLbls>
        <c:gapWidth val="75"/>
        <c:shape val="box"/>
        <c:axId val="139245056"/>
        <c:axId val="138356992"/>
        <c:axId val="0"/>
      </c:bar3DChart>
      <c:catAx>
        <c:axId val="139245056"/>
        <c:scaling>
          <c:orientation val="minMax"/>
        </c:scaling>
        <c:delete val="0"/>
        <c:axPos val="b"/>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38356992"/>
        <c:crosses val="autoZero"/>
        <c:auto val="1"/>
        <c:lblAlgn val="ctr"/>
        <c:lblOffset val="100"/>
        <c:noMultiLvlLbl val="0"/>
      </c:catAx>
      <c:valAx>
        <c:axId val="138356992"/>
        <c:scaling>
          <c:orientation val="minMax"/>
        </c:scaling>
        <c:delete val="0"/>
        <c:axPos val="l"/>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3924505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B050"/>
            </a:solidFill>
          </c:spPr>
          <c:invertIfNegative val="0"/>
          <c:dLbls>
            <c:dLbl>
              <c:idx val="0"/>
              <c:layout>
                <c:manualLayout>
                  <c:x val="2.5510204081632654E-2"/>
                  <c:y val="-3.3876221498371342E-2"/>
                </c:manualLayout>
              </c:layout>
              <c:showLegendKey val="0"/>
              <c:showVal val="1"/>
              <c:showCatName val="0"/>
              <c:showSerName val="0"/>
              <c:showPercent val="0"/>
              <c:showBubbleSize val="0"/>
            </c:dLbl>
            <c:dLbl>
              <c:idx val="1"/>
              <c:layout>
                <c:manualLayout>
                  <c:x val="1.5306122448979591E-2"/>
                  <c:y val="-2.8664495114006514E-2"/>
                </c:manualLayout>
              </c:layout>
              <c:showLegendKey val="0"/>
              <c:showVal val="1"/>
              <c:showCatName val="0"/>
              <c:showSerName val="0"/>
              <c:showPercent val="0"/>
              <c:showBubbleSize val="0"/>
            </c:dLbl>
            <c:dLbl>
              <c:idx val="2"/>
              <c:layout>
                <c:manualLayout>
                  <c:x val="2.0408163265306058E-2"/>
                  <c:y val="-2.0846905537459284E-2"/>
                </c:manualLayout>
              </c:layout>
              <c:showLegendKey val="0"/>
              <c:showVal val="1"/>
              <c:showCatName val="0"/>
              <c:showSerName val="0"/>
              <c:showPercent val="0"/>
              <c:showBubbleSize val="0"/>
            </c:dLbl>
            <c:dLbl>
              <c:idx val="3"/>
              <c:layout>
                <c:manualLayout>
                  <c:x val="2.8911564625850341E-2"/>
                  <c:y val="-2.0846905537459284E-2"/>
                </c:manualLayout>
              </c:layout>
              <c:showLegendKey val="0"/>
              <c:showVal val="1"/>
              <c:showCatName val="0"/>
              <c:showSerName val="0"/>
              <c:showPercent val="0"/>
              <c:showBubbleSize val="0"/>
            </c:dLbl>
            <c:dLbl>
              <c:idx val="4"/>
              <c:layout>
                <c:manualLayout>
                  <c:x val="3.4013605442176874E-2"/>
                  <c:y val="-2.3452768729641669E-2"/>
                </c:manualLayout>
              </c:layout>
              <c:showLegendKey val="0"/>
              <c:showVal val="1"/>
              <c:showCatName val="0"/>
              <c:showSerName val="0"/>
              <c:showPercent val="0"/>
              <c:showBubbleSize val="0"/>
            </c:dLbl>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Лист1!$F$113:$F$117</c:f>
              <c:numCache>
                <c:formatCode>General</c:formatCode>
                <c:ptCount val="5"/>
                <c:pt idx="0">
                  <c:v>2021</c:v>
                </c:pt>
                <c:pt idx="1">
                  <c:v>2022</c:v>
                </c:pt>
                <c:pt idx="2">
                  <c:v>2023</c:v>
                </c:pt>
                <c:pt idx="3">
                  <c:v>2024</c:v>
                </c:pt>
                <c:pt idx="4">
                  <c:v>2025</c:v>
                </c:pt>
              </c:numCache>
            </c:numRef>
          </c:cat>
          <c:val>
            <c:numRef>
              <c:f>Лист1!$G$113:$G$117</c:f>
              <c:numCache>
                <c:formatCode>General</c:formatCode>
                <c:ptCount val="5"/>
                <c:pt idx="0">
                  <c:v>135</c:v>
                </c:pt>
                <c:pt idx="1">
                  <c:v>85</c:v>
                </c:pt>
                <c:pt idx="2">
                  <c:v>59</c:v>
                </c:pt>
                <c:pt idx="3">
                  <c:v>121</c:v>
                </c:pt>
                <c:pt idx="4">
                  <c:v>107</c:v>
                </c:pt>
              </c:numCache>
            </c:numRef>
          </c:val>
        </c:ser>
        <c:dLbls>
          <c:showLegendKey val="0"/>
          <c:showVal val="1"/>
          <c:showCatName val="0"/>
          <c:showSerName val="0"/>
          <c:showPercent val="0"/>
          <c:showBubbleSize val="0"/>
        </c:dLbls>
        <c:gapWidth val="75"/>
        <c:shape val="box"/>
        <c:axId val="139244032"/>
        <c:axId val="138359296"/>
        <c:axId val="0"/>
      </c:bar3DChart>
      <c:catAx>
        <c:axId val="139244032"/>
        <c:scaling>
          <c:orientation val="minMax"/>
        </c:scaling>
        <c:delete val="0"/>
        <c:axPos val="b"/>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38359296"/>
        <c:crosses val="autoZero"/>
        <c:auto val="1"/>
        <c:lblAlgn val="ctr"/>
        <c:lblOffset val="100"/>
        <c:noMultiLvlLbl val="0"/>
      </c:catAx>
      <c:valAx>
        <c:axId val="138359296"/>
        <c:scaling>
          <c:orientation val="minMax"/>
        </c:scaling>
        <c:delete val="0"/>
        <c:axPos val="l"/>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3924403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Гр.дела по общия ред</c:v>
          </c:tx>
          <c:spPr>
            <a:solidFill>
              <a:schemeClr val="accent5">
                <a:lumMod val="60000"/>
                <a:lumOff val="40000"/>
              </a:schemeClr>
            </a:solidFill>
          </c:spPr>
          <c:invertIfNegative val="0"/>
          <c:dLbls>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Лист1!$B$168:$F$168</c:f>
              <c:numCache>
                <c:formatCode>General</c:formatCode>
                <c:ptCount val="5"/>
                <c:pt idx="0">
                  <c:v>2025</c:v>
                </c:pt>
                <c:pt idx="1">
                  <c:v>2024</c:v>
                </c:pt>
                <c:pt idx="2">
                  <c:v>2023</c:v>
                </c:pt>
                <c:pt idx="3">
                  <c:v>2022</c:v>
                </c:pt>
                <c:pt idx="4">
                  <c:v>2021</c:v>
                </c:pt>
              </c:numCache>
            </c:numRef>
          </c:cat>
          <c:val>
            <c:numRef>
              <c:f>Лист1!$B$157:$F$157</c:f>
              <c:numCache>
                <c:formatCode>General</c:formatCode>
                <c:ptCount val="5"/>
                <c:pt idx="0">
                  <c:v>341</c:v>
                </c:pt>
                <c:pt idx="1">
                  <c:v>300</c:v>
                </c:pt>
                <c:pt idx="2">
                  <c:v>211</c:v>
                </c:pt>
                <c:pt idx="3">
                  <c:v>296</c:v>
                </c:pt>
                <c:pt idx="4">
                  <c:v>316</c:v>
                </c:pt>
              </c:numCache>
            </c:numRef>
          </c:val>
        </c:ser>
        <c:ser>
          <c:idx val="1"/>
          <c:order val="1"/>
          <c:tx>
            <c:v>Бързи производства по чл.310 ГПК</c:v>
          </c:tx>
          <c:spPr>
            <a:solidFill>
              <a:srgbClr val="FF0000"/>
            </a:solidFill>
          </c:spPr>
          <c:invertIfNegative val="0"/>
          <c:dLbls>
            <c:dLbl>
              <c:idx val="2"/>
              <c:layout>
                <c:manualLayout>
                  <c:x val="7.7940428473516456E-3"/>
                  <c:y val="0"/>
                </c:manualLayout>
              </c:layout>
              <c:showLegendKey val="0"/>
              <c:showVal val="1"/>
              <c:showCatName val="0"/>
              <c:showSerName val="0"/>
              <c:showPercent val="0"/>
              <c:showBubbleSize val="0"/>
            </c:dLbl>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Лист1!$B$168:$F$168</c:f>
              <c:numCache>
                <c:formatCode>General</c:formatCode>
                <c:ptCount val="5"/>
                <c:pt idx="0">
                  <c:v>2025</c:v>
                </c:pt>
                <c:pt idx="1">
                  <c:v>2024</c:v>
                </c:pt>
                <c:pt idx="2">
                  <c:v>2023</c:v>
                </c:pt>
                <c:pt idx="3">
                  <c:v>2022</c:v>
                </c:pt>
                <c:pt idx="4">
                  <c:v>2021</c:v>
                </c:pt>
              </c:numCache>
            </c:numRef>
          </c:cat>
          <c:val>
            <c:numRef>
              <c:f>Лист1!$B$158:$F$158</c:f>
              <c:numCache>
                <c:formatCode>General</c:formatCode>
                <c:ptCount val="5"/>
                <c:pt idx="0">
                  <c:v>17</c:v>
                </c:pt>
                <c:pt idx="1">
                  <c:v>12</c:v>
                </c:pt>
                <c:pt idx="2">
                  <c:v>7</c:v>
                </c:pt>
                <c:pt idx="3">
                  <c:v>11</c:v>
                </c:pt>
                <c:pt idx="4">
                  <c:v>14</c:v>
                </c:pt>
              </c:numCache>
            </c:numRef>
          </c:val>
        </c:ser>
        <c:ser>
          <c:idx val="3"/>
          <c:order val="2"/>
          <c:tx>
            <c:v>ЧГД по чл. 410 и чл. 417 ГПК</c:v>
          </c:tx>
          <c:spPr>
            <a:solidFill>
              <a:schemeClr val="accent3">
                <a:lumMod val="60000"/>
                <a:lumOff val="40000"/>
              </a:schemeClr>
            </a:solidFill>
          </c:spPr>
          <c:invertIfNegative val="0"/>
          <c:dLbls>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Лист1!$B$168:$F$168</c:f>
              <c:numCache>
                <c:formatCode>General</c:formatCode>
                <c:ptCount val="5"/>
                <c:pt idx="0">
                  <c:v>2025</c:v>
                </c:pt>
                <c:pt idx="1">
                  <c:v>2024</c:v>
                </c:pt>
                <c:pt idx="2">
                  <c:v>2023</c:v>
                </c:pt>
                <c:pt idx="3">
                  <c:v>2022</c:v>
                </c:pt>
                <c:pt idx="4">
                  <c:v>2021</c:v>
                </c:pt>
              </c:numCache>
            </c:numRef>
          </c:cat>
          <c:val>
            <c:numRef>
              <c:f>Лист1!$B$159:$F$159</c:f>
              <c:numCache>
                <c:formatCode>General</c:formatCode>
                <c:ptCount val="5"/>
                <c:pt idx="0">
                  <c:v>614</c:v>
                </c:pt>
                <c:pt idx="1">
                  <c:v>514</c:v>
                </c:pt>
                <c:pt idx="2">
                  <c:v>368</c:v>
                </c:pt>
                <c:pt idx="3">
                  <c:v>396</c:v>
                </c:pt>
                <c:pt idx="4">
                  <c:v>367</c:v>
                </c:pt>
              </c:numCache>
            </c:numRef>
          </c:val>
        </c:ser>
        <c:ser>
          <c:idx val="4"/>
          <c:order val="3"/>
          <c:tx>
            <c:v>ЧГД</c:v>
          </c:tx>
          <c:spPr>
            <a:solidFill>
              <a:schemeClr val="accent2"/>
            </a:solidFill>
          </c:spPr>
          <c:invertIfNegative val="0"/>
          <c:dLbls>
            <c:dLbl>
              <c:idx val="4"/>
              <c:layout>
                <c:manualLayout>
                  <c:x val="1.2470468555762632E-2"/>
                  <c:y val="-2.6058631921824105E-3"/>
                </c:manualLayout>
              </c:layout>
              <c:showLegendKey val="0"/>
              <c:showVal val="1"/>
              <c:showCatName val="0"/>
              <c:showSerName val="0"/>
              <c:showPercent val="0"/>
              <c:showBubbleSize val="0"/>
            </c:dLbl>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Лист1!$B$168:$F$168</c:f>
              <c:numCache>
                <c:formatCode>General</c:formatCode>
                <c:ptCount val="5"/>
                <c:pt idx="0">
                  <c:v>2025</c:v>
                </c:pt>
                <c:pt idx="1">
                  <c:v>2024</c:v>
                </c:pt>
                <c:pt idx="2">
                  <c:v>2023</c:v>
                </c:pt>
                <c:pt idx="3">
                  <c:v>2022</c:v>
                </c:pt>
                <c:pt idx="4">
                  <c:v>2021</c:v>
                </c:pt>
              </c:numCache>
            </c:numRef>
          </c:cat>
          <c:val>
            <c:numRef>
              <c:f>Лист1!$B$160:$F$160</c:f>
              <c:numCache>
                <c:formatCode>General</c:formatCode>
                <c:ptCount val="5"/>
                <c:pt idx="0">
                  <c:v>120</c:v>
                </c:pt>
                <c:pt idx="1">
                  <c:v>100</c:v>
                </c:pt>
                <c:pt idx="2">
                  <c:v>104</c:v>
                </c:pt>
                <c:pt idx="3">
                  <c:v>107</c:v>
                </c:pt>
                <c:pt idx="4">
                  <c:v>127</c:v>
                </c:pt>
              </c:numCache>
            </c:numRef>
          </c:val>
        </c:ser>
        <c:ser>
          <c:idx val="5"/>
          <c:order val="4"/>
          <c:tx>
            <c:v>Адм.гр.д. вкл. ЗСПЗЗ</c:v>
          </c:tx>
          <c:spPr>
            <a:solidFill>
              <a:srgbClr val="FFFF00"/>
            </a:solidFill>
          </c:spPr>
          <c:invertIfNegative val="0"/>
          <c:dLbls>
            <c:dLbl>
              <c:idx val="0"/>
              <c:layout>
                <c:manualLayout>
                  <c:x val="6.2352342778813448E-3"/>
                  <c:y val="-2.6058631921823147E-3"/>
                </c:manualLayout>
              </c:layout>
              <c:showLegendKey val="0"/>
              <c:showVal val="1"/>
              <c:showCatName val="0"/>
              <c:showSerName val="0"/>
              <c:showPercent val="0"/>
              <c:showBubbleSize val="0"/>
            </c:dLbl>
            <c:dLbl>
              <c:idx val="1"/>
              <c:layout>
                <c:manualLayout>
                  <c:x val="1.0911659986292361E-2"/>
                  <c:y val="-5.2117263843648211E-3"/>
                </c:manualLayout>
              </c:layout>
              <c:showLegendKey val="0"/>
              <c:showVal val="1"/>
              <c:showCatName val="0"/>
              <c:showSerName val="0"/>
              <c:showPercent val="0"/>
              <c:showBubbleSize val="0"/>
            </c:dLbl>
            <c:dLbl>
              <c:idx val="2"/>
              <c:layout>
                <c:manualLayout>
                  <c:x val="6.2352342778813161E-3"/>
                  <c:y val="-5.2117263843649165E-3"/>
                </c:manualLayout>
              </c:layout>
              <c:showLegendKey val="0"/>
              <c:showVal val="1"/>
              <c:showCatName val="0"/>
              <c:showSerName val="0"/>
              <c:showPercent val="0"/>
              <c:showBubbleSize val="0"/>
            </c:dLbl>
            <c:dLbl>
              <c:idx val="3"/>
              <c:layout>
                <c:manualLayout>
                  <c:x val="1.0911659986292304E-2"/>
                  <c:y val="5.2117263843649165E-3"/>
                </c:manualLayout>
              </c:layout>
              <c:showLegendKey val="0"/>
              <c:showVal val="1"/>
              <c:showCatName val="0"/>
              <c:showSerName val="0"/>
              <c:showPercent val="0"/>
              <c:showBubbleSize val="0"/>
            </c:dLbl>
            <c:dLbl>
              <c:idx val="4"/>
              <c:layout>
                <c:manualLayout>
                  <c:x val="6.2352342778812025E-3"/>
                  <c:y val="-2.6058631921825059E-3"/>
                </c:manualLayout>
              </c:layout>
              <c:showLegendKey val="0"/>
              <c:showVal val="1"/>
              <c:showCatName val="0"/>
              <c:showSerName val="0"/>
              <c:showPercent val="0"/>
              <c:showBubbleSize val="0"/>
            </c:dLbl>
            <c:txPr>
              <a:bodyPr/>
              <a:lstStyle/>
              <a:p>
                <a:pPr>
                  <a:defRPr sz="1600" b="1">
                    <a:latin typeface="Book Antiqua" panose="02040602050305030304" pitchFamily="18" charset="0"/>
                  </a:defRPr>
                </a:pPr>
                <a:endParaRPr lang="en-US"/>
              </a:p>
            </c:txPr>
            <c:showLegendKey val="0"/>
            <c:showVal val="1"/>
            <c:showCatName val="0"/>
            <c:showSerName val="0"/>
            <c:showPercent val="0"/>
            <c:showBubbleSize val="0"/>
            <c:showLeaderLines val="0"/>
          </c:dLbls>
          <c:cat>
            <c:numRef>
              <c:f>Лист1!$B$168:$F$168</c:f>
              <c:numCache>
                <c:formatCode>General</c:formatCode>
                <c:ptCount val="5"/>
                <c:pt idx="0">
                  <c:v>2025</c:v>
                </c:pt>
                <c:pt idx="1">
                  <c:v>2024</c:v>
                </c:pt>
                <c:pt idx="2">
                  <c:v>2023</c:v>
                </c:pt>
                <c:pt idx="3">
                  <c:v>2022</c:v>
                </c:pt>
                <c:pt idx="4">
                  <c:v>2021</c:v>
                </c:pt>
              </c:numCache>
            </c:numRef>
          </c:cat>
          <c:val>
            <c:numRef>
              <c:f>Лист1!$B$161:$F$161</c:f>
              <c:numCache>
                <c:formatCode>General</c:formatCode>
                <c:ptCount val="5"/>
                <c:pt idx="0">
                  <c:v>4</c:v>
                </c:pt>
                <c:pt idx="1">
                  <c:v>2</c:v>
                </c:pt>
                <c:pt idx="2">
                  <c:v>3</c:v>
                </c:pt>
                <c:pt idx="3">
                  <c:v>1</c:v>
                </c:pt>
                <c:pt idx="4">
                  <c:v>5</c:v>
                </c:pt>
              </c:numCache>
            </c:numRef>
          </c:val>
        </c:ser>
        <c:dLbls>
          <c:showLegendKey val="0"/>
          <c:showVal val="1"/>
          <c:showCatName val="0"/>
          <c:showSerName val="0"/>
          <c:showPercent val="0"/>
          <c:showBubbleSize val="0"/>
        </c:dLbls>
        <c:gapWidth val="75"/>
        <c:shape val="box"/>
        <c:axId val="139095552"/>
        <c:axId val="139141696"/>
        <c:axId val="0"/>
      </c:bar3DChart>
      <c:catAx>
        <c:axId val="139095552"/>
        <c:scaling>
          <c:orientation val="minMax"/>
        </c:scaling>
        <c:delete val="0"/>
        <c:axPos val="b"/>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39141696"/>
        <c:crosses val="autoZero"/>
        <c:auto val="1"/>
        <c:lblAlgn val="ctr"/>
        <c:lblOffset val="100"/>
        <c:noMultiLvlLbl val="0"/>
      </c:catAx>
      <c:valAx>
        <c:axId val="139141696"/>
        <c:scaling>
          <c:orientation val="minMax"/>
        </c:scaling>
        <c:delete val="0"/>
        <c:axPos val="l"/>
        <c:numFmt formatCode="General" sourceLinked="1"/>
        <c:majorTickMark val="none"/>
        <c:minorTickMark val="none"/>
        <c:tickLblPos val="nextTo"/>
        <c:txPr>
          <a:bodyPr/>
          <a:lstStyle/>
          <a:p>
            <a:pPr>
              <a:defRPr sz="1600" b="1">
                <a:latin typeface="Book Antiqua" panose="02040602050305030304" pitchFamily="18" charset="0"/>
              </a:defRPr>
            </a:pPr>
            <a:endParaRPr lang="en-US"/>
          </a:p>
        </c:txPr>
        <c:crossAx val="139095552"/>
        <c:crosses val="autoZero"/>
        <c:crossBetween val="between"/>
      </c:valAx>
    </c:plotArea>
    <c:legend>
      <c:legendPos val="b"/>
      <c:layout/>
      <c:overlay val="0"/>
      <c:txPr>
        <a:bodyPr/>
        <a:lstStyle/>
        <a:p>
          <a:pPr>
            <a:defRPr sz="900" b="1">
              <a:latin typeface="Book Antiqua" panose="02040602050305030304" pitchFamily="18"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2461-7FCA-40FC-A7B4-D9E237598501}" type="datetimeFigureOut">
              <a:rPr lang="bg-BG" smtClean="0"/>
              <a:t>19.2.2026 г.</a:t>
            </a:fld>
            <a:endParaRPr lang="bg-BG"/>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B7358C-72C8-4511-BE6F-42697AC3F0AF}" type="slidenum">
              <a:rPr lang="bg-BG" smtClean="0"/>
              <a:t>‹#›</a:t>
            </a:fld>
            <a:endParaRPr lang="bg-BG"/>
          </a:p>
        </p:txBody>
      </p:sp>
    </p:spTree>
    <p:extLst>
      <p:ext uri="{BB962C8B-B14F-4D97-AF65-F5344CB8AC3E}">
        <p14:creationId xmlns:p14="http://schemas.microsoft.com/office/powerpoint/2010/main" val="104861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72F284-A37E-4C21-B287-89D19138899B}" type="datetimeFigureOut">
              <a:rPr lang="en-US" smtClean="0"/>
              <a:t>2/19/2026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DD2DF-8BC8-4BE6-8EC8-16E10AB57937}" type="slidenum">
              <a:rPr lang="en-US" smtClean="0"/>
              <a:t>‹#›</a:t>
            </a:fld>
            <a:endParaRPr lang="en-US"/>
          </a:p>
        </p:txBody>
      </p:sp>
    </p:spTree>
    <p:extLst>
      <p:ext uri="{BB962C8B-B14F-4D97-AF65-F5344CB8AC3E}">
        <p14:creationId xmlns:p14="http://schemas.microsoft.com/office/powerpoint/2010/main" val="197385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FDD2DF-8BC8-4BE6-8EC8-16E10AB57937}" type="slidenum">
              <a:rPr lang="en-US" smtClean="0"/>
              <a:t>18</a:t>
            </a:fld>
            <a:endParaRPr lang="en-US"/>
          </a:p>
        </p:txBody>
      </p:sp>
    </p:spTree>
    <p:extLst>
      <p:ext uri="{BB962C8B-B14F-4D97-AF65-F5344CB8AC3E}">
        <p14:creationId xmlns:p14="http://schemas.microsoft.com/office/powerpoint/2010/main" val="302281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DD2DF-8BC8-4BE6-8EC8-16E10AB57937}" type="slidenum">
              <a:rPr lang="en-US" smtClean="0"/>
              <a:t>59</a:t>
            </a:fld>
            <a:endParaRPr lang="en-US"/>
          </a:p>
        </p:txBody>
      </p:sp>
    </p:spTree>
    <p:extLst>
      <p:ext uri="{BB962C8B-B14F-4D97-AF65-F5344CB8AC3E}">
        <p14:creationId xmlns:p14="http://schemas.microsoft.com/office/powerpoint/2010/main" val="128948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277E36A-3278-42FF-B7F2-97E5D3740F38}" type="datetimeFigureOut">
              <a:rPr lang="en-US" smtClean="0"/>
              <a:t>2/19/2026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E3A4DC5-C31B-48CE-9463-E8C6023A0B1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77E36A-3278-42FF-B7F2-97E5D3740F38}"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A4DC5-C31B-48CE-9463-E8C6023A0B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77E36A-3278-42FF-B7F2-97E5D3740F38}"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A4DC5-C31B-48CE-9463-E8C6023A0B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277E36A-3278-42FF-B7F2-97E5D3740F38}" type="datetimeFigureOut">
              <a:rPr lang="en-US" smtClean="0"/>
              <a:t>2/19/2026</a:t>
            </a:fld>
            <a:endParaRPr lang="en-US"/>
          </a:p>
        </p:txBody>
      </p:sp>
      <p:sp>
        <p:nvSpPr>
          <p:cNvPr id="9" name="Slide Number Placeholder 8"/>
          <p:cNvSpPr>
            <a:spLocks noGrp="1"/>
          </p:cNvSpPr>
          <p:nvPr>
            <p:ph type="sldNum" sz="quarter" idx="15"/>
          </p:nvPr>
        </p:nvSpPr>
        <p:spPr/>
        <p:txBody>
          <a:bodyPr rtlCol="0"/>
          <a:lstStyle/>
          <a:p>
            <a:fld id="{4E3A4DC5-C31B-48CE-9463-E8C6023A0B1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277E36A-3278-42FF-B7F2-97E5D3740F38}" type="datetimeFigureOut">
              <a:rPr lang="en-US" smtClean="0"/>
              <a:t>2/19/2026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E3A4DC5-C31B-48CE-9463-E8C6023A0B1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77E36A-3278-42FF-B7F2-97E5D3740F38}"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A4DC5-C31B-48CE-9463-E8C6023A0B19}"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77E36A-3278-42FF-B7F2-97E5D3740F38}" type="datetimeFigureOut">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A4DC5-C31B-48CE-9463-E8C6023A0B19}"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277E36A-3278-42FF-B7F2-97E5D3740F38}" type="datetimeFigureOut">
              <a:rPr lang="en-US" smtClean="0"/>
              <a:t>2/19/2026</a:t>
            </a:fld>
            <a:endParaRPr lang="en-US"/>
          </a:p>
        </p:txBody>
      </p:sp>
      <p:sp>
        <p:nvSpPr>
          <p:cNvPr id="7" name="Slide Number Placeholder 6"/>
          <p:cNvSpPr>
            <a:spLocks noGrp="1"/>
          </p:cNvSpPr>
          <p:nvPr>
            <p:ph type="sldNum" sz="quarter" idx="11"/>
          </p:nvPr>
        </p:nvSpPr>
        <p:spPr/>
        <p:txBody>
          <a:bodyPr rtlCol="0"/>
          <a:lstStyle/>
          <a:p>
            <a:fld id="{4E3A4DC5-C31B-48CE-9463-E8C6023A0B1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7E36A-3278-42FF-B7F2-97E5D3740F38}" type="datetimeFigureOut">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A4DC5-C31B-48CE-9463-E8C6023A0B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277E36A-3278-42FF-B7F2-97E5D3740F38}" type="datetimeFigureOut">
              <a:rPr lang="en-US" smtClean="0"/>
              <a:t>2/19/2026</a:t>
            </a:fld>
            <a:endParaRPr lang="en-US"/>
          </a:p>
        </p:txBody>
      </p:sp>
      <p:sp>
        <p:nvSpPr>
          <p:cNvPr id="22" name="Slide Number Placeholder 21"/>
          <p:cNvSpPr>
            <a:spLocks noGrp="1"/>
          </p:cNvSpPr>
          <p:nvPr>
            <p:ph type="sldNum" sz="quarter" idx="15"/>
          </p:nvPr>
        </p:nvSpPr>
        <p:spPr/>
        <p:txBody>
          <a:bodyPr rtlCol="0"/>
          <a:lstStyle/>
          <a:p>
            <a:fld id="{4E3A4DC5-C31B-48CE-9463-E8C6023A0B1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277E36A-3278-42FF-B7F2-97E5D3740F38}" type="datetimeFigureOut">
              <a:rPr lang="en-US" smtClean="0"/>
              <a:t>2/19/2026</a:t>
            </a:fld>
            <a:endParaRPr lang="en-US"/>
          </a:p>
        </p:txBody>
      </p:sp>
      <p:sp>
        <p:nvSpPr>
          <p:cNvPr id="18" name="Slide Number Placeholder 17"/>
          <p:cNvSpPr>
            <a:spLocks noGrp="1"/>
          </p:cNvSpPr>
          <p:nvPr>
            <p:ph type="sldNum" sz="quarter" idx="11"/>
          </p:nvPr>
        </p:nvSpPr>
        <p:spPr/>
        <p:txBody>
          <a:bodyPr rtlCol="0"/>
          <a:lstStyle/>
          <a:p>
            <a:fld id="{4E3A4DC5-C31B-48CE-9463-E8C6023A0B1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277E36A-3278-42FF-B7F2-97E5D3740F38}" type="datetimeFigureOut">
              <a:rPr lang="en-US" smtClean="0"/>
              <a:t>2/19/2026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E3A4DC5-C31B-48CE-9463-E8C6023A0B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95536" y="620688"/>
            <a:ext cx="2808312" cy="5627712"/>
          </a:xfrm>
        </p:spPr>
      </p:pic>
      <p:sp>
        <p:nvSpPr>
          <p:cNvPr id="13" name="Контейнер за съдържание 12"/>
          <p:cNvSpPr>
            <a:spLocks noGrp="1"/>
          </p:cNvSpPr>
          <p:nvPr>
            <p:ph sz="quarter" idx="4"/>
          </p:nvPr>
        </p:nvSpPr>
        <p:spPr>
          <a:xfrm>
            <a:off x="3770220" y="1700808"/>
            <a:ext cx="4545831" cy="4051995"/>
          </a:xfrm>
        </p:spPr>
        <p:txBody>
          <a:bodyPr>
            <a:normAutofit fontScale="85000" lnSpcReduction="20000"/>
          </a:bodyPr>
          <a:lstStyle/>
          <a:p>
            <a:pPr marL="137160" indent="0">
              <a:buNone/>
            </a:pPr>
            <a:r>
              <a:rPr lang="en-US" sz="36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Times New Roman"/>
                <a:ea typeface="Times New Roman"/>
                <a:cs typeface="+mj-cs"/>
              </a:rPr>
              <a:t/>
            </a:r>
            <a:br>
              <a:rPr lang="en-US" sz="36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Times New Roman"/>
                <a:ea typeface="Times New Roman"/>
                <a:cs typeface="+mj-cs"/>
              </a:rPr>
            </a:br>
            <a:r>
              <a:rPr lang="en-US" sz="3600" b="1" dirty="0" smtClean="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Times New Roman"/>
                <a:cs typeface="+mj-cs"/>
              </a:rPr>
              <a:t>                 </a:t>
            </a:r>
            <a:r>
              <a:rPr lang="bg-BG"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ЗА  </a:t>
            </a:r>
            <a:endParaRPr lang="bg-BG" sz="2500" b="1" dirty="0" smtClean="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mj-ea"/>
              <a:cs typeface="+mj-cs"/>
            </a:endParaRPr>
          </a:p>
          <a:p>
            <a:pPr marL="137160" indent="0">
              <a:buNone/>
            </a:pPr>
            <a:r>
              <a:rPr lang="en-US"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    </a:t>
            </a:r>
            <a:r>
              <a:rPr lang="bg-BG"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ДЕЙНОСТТА  </a:t>
            </a:r>
            <a:r>
              <a:rPr lang="bg-BG" sz="3700" b="1" dirty="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НА  </a:t>
            </a:r>
            <a:r>
              <a:rPr lang="en-US" sz="2500" b="1" dirty="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mj-ea"/>
                <a:cs typeface="+mj-cs"/>
              </a:rPr>
              <a:t/>
            </a:r>
            <a:br>
              <a:rPr lang="en-US" sz="2500" b="1" dirty="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mj-ea"/>
                <a:cs typeface="+mj-cs"/>
              </a:rPr>
            </a:br>
            <a:r>
              <a:rPr lang="bg-BG" sz="3700" b="1" dirty="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 </a:t>
            </a:r>
            <a:r>
              <a:rPr lang="en-US" sz="2500" b="1" dirty="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mj-ea"/>
                <a:cs typeface="+mj-cs"/>
              </a:rPr>
              <a:t/>
            </a:r>
            <a:br>
              <a:rPr lang="en-US" sz="2500" b="1" dirty="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mj-ea"/>
                <a:cs typeface="+mj-cs"/>
              </a:rPr>
            </a:br>
            <a:r>
              <a:rPr lang="en-US" sz="2500" b="1" dirty="0" smtClean="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mj-ea"/>
                <a:cs typeface="+mj-cs"/>
              </a:rPr>
              <a:t>       </a:t>
            </a:r>
            <a:r>
              <a:rPr lang="bg-BG"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РАЙОНЕН  </a:t>
            </a:r>
            <a:r>
              <a:rPr lang="bg-BG" sz="3700" b="1" dirty="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СЪД </a:t>
            </a:r>
            <a:r>
              <a:rPr lang="bg-BG"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 </a:t>
            </a:r>
            <a:endParaRPr lang="en-US"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endParaRPr>
          </a:p>
          <a:p>
            <a:pPr marL="137160" indent="0">
              <a:buNone/>
            </a:pPr>
            <a:r>
              <a:rPr lang="en-US"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  </a:t>
            </a:r>
            <a:r>
              <a:rPr lang="bg-BG"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ВЕЛИКИ </a:t>
            </a:r>
            <a:r>
              <a:rPr lang="bg-BG" sz="3700" b="1" dirty="0">
                <a:ln w="6350">
                  <a:noFill/>
                </a:ln>
                <a:solidFill>
                  <a:schemeClr val="accent3">
                    <a:lumMod val="50000"/>
                  </a:schemeClr>
                </a:solidFill>
                <a:effectLst>
                  <a:outerShdw blurRad="114300" dist="101600" dir="2700000" algn="tl" rotWithShape="0">
                    <a:srgbClr val="000000">
                      <a:alpha val="40000"/>
                    </a:srgbClr>
                  </a:outerShdw>
                </a:effectLst>
                <a:latin typeface="Arial"/>
                <a:ea typeface="+mj-ea"/>
                <a:cs typeface="+mj-cs"/>
              </a:rPr>
              <a:t>ПРЕСЛАВ </a:t>
            </a:r>
            <a:r>
              <a:rPr lang="en-US" sz="2500" b="1" dirty="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mj-ea"/>
                <a:cs typeface="+mj-cs"/>
              </a:rPr>
              <a:t/>
            </a:r>
            <a:br>
              <a:rPr lang="en-US" sz="2500" b="1" dirty="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mj-ea"/>
                <a:cs typeface="+mj-cs"/>
              </a:rPr>
            </a:br>
            <a:r>
              <a:rPr lang="bg-BG" sz="3700" b="1" dirty="0">
                <a:ln w="6350">
                  <a:noFill/>
                </a:ln>
                <a:solidFill>
                  <a:schemeClr val="accent3">
                    <a:lumMod val="50000"/>
                  </a:schemeClr>
                </a:solidFill>
                <a:effectLst>
                  <a:outerShdw blurRad="114300" dist="101600" dir="2700000" algn="tl" rotWithShape="0">
                    <a:srgbClr val="000000">
                      <a:alpha val="40000"/>
                    </a:srgbClr>
                  </a:outerShdw>
                </a:effectLst>
                <a:latin typeface="Arial"/>
                <a:ea typeface="Times New Roman"/>
                <a:cs typeface="+mj-cs"/>
              </a:rPr>
              <a:t> </a:t>
            </a:r>
            <a:r>
              <a:rPr lang="en-US" sz="3600" b="1" dirty="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Times New Roman"/>
                <a:cs typeface="+mj-cs"/>
              </a:rPr>
              <a:t/>
            </a:r>
            <a:br>
              <a:rPr lang="en-US" sz="3600" b="1" dirty="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Times New Roman"/>
                <a:cs typeface="+mj-cs"/>
              </a:rPr>
            </a:br>
            <a:r>
              <a:rPr lang="en-US" sz="3600" b="1" dirty="0" smtClean="0">
                <a:ln w="6350">
                  <a:noFill/>
                </a:ln>
                <a:solidFill>
                  <a:schemeClr val="accent3">
                    <a:lumMod val="50000"/>
                  </a:schemeClr>
                </a:solidFill>
                <a:effectLst>
                  <a:outerShdw blurRad="114300" dist="101600" dir="2700000" algn="tl" rotWithShape="0">
                    <a:srgbClr val="000000">
                      <a:alpha val="40000"/>
                    </a:srgbClr>
                  </a:outerShdw>
                </a:effectLst>
                <a:latin typeface="Times New Roman"/>
                <a:ea typeface="Times New Roman"/>
                <a:cs typeface="+mj-cs"/>
              </a:rPr>
              <a:t>               </a:t>
            </a:r>
            <a:r>
              <a:rPr lang="bg-BG"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Times New Roman"/>
                <a:cs typeface="+mj-cs"/>
              </a:rPr>
              <a:t>ПРЕЗ  </a:t>
            </a:r>
          </a:p>
          <a:p>
            <a:pPr marL="137160" indent="0">
              <a:buNone/>
            </a:pPr>
            <a:r>
              <a:rPr lang="en-US"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Times New Roman"/>
                <a:cs typeface="+mj-cs"/>
              </a:rPr>
              <a:t>      </a:t>
            </a:r>
            <a:r>
              <a:rPr lang="bg-BG"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Times New Roman"/>
                <a:cs typeface="+mj-cs"/>
              </a:rPr>
              <a:t>202</a:t>
            </a:r>
            <a:r>
              <a:rPr lang="en-US"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Times New Roman"/>
                <a:cs typeface="+mj-cs"/>
              </a:rPr>
              <a:t>5</a:t>
            </a:r>
            <a:r>
              <a:rPr lang="bg-BG" sz="37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Times New Roman"/>
                <a:cs typeface="+mj-cs"/>
              </a:rPr>
              <a:t> ГОДИНА</a:t>
            </a:r>
            <a:endParaRPr lang="bg-BG" dirty="0">
              <a:solidFill>
                <a:schemeClr val="accent3">
                  <a:lumMod val="50000"/>
                </a:schemeClr>
              </a:solidFill>
            </a:endParaRPr>
          </a:p>
        </p:txBody>
      </p:sp>
      <p:sp>
        <p:nvSpPr>
          <p:cNvPr id="12" name="Текстов контейнер 11"/>
          <p:cNvSpPr>
            <a:spLocks noGrp="1"/>
          </p:cNvSpPr>
          <p:nvPr>
            <p:ph type="body" sz="quarter" idx="1"/>
          </p:nvPr>
        </p:nvSpPr>
        <p:spPr>
          <a:xfrm>
            <a:off x="3562406" y="260648"/>
            <a:ext cx="4968552" cy="1521295"/>
          </a:xfrm>
        </p:spPr>
        <p:txBody>
          <a:bodyPr>
            <a:normAutofit/>
          </a:bodyPr>
          <a:lstStyle/>
          <a:p>
            <a:r>
              <a:rPr lang="en-US" sz="3600" b="1" dirty="0" smtClean="0">
                <a:ln w="6350">
                  <a:noFill/>
                </a:ln>
                <a:solidFill>
                  <a:schemeClr val="accent6">
                    <a:lumMod val="75000"/>
                  </a:schemeClr>
                </a:solidFill>
                <a:effectLst>
                  <a:outerShdw blurRad="114300" dist="101600" dir="2700000" algn="tl" rotWithShape="0">
                    <a:srgbClr val="000000">
                      <a:alpha val="40000"/>
                    </a:srgbClr>
                  </a:outerShdw>
                </a:effectLst>
                <a:latin typeface="Arial"/>
                <a:ea typeface="Times New Roman"/>
                <a:cs typeface="+mj-cs"/>
              </a:rPr>
              <a:t> </a:t>
            </a:r>
            <a:r>
              <a:rPr lang="bg-BG" sz="3600" b="1" dirty="0" smtClean="0">
                <a:ln w="6350">
                  <a:noFill/>
                </a:ln>
                <a:solidFill>
                  <a:schemeClr val="accent3">
                    <a:lumMod val="50000"/>
                  </a:schemeClr>
                </a:solidFill>
                <a:effectLst>
                  <a:outerShdw blurRad="114300" dist="101600" dir="2700000" algn="tl" rotWithShape="0">
                    <a:srgbClr val="000000">
                      <a:alpha val="40000"/>
                    </a:srgbClr>
                  </a:outerShdw>
                </a:effectLst>
                <a:latin typeface="Arial"/>
                <a:ea typeface="Times New Roman"/>
                <a:cs typeface="+mj-cs"/>
              </a:rPr>
              <a:t>ГОДИШЕН ДОКЛАД</a:t>
            </a:r>
            <a:endParaRPr lang="bg-BG" sz="3600" dirty="0">
              <a:solidFill>
                <a:schemeClr val="accent3">
                  <a:lumMod val="50000"/>
                </a:schemeClr>
              </a:solidFill>
            </a:endParaRPr>
          </a:p>
        </p:txBody>
      </p:sp>
    </p:spTree>
    <p:extLst>
      <p:ext uri="{BB962C8B-B14F-4D97-AF65-F5344CB8AC3E}">
        <p14:creationId xmlns:p14="http://schemas.microsoft.com/office/powerpoint/2010/main" val="4271329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067128" cy="850106"/>
          </a:xfrm>
        </p:spPr>
        <p:txBody>
          <a:bodyPr>
            <a:normAutofit/>
          </a:bodyPr>
          <a:lstStyle/>
          <a:p>
            <a:pPr algn="l"/>
            <a:r>
              <a:rPr lang="ru-RU" sz="4000" b="1" dirty="0" smtClean="0">
                <a:solidFill>
                  <a:schemeClr val="accent3">
                    <a:lumMod val="50000"/>
                  </a:schemeClr>
                </a:solidFill>
                <a:latin typeface="Calibri" panose="020F0502020204030204" pitchFamily="34" charset="0"/>
                <a:cs typeface="Calibri" panose="020F0502020204030204" pitchFamily="34" charset="0"/>
              </a:rPr>
              <a:t>1.2 </a:t>
            </a:r>
            <a:r>
              <a:rPr lang="ru-RU" sz="4000" b="1" dirty="0" err="1" smtClean="0">
                <a:solidFill>
                  <a:schemeClr val="accent3">
                    <a:lumMod val="50000"/>
                  </a:schemeClr>
                </a:solidFill>
                <a:latin typeface="Calibri" panose="020F0502020204030204" pitchFamily="34" charset="0"/>
                <a:cs typeface="Calibri" panose="020F0502020204030204" pitchFamily="34" charset="0"/>
              </a:rPr>
              <a:t>Общо</a:t>
            </a:r>
            <a:r>
              <a:rPr lang="ru-RU" sz="4000" b="1" dirty="0" smtClean="0">
                <a:solidFill>
                  <a:schemeClr val="accent3">
                    <a:lumMod val="50000"/>
                  </a:schemeClr>
                </a:solidFill>
                <a:latin typeface="Calibri" panose="020F0502020204030204" pitchFamily="34" charset="0"/>
                <a:cs typeface="Calibri" panose="020F0502020204030204" pitchFamily="34" charset="0"/>
              </a:rPr>
              <a:t> </a:t>
            </a:r>
            <a:r>
              <a:rPr lang="ru-RU" sz="4000" b="1" dirty="0">
                <a:solidFill>
                  <a:schemeClr val="accent3">
                    <a:lumMod val="50000"/>
                  </a:schemeClr>
                </a:solidFill>
                <a:latin typeface="Calibri" panose="020F0502020204030204" pitchFamily="34" charset="0"/>
                <a:cs typeface="Calibri" panose="020F0502020204030204" pitchFamily="34" charset="0"/>
              </a:rPr>
              <a:t>дела за </a:t>
            </a:r>
            <a:r>
              <a:rPr lang="ru-RU" sz="4000" b="1" dirty="0" err="1">
                <a:solidFill>
                  <a:schemeClr val="accent3">
                    <a:lumMod val="50000"/>
                  </a:schemeClr>
                </a:solidFill>
                <a:latin typeface="Calibri" panose="020F0502020204030204" pitchFamily="34" charset="0"/>
                <a:cs typeface="Calibri" panose="020F0502020204030204" pitchFamily="34" charset="0"/>
              </a:rPr>
              <a:t>разглеждане</a:t>
            </a:r>
            <a:r>
              <a:rPr lang="ru-RU" sz="4000" b="1" dirty="0">
                <a:solidFill>
                  <a:schemeClr val="accent3">
                    <a:lumMod val="50000"/>
                  </a:schemeClr>
                </a:solidFill>
                <a:latin typeface="Calibri" panose="020F0502020204030204" pitchFamily="34" charset="0"/>
                <a:cs typeface="Calibri" panose="020F0502020204030204" pitchFamily="34" charset="0"/>
              </a:rPr>
              <a:t>.</a:t>
            </a:r>
            <a:endParaRPr lang="en-US" sz="4000" b="1" dirty="0">
              <a:solidFill>
                <a:schemeClr val="accent3">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393113" y="1772817"/>
            <a:ext cx="8229600" cy="3672408"/>
          </a:xfrm>
        </p:spPr>
        <p:txBody>
          <a:bodyPr>
            <a:normAutofit/>
          </a:bodyPr>
          <a:lstStyle/>
          <a:p>
            <a:pPr marL="0" indent="0" algn="just">
              <a:buNone/>
            </a:pPr>
            <a:r>
              <a:rPr lang="bg-BG" sz="1800" dirty="0" smtClean="0"/>
              <a:t>      </a:t>
            </a:r>
            <a:r>
              <a:rPr lang="bg-BG" sz="1800" dirty="0" smtClean="0">
                <a:latin typeface="Arial Narrow" panose="020B0606020202030204" pitchFamily="34" charset="0"/>
              </a:rPr>
              <a:t>През изминалата 202</a:t>
            </a:r>
            <a:r>
              <a:rPr lang="bg-BG" sz="1800" dirty="0">
                <a:latin typeface="Arial Narrow" panose="020B0606020202030204" pitchFamily="34" charset="0"/>
              </a:rPr>
              <a:t>5</a:t>
            </a:r>
            <a:r>
              <a:rPr lang="bg-BG" sz="1800" dirty="0" smtClean="0">
                <a:latin typeface="Arial Narrow" panose="020B0606020202030204" pitchFamily="34" charset="0"/>
              </a:rPr>
              <a:t> година в Районен съд - Велики Преслав са били за разглеждане общо 1551 броя дела - наказателни 455</a:t>
            </a:r>
            <a:r>
              <a:rPr lang="bg-BG" sz="1800" dirty="0">
                <a:latin typeface="Arial Narrow" panose="020B0606020202030204" pitchFamily="34" charset="0"/>
              </a:rPr>
              <a:t> </a:t>
            </a:r>
            <a:r>
              <a:rPr lang="bg-BG" sz="1800" dirty="0" smtClean="0">
                <a:latin typeface="Arial Narrow" panose="020B0606020202030204" pitchFamily="34" charset="0"/>
              </a:rPr>
              <a:t>и 1096 граждански. </a:t>
            </a:r>
          </a:p>
          <a:p>
            <a:pPr marL="0" indent="0" algn="just">
              <a:buNone/>
            </a:pPr>
            <a:r>
              <a:rPr lang="bg-BG" sz="1800" dirty="0">
                <a:latin typeface="Arial Narrow" panose="020B0606020202030204" pitchFamily="34" charset="0"/>
              </a:rPr>
              <a:t> </a:t>
            </a:r>
            <a:r>
              <a:rPr lang="bg-BG" sz="1800" dirty="0" smtClean="0">
                <a:latin typeface="Arial Narrow" panose="020B0606020202030204" pitchFamily="34" charset="0"/>
              </a:rPr>
              <a:t>     От разгледаните дела, общо свършени през годината са 1362 броя дела /373 наказателни и 989 граждански/</a:t>
            </a:r>
            <a:r>
              <a:rPr lang="en-US" sz="1800" dirty="0" smtClean="0">
                <a:latin typeface="Arial Narrow" panose="020B0606020202030204" pitchFamily="34" charset="0"/>
              </a:rPr>
              <a:t>, </a:t>
            </a:r>
            <a:r>
              <a:rPr lang="bg-BG" sz="1800" dirty="0" smtClean="0">
                <a:latin typeface="Arial Narrow" panose="020B0606020202030204" pitchFamily="34" charset="0"/>
              </a:rPr>
              <a:t>от тях в срок до 3 месеца – 1213 броя или </a:t>
            </a:r>
            <a:r>
              <a:rPr lang="en-US" sz="1800" dirty="0" smtClean="0">
                <a:latin typeface="Arial Narrow" panose="020B0606020202030204" pitchFamily="34" charset="0"/>
              </a:rPr>
              <a:t>89%</a:t>
            </a:r>
            <a:endParaRPr lang="bg-BG" sz="1800" dirty="0" smtClean="0">
              <a:latin typeface="Arial Narrow" panose="020B0606020202030204" pitchFamily="34" charset="0"/>
            </a:endParaRPr>
          </a:p>
          <a:p>
            <a:pPr marL="0" indent="0" algn="just">
              <a:buNone/>
            </a:pPr>
            <a:r>
              <a:rPr lang="bg-BG" sz="1800" dirty="0">
                <a:latin typeface="Arial Narrow" panose="020B0606020202030204" pitchFamily="34" charset="0"/>
              </a:rPr>
              <a:t> </a:t>
            </a:r>
            <a:r>
              <a:rPr lang="bg-BG" sz="1800" dirty="0" smtClean="0">
                <a:latin typeface="Arial Narrow" panose="020B0606020202030204" pitchFamily="34" charset="0"/>
              </a:rPr>
              <a:t>     Със съдебен акт по същество са приключили общо 119 броя дела, а прекратени са 243 броя дела. </a:t>
            </a:r>
          </a:p>
          <a:p>
            <a:pPr marL="0" indent="0" algn="just">
              <a:buNone/>
            </a:pPr>
            <a:r>
              <a:rPr lang="bg-BG" sz="1800" dirty="0">
                <a:latin typeface="Arial Narrow" panose="020B0606020202030204" pitchFamily="34" charset="0"/>
              </a:rPr>
              <a:t> </a:t>
            </a:r>
            <a:r>
              <a:rPr lang="bg-BG" sz="1800" dirty="0" smtClean="0">
                <a:latin typeface="Arial Narrow" panose="020B0606020202030204" pitchFamily="34" charset="0"/>
              </a:rPr>
              <a:t>      Останалите несвършени дела в края на отчетния период са общо </a:t>
            </a:r>
            <a:r>
              <a:rPr lang="en-US" sz="1800" dirty="0" smtClean="0">
                <a:latin typeface="Arial Narrow" panose="020B0606020202030204" pitchFamily="34" charset="0"/>
              </a:rPr>
              <a:t>1</a:t>
            </a:r>
            <a:r>
              <a:rPr lang="bg-BG" sz="1800" dirty="0" smtClean="0">
                <a:latin typeface="Arial Narrow" panose="020B0606020202030204" pitchFamily="34" charset="0"/>
              </a:rPr>
              <a:t>89 броя /82 наказателни и </a:t>
            </a:r>
            <a:r>
              <a:rPr lang="en-US" sz="1800" dirty="0" smtClean="0">
                <a:latin typeface="Arial Narrow" panose="020B0606020202030204" pitchFamily="34" charset="0"/>
              </a:rPr>
              <a:t>1</a:t>
            </a:r>
            <a:r>
              <a:rPr lang="bg-BG" sz="1800" dirty="0" smtClean="0">
                <a:latin typeface="Arial Narrow" panose="020B0606020202030204" pitchFamily="34" charset="0"/>
              </a:rPr>
              <a:t>07 граждански/. </a:t>
            </a:r>
          </a:p>
          <a:p>
            <a:pPr marL="0" indent="0" algn="just">
              <a:buNone/>
            </a:pPr>
            <a:r>
              <a:rPr lang="bg-BG" sz="1800" dirty="0">
                <a:latin typeface="Arial Narrow" panose="020B0606020202030204" pitchFamily="34" charset="0"/>
              </a:rPr>
              <a:t> </a:t>
            </a:r>
            <a:r>
              <a:rPr lang="bg-BG" sz="1800" dirty="0" smtClean="0">
                <a:latin typeface="Arial Narrow" panose="020B0606020202030204" pitchFamily="34" charset="0"/>
              </a:rPr>
              <a:t>      Обжалвани и </a:t>
            </a:r>
            <a:r>
              <a:rPr lang="bg-BG" sz="1800" dirty="0" err="1" smtClean="0">
                <a:latin typeface="Arial Narrow" panose="020B0606020202030204" pitchFamily="34" charset="0"/>
              </a:rPr>
              <a:t>протестирани</a:t>
            </a:r>
            <a:r>
              <a:rPr lang="bg-BG" sz="1800" dirty="0" smtClean="0">
                <a:latin typeface="Arial Narrow" panose="020B0606020202030204" pitchFamily="34" charset="0"/>
              </a:rPr>
              <a:t> пред </a:t>
            </a:r>
            <a:r>
              <a:rPr lang="bg-BG" sz="1800" dirty="0" err="1" smtClean="0">
                <a:latin typeface="Arial Narrow" panose="020B0606020202030204" pitchFamily="34" charset="0"/>
              </a:rPr>
              <a:t>въззивна</a:t>
            </a:r>
            <a:r>
              <a:rPr lang="bg-BG" sz="1800" dirty="0" smtClean="0">
                <a:latin typeface="Arial Narrow" panose="020B0606020202030204" pitchFamily="34" charset="0"/>
              </a:rPr>
              <a:t> или касационна инстанция през годината са общо 111 броя дела, по които Районен съд - Велики Преслав се е произнесъл като първа или контролна инстанция. </a:t>
            </a:r>
            <a:endParaRPr lang="bg-BG" sz="1800" dirty="0">
              <a:latin typeface="Arial Narrow" panose="020B0606020202030204" pitchFamily="34" charset="0"/>
            </a:endParaRPr>
          </a:p>
        </p:txBody>
      </p:sp>
    </p:spTree>
    <p:extLst>
      <p:ext uri="{BB962C8B-B14F-4D97-AF65-F5344CB8AC3E}">
        <p14:creationId xmlns:p14="http://schemas.microsoft.com/office/powerpoint/2010/main" val="2694295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836712"/>
            <a:ext cx="6408712" cy="1080120"/>
          </a:xfrm>
        </p:spPr>
        <p:txBody>
          <a:bodyPr>
            <a:normAutofit/>
          </a:bodyPr>
          <a:lstStyle/>
          <a:p>
            <a:r>
              <a:rPr lang="bg-BG" sz="3200" b="1" u="sng" dirty="0" smtClean="0">
                <a:solidFill>
                  <a:srgbClr val="B32C16">
                    <a:lumMod val="50000"/>
                  </a:srgbClr>
                </a:solidFill>
                <a:effectLst>
                  <a:outerShdw blurRad="38100" dist="38100" dir="2700000" algn="tl">
                    <a:srgbClr val="000000">
                      <a:alpha val="43137"/>
                    </a:srgbClr>
                  </a:outerShdw>
                </a:effectLst>
              </a:rPr>
              <a:t>Общо дела за разглеждане</a:t>
            </a:r>
            <a:r>
              <a:rPr lang="en-US" sz="3200" b="1" u="sng" dirty="0" smtClean="0">
                <a:solidFill>
                  <a:srgbClr val="B32C16">
                    <a:lumMod val="50000"/>
                  </a:srgbClr>
                </a:solidFill>
                <a:effectLst>
                  <a:outerShdw blurRad="38100" dist="38100" dir="2700000" algn="tl">
                    <a:srgbClr val="000000">
                      <a:alpha val="43137"/>
                    </a:srgbClr>
                  </a:outerShdw>
                </a:effectLst>
              </a:rPr>
              <a:t> </a:t>
            </a:r>
            <a:endParaRPr lang="en-US" sz="3200" dirty="0">
              <a:solidFill>
                <a:srgbClr val="7030A0"/>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56684282"/>
              </p:ext>
            </p:extLst>
          </p:nvPr>
        </p:nvGraphicFramePr>
        <p:xfrm>
          <a:off x="971600" y="2276872"/>
          <a:ext cx="7139136" cy="3129593"/>
        </p:xfrm>
        <a:graphic>
          <a:graphicData uri="http://schemas.openxmlformats.org/drawingml/2006/table">
            <a:tbl>
              <a:tblPr firstRow="1" bandRow="1">
                <a:tableStyleId>{5C22544A-7EE6-4342-B048-85BDC9FD1C3A}</a:tableStyleId>
              </a:tblPr>
              <a:tblGrid>
                <a:gridCol w="1594520"/>
                <a:gridCol w="1789856"/>
                <a:gridCol w="1800200"/>
                <a:gridCol w="1954560"/>
              </a:tblGrid>
              <a:tr h="803113">
                <a:tc>
                  <a:txBody>
                    <a:bodyPr/>
                    <a:lstStyle/>
                    <a:p>
                      <a:pPr algn="ctr"/>
                      <a:r>
                        <a:rPr lang="bg-BG" dirty="0" smtClean="0">
                          <a:solidFill>
                            <a:schemeClr val="tx1"/>
                          </a:solidFill>
                        </a:rPr>
                        <a:t>Година/вид дела</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Наказателни</a:t>
                      </a:r>
                      <a:r>
                        <a:rPr lang="bg-BG" baseline="0" dirty="0" smtClean="0">
                          <a:solidFill>
                            <a:schemeClr val="tx1"/>
                          </a:solidFill>
                        </a:rPr>
                        <a:t> дела</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Граждански дела</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Общо</a:t>
                      </a:r>
                      <a:r>
                        <a:rPr lang="bg-BG" baseline="0" dirty="0" smtClean="0">
                          <a:solidFill>
                            <a:schemeClr val="tx1"/>
                          </a:solidFill>
                        </a:rPr>
                        <a:t> дела</a:t>
                      </a:r>
                      <a:endParaRPr lang="en-US" dirty="0">
                        <a:solidFill>
                          <a:schemeClr val="tx1"/>
                        </a:solidFill>
                      </a:endParaRPr>
                    </a:p>
                  </a:txBody>
                  <a:tcPr>
                    <a:solidFill>
                      <a:schemeClr val="accent1">
                        <a:lumMod val="20000"/>
                        <a:lumOff val="80000"/>
                      </a:schemeClr>
                    </a:solidFill>
                  </a:tcPr>
                </a:tc>
              </a:tr>
              <a:tr h="465296">
                <a:tc>
                  <a:txBody>
                    <a:bodyPr/>
                    <a:lstStyle/>
                    <a:p>
                      <a:pPr algn="ctr"/>
                      <a:r>
                        <a:rPr lang="bg-BG" dirty="0" smtClean="0">
                          <a:solidFill>
                            <a:schemeClr val="tx1"/>
                          </a:solidFill>
                        </a:rPr>
                        <a:t>202</a:t>
                      </a:r>
                      <a:r>
                        <a:rPr lang="en-US" dirty="0" smtClean="0">
                          <a:solidFill>
                            <a:schemeClr val="tx1"/>
                          </a:solidFill>
                        </a:rPr>
                        <a:t>1</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5</a:t>
                      </a:r>
                      <a:r>
                        <a:rPr lang="en-US" dirty="0" smtClean="0">
                          <a:solidFill>
                            <a:schemeClr val="tx1"/>
                          </a:solidFill>
                        </a:rPr>
                        <a:t>95</a:t>
                      </a:r>
                      <a:endParaRPr lang="en-US" dirty="0">
                        <a:solidFill>
                          <a:schemeClr val="tx1"/>
                        </a:solidFill>
                      </a:endParaRPr>
                    </a:p>
                  </a:txBody>
                  <a:tcPr>
                    <a:solidFill>
                      <a:schemeClr val="accent1">
                        <a:lumMod val="20000"/>
                        <a:lumOff val="80000"/>
                      </a:schemeClr>
                    </a:solidFill>
                  </a:tcPr>
                </a:tc>
                <a:tc>
                  <a:txBody>
                    <a:bodyPr/>
                    <a:lstStyle/>
                    <a:p>
                      <a:pPr algn="ctr"/>
                      <a:r>
                        <a:rPr lang="en-US" dirty="0" smtClean="0">
                          <a:solidFill>
                            <a:schemeClr val="tx1"/>
                          </a:solidFill>
                        </a:rPr>
                        <a:t>829</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1</a:t>
                      </a:r>
                      <a:r>
                        <a:rPr lang="en-US" dirty="0" smtClean="0">
                          <a:solidFill>
                            <a:schemeClr val="tx1"/>
                          </a:solidFill>
                        </a:rPr>
                        <a:t>424</a:t>
                      </a:r>
                      <a:endParaRPr lang="en-US" dirty="0">
                        <a:solidFill>
                          <a:schemeClr val="tx1"/>
                        </a:solidFill>
                      </a:endParaRPr>
                    </a:p>
                  </a:txBody>
                  <a:tcPr>
                    <a:solidFill>
                      <a:schemeClr val="accent1">
                        <a:lumMod val="20000"/>
                        <a:lumOff val="80000"/>
                      </a:schemeClr>
                    </a:solidFill>
                  </a:tcPr>
                </a:tc>
              </a:tr>
              <a:tr h="465296">
                <a:tc>
                  <a:txBody>
                    <a:bodyPr/>
                    <a:lstStyle/>
                    <a:p>
                      <a:pPr algn="ctr"/>
                      <a:r>
                        <a:rPr lang="bg-BG" dirty="0" smtClean="0">
                          <a:solidFill>
                            <a:schemeClr val="tx1"/>
                          </a:solidFill>
                        </a:rPr>
                        <a:t>202</a:t>
                      </a:r>
                      <a:r>
                        <a:rPr lang="en-US" dirty="0" smtClean="0">
                          <a:solidFill>
                            <a:schemeClr val="tx1"/>
                          </a:solidFill>
                        </a:rPr>
                        <a:t>2</a:t>
                      </a:r>
                      <a:endParaRPr lang="en-US" dirty="0">
                        <a:solidFill>
                          <a:schemeClr val="tx1"/>
                        </a:solidFill>
                      </a:endParaRPr>
                    </a:p>
                  </a:txBody>
                  <a:tcPr>
                    <a:solidFill>
                      <a:schemeClr val="accent1">
                        <a:lumMod val="20000"/>
                        <a:lumOff val="80000"/>
                      </a:schemeClr>
                    </a:solidFill>
                  </a:tcPr>
                </a:tc>
                <a:tc>
                  <a:txBody>
                    <a:bodyPr/>
                    <a:lstStyle/>
                    <a:p>
                      <a:pPr algn="ctr"/>
                      <a:r>
                        <a:rPr lang="en-US" dirty="0" smtClean="0">
                          <a:solidFill>
                            <a:schemeClr val="tx1"/>
                          </a:solidFill>
                        </a:rPr>
                        <a:t>516</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82</a:t>
                      </a:r>
                      <a:r>
                        <a:rPr lang="en-US" dirty="0" smtClean="0">
                          <a:solidFill>
                            <a:schemeClr val="tx1"/>
                          </a:solidFill>
                        </a:rPr>
                        <a:t>2</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1</a:t>
                      </a:r>
                      <a:r>
                        <a:rPr lang="en-US" dirty="0" smtClean="0">
                          <a:solidFill>
                            <a:schemeClr val="tx1"/>
                          </a:solidFill>
                        </a:rPr>
                        <a:t>338</a:t>
                      </a:r>
                      <a:endParaRPr lang="en-US" dirty="0">
                        <a:solidFill>
                          <a:schemeClr val="tx1"/>
                        </a:solidFill>
                      </a:endParaRPr>
                    </a:p>
                  </a:txBody>
                  <a:tcPr>
                    <a:solidFill>
                      <a:schemeClr val="accent1">
                        <a:lumMod val="20000"/>
                        <a:lumOff val="80000"/>
                      </a:schemeClr>
                    </a:solidFill>
                  </a:tcPr>
                </a:tc>
              </a:tr>
              <a:tr h="465296">
                <a:tc>
                  <a:txBody>
                    <a:bodyPr/>
                    <a:lstStyle/>
                    <a:p>
                      <a:pPr algn="ctr"/>
                      <a:r>
                        <a:rPr lang="bg-BG" dirty="0" smtClean="0">
                          <a:solidFill>
                            <a:schemeClr val="tx1"/>
                          </a:solidFill>
                        </a:rPr>
                        <a:t>202</a:t>
                      </a:r>
                      <a:r>
                        <a:rPr lang="en-US" dirty="0" smtClean="0">
                          <a:solidFill>
                            <a:schemeClr val="tx1"/>
                          </a:solidFill>
                        </a:rPr>
                        <a:t>3</a:t>
                      </a:r>
                      <a:endParaRPr lang="en-US" dirty="0">
                        <a:solidFill>
                          <a:schemeClr val="tx1"/>
                        </a:solidFill>
                      </a:endParaRPr>
                    </a:p>
                  </a:txBody>
                  <a:tcPr>
                    <a:solidFill>
                      <a:schemeClr val="accent1">
                        <a:lumMod val="20000"/>
                        <a:lumOff val="80000"/>
                      </a:schemeClr>
                    </a:solidFill>
                  </a:tcPr>
                </a:tc>
                <a:tc>
                  <a:txBody>
                    <a:bodyPr/>
                    <a:lstStyle/>
                    <a:p>
                      <a:pPr algn="ctr"/>
                      <a:r>
                        <a:rPr lang="en-US" dirty="0" smtClean="0">
                          <a:solidFill>
                            <a:schemeClr val="tx1"/>
                          </a:solidFill>
                        </a:rPr>
                        <a:t>362</a:t>
                      </a:r>
                      <a:endParaRPr lang="en-US" dirty="0">
                        <a:solidFill>
                          <a:schemeClr val="tx1"/>
                        </a:solidFill>
                      </a:endParaRPr>
                    </a:p>
                  </a:txBody>
                  <a:tcPr>
                    <a:solidFill>
                      <a:schemeClr val="accent1">
                        <a:lumMod val="20000"/>
                        <a:lumOff val="80000"/>
                      </a:schemeClr>
                    </a:solidFill>
                  </a:tcPr>
                </a:tc>
                <a:tc>
                  <a:txBody>
                    <a:bodyPr/>
                    <a:lstStyle/>
                    <a:p>
                      <a:pPr algn="ctr"/>
                      <a:r>
                        <a:rPr lang="en-US" dirty="0" smtClean="0">
                          <a:solidFill>
                            <a:schemeClr val="tx1"/>
                          </a:solidFill>
                        </a:rPr>
                        <a:t>743</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1</a:t>
                      </a:r>
                      <a:r>
                        <a:rPr lang="en-US" dirty="0" smtClean="0">
                          <a:solidFill>
                            <a:schemeClr val="tx1"/>
                          </a:solidFill>
                        </a:rPr>
                        <a:t>105</a:t>
                      </a:r>
                      <a:endParaRPr lang="en-US" dirty="0">
                        <a:solidFill>
                          <a:schemeClr val="tx1"/>
                        </a:solidFill>
                      </a:endParaRPr>
                    </a:p>
                  </a:txBody>
                  <a:tcPr>
                    <a:solidFill>
                      <a:schemeClr val="accent1">
                        <a:lumMod val="20000"/>
                        <a:lumOff val="80000"/>
                      </a:schemeClr>
                    </a:solidFill>
                  </a:tcPr>
                </a:tc>
              </a:tr>
              <a:tr h="465296">
                <a:tc>
                  <a:txBody>
                    <a:bodyPr/>
                    <a:lstStyle/>
                    <a:p>
                      <a:pPr algn="ctr"/>
                      <a:r>
                        <a:rPr lang="bg-BG" dirty="0" smtClean="0">
                          <a:solidFill>
                            <a:schemeClr val="tx1"/>
                          </a:solidFill>
                        </a:rPr>
                        <a:t>2024</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389</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928</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1314</a:t>
                      </a:r>
                      <a:endParaRPr lang="en-US" dirty="0">
                        <a:solidFill>
                          <a:schemeClr val="tx1"/>
                        </a:solidFill>
                      </a:endParaRPr>
                    </a:p>
                  </a:txBody>
                  <a:tcPr>
                    <a:solidFill>
                      <a:schemeClr val="accent1">
                        <a:lumMod val="20000"/>
                        <a:lumOff val="80000"/>
                      </a:schemeClr>
                    </a:solidFill>
                  </a:tcPr>
                </a:tc>
              </a:tr>
              <a:tr h="465296">
                <a:tc>
                  <a:txBody>
                    <a:bodyPr/>
                    <a:lstStyle/>
                    <a:p>
                      <a:pPr algn="ctr"/>
                      <a:r>
                        <a:rPr lang="bg-BG" dirty="0" smtClean="0">
                          <a:solidFill>
                            <a:schemeClr val="tx1"/>
                          </a:solidFill>
                        </a:rPr>
                        <a:t>2025</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455</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1096</a:t>
                      </a:r>
                      <a:endParaRPr lang="en-US" dirty="0">
                        <a:solidFill>
                          <a:schemeClr val="tx1"/>
                        </a:solidFill>
                      </a:endParaRPr>
                    </a:p>
                  </a:txBody>
                  <a:tcPr>
                    <a:solidFill>
                      <a:schemeClr val="accent1">
                        <a:lumMod val="20000"/>
                        <a:lumOff val="80000"/>
                      </a:schemeClr>
                    </a:solidFill>
                  </a:tcPr>
                </a:tc>
                <a:tc>
                  <a:txBody>
                    <a:bodyPr/>
                    <a:lstStyle/>
                    <a:p>
                      <a:pPr algn="ctr"/>
                      <a:r>
                        <a:rPr lang="bg-BG" dirty="0" smtClean="0">
                          <a:solidFill>
                            <a:schemeClr val="tx1"/>
                          </a:solidFill>
                        </a:rPr>
                        <a:t>1551</a:t>
                      </a:r>
                      <a:endParaRPr lang="en-US" dirty="0">
                        <a:solidFill>
                          <a:schemeClr val="tx1"/>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950886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920880" cy="922114"/>
          </a:xfrm>
        </p:spPr>
        <p:txBody>
          <a:bodyPr>
            <a:normAutofit/>
          </a:bodyPr>
          <a:lstStyle/>
          <a:p>
            <a:pPr algn="ctr"/>
            <a:r>
              <a:rPr lang="bg-BG" sz="2800" b="1" u="sng" dirty="0">
                <a:solidFill>
                  <a:srgbClr val="B32C16">
                    <a:lumMod val="50000"/>
                  </a:srgbClr>
                </a:solidFill>
                <a:effectLst>
                  <a:outerShdw blurRad="38100" dist="38100" dir="2700000" algn="tl">
                    <a:srgbClr val="000000">
                      <a:alpha val="43137"/>
                    </a:srgbClr>
                  </a:outerShdw>
                </a:effectLst>
              </a:rPr>
              <a:t>Общо дела за разглеждане</a:t>
            </a:r>
            <a:r>
              <a:rPr lang="en-US" sz="2800" b="1" u="sng" dirty="0">
                <a:solidFill>
                  <a:srgbClr val="B32C16">
                    <a:lumMod val="50000"/>
                  </a:srgbClr>
                </a:solidFill>
                <a:effectLst>
                  <a:outerShdw blurRad="38100" dist="38100" dir="2700000" algn="tl">
                    <a:srgbClr val="000000">
                      <a:alpha val="43137"/>
                    </a:srgbClr>
                  </a:outerShdw>
                </a:effectLst>
              </a:rPr>
              <a:t> </a:t>
            </a:r>
            <a:endParaRPr lang="en-US" dirty="0">
              <a:solidFill>
                <a:schemeClr val="accent3">
                  <a:lumMod val="50000"/>
                </a:schemeClr>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891969533"/>
              </p:ext>
            </p:extLst>
          </p:nvPr>
        </p:nvGraphicFramePr>
        <p:xfrm>
          <a:off x="457200" y="1600200"/>
          <a:ext cx="807524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51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517632" cy="1143000"/>
          </a:xfrm>
        </p:spPr>
        <p:txBody>
          <a:bodyPr>
            <a:normAutofit/>
          </a:bodyPr>
          <a:lstStyle/>
          <a:p>
            <a:pPr algn="ctr"/>
            <a:r>
              <a:rPr lang="ru-RU" sz="3300" b="1" u="sng" dirty="0" err="1" smtClean="0">
                <a:solidFill>
                  <a:schemeClr val="accent3">
                    <a:lumMod val="50000"/>
                  </a:schemeClr>
                </a:solidFill>
                <a:effectLst>
                  <a:outerShdw blurRad="38100" dist="38100" dir="2700000" algn="tl">
                    <a:srgbClr val="000000">
                      <a:alpha val="43137"/>
                    </a:srgbClr>
                  </a:outerShdw>
                </a:effectLst>
              </a:rPr>
              <a:t>Брой</a:t>
            </a:r>
            <a:r>
              <a:rPr lang="ru-RU" sz="3300" b="1" u="sng" dirty="0" smtClean="0">
                <a:solidFill>
                  <a:schemeClr val="accent3">
                    <a:lumMod val="50000"/>
                  </a:schemeClr>
                </a:solidFill>
                <a:effectLst>
                  <a:outerShdw blurRad="38100" dist="38100" dir="2700000" algn="tl">
                    <a:srgbClr val="000000">
                      <a:alpha val="43137"/>
                    </a:srgbClr>
                  </a:outerShdw>
                </a:effectLst>
              </a:rPr>
              <a:t> </a:t>
            </a:r>
            <a:r>
              <a:rPr lang="ru-RU" sz="3300" b="1" u="sng" dirty="0">
                <a:solidFill>
                  <a:schemeClr val="accent3">
                    <a:lumMod val="50000"/>
                  </a:schemeClr>
                </a:solidFill>
                <a:effectLst>
                  <a:outerShdw blurRad="38100" dist="38100" dir="2700000" algn="tl">
                    <a:srgbClr val="000000">
                      <a:alpha val="43137"/>
                    </a:srgbClr>
                  </a:outerShdw>
                </a:effectLst>
              </a:rPr>
              <a:t>свършени дела </a:t>
            </a:r>
            <a:r>
              <a:rPr lang="ru-RU" sz="3300" b="1" u="sng" dirty="0" smtClean="0">
                <a:solidFill>
                  <a:schemeClr val="accent3">
                    <a:lumMod val="50000"/>
                  </a:schemeClr>
                </a:solidFill>
                <a:effectLst>
                  <a:outerShdw blurRad="38100" dist="38100" dir="2700000" algn="tl">
                    <a:srgbClr val="000000">
                      <a:alpha val="43137"/>
                    </a:srgbClr>
                  </a:outerShdw>
                </a:effectLst>
              </a:rPr>
              <a:t/>
            </a:r>
            <a:br>
              <a:rPr lang="ru-RU" sz="3300" b="1" u="sng" dirty="0" smtClean="0">
                <a:solidFill>
                  <a:schemeClr val="accent3">
                    <a:lumMod val="50000"/>
                  </a:schemeClr>
                </a:solidFill>
                <a:effectLst>
                  <a:outerShdw blurRad="38100" dist="38100" dir="2700000" algn="tl">
                    <a:srgbClr val="000000">
                      <a:alpha val="43137"/>
                    </a:srgbClr>
                  </a:outerShdw>
                </a:effectLst>
              </a:rPr>
            </a:br>
            <a:r>
              <a:rPr lang="ru-RU" sz="3300" b="1" u="sng" dirty="0" err="1" smtClean="0">
                <a:solidFill>
                  <a:schemeClr val="accent3">
                    <a:lumMod val="50000"/>
                  </a:schemeClr>
                </a:solidFill>
                <a:effectLst>
                  <a:outerShdw blurRad="38100" dist="38100" dir="2700000" algn="tl">
                    <a:srgbClr val="000000">
                      <a:alpha val="43137"/>
                    </a:srgbClr>
                  </a:outerShdw>
                </a:effectLst>
              </a:rPr>
              <a:t>през</a:t>
            </a:r>
            <a:r>
              <a:rPr lang="ru-RU" sz="3300" b="1" u="sng" dirty="0" smtClean="0">
                <a:solidFill>
                  <a:schemeClr val="accent3">
                    <a:lumMod val="50000"/>
                  </a:schemeClr>
                </a:solidFill>
                <a:effectLst>
                  <a:outerShdw blurRad="38100" dist="38100" dir="2700000" algn="tl">
                    <a:srgbClr val="000000">
                      <a:alpha val="43137"/>
                    </a:srgbClr>
                  </a:outerShdw>
                </a:effectLst>
              </a:rPr>
              <a:t> 20</a:t>
            </a:r>
            <a:r>
              <a:rPr lang="en-US" sz="3300" b="1" u="sng" dirty="0" smtClean="0">
                <a:solidFill>
                  <a:schemeClr val="accent3">
                    <a:lumMod val="50000"/>
                  </a:schemeClr>
                </a:solidFill>
                <a:effectLst>
                  <a:outerShdw blurRad="38100" dist="38100" dir="2700000" algn="tl">
                    <a:srgbClr val="000000">
                      <a:alpha val="43137"/>
                    </a:srgbClr>
                  </a:outerShdw>
                </a:effectLst>
              </a:rPr>
              <a:t>2</a:t>
            </a:r>
            <a:r>
              <a:rPr lang="bg-BG" sz="3300" b="1" u="sng" dirty="0" smtClean="0">
                <a:solidFill>
                  <a:schemeClr val="accent3">
                    <a:lumMod val="50000"/>
                  </a:schemeClr>
                </a:solidFill>
                <a:effectLst>
                  <a:outerShdw blurRad="38100" dist="38100" dir="2700000" algn="tl">
                    <a:srgbClr val="000000">
                      <a:alpha val="43137"/>
                    </a:srgbClr>
                  </a:outerShdw>
                </a:effectLst>
              </a:rPr>
              <a:t>5</a:t>
            </a:r>
            <a:r>
              <a:rPr lang="ru-RU" sz="3300" b="1" u="sng" dirty="0" smtClean="0">
                <a:solidFill>
                  <a:schemeClr val="accent3">
                    <a:lumMod val="50000"/>
                  </a:schemeClr>
                </a:solidFill>
                <a:effectLst>
                  <a:outerShdw blurRad="38100" dist="38100" dir="2700000" algn="tl">
                    <a:srgbClr val="000000">
                      <a:alpha val="43137"/>
                    </a:srgbClr>
                  </a:outerShdw>
                </a:effectLst>
              </a:rPr>
              <a:t> г.</a:t>
            </a:r>
            <a:endParaRPr lang="bg-BG" sz="3300" b="1" u="sng"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200"/>
            <a:ext cx="8219256" cy="4925144"/>
          </a:xfrm>
        </p:spPr>
        <p:txBody>
          <a:bodyPr>
            <a:normAutofit/>
          </a:bodyPr>
          <a:lstStyle/>
          <a:p>
            <a:pPr marL="0" indent="0" algn="just">
              <a:buNone/>
            </a:pPr>
            <a:r>
              <a:rPr lang="ru-RU" sz="1800" dirty="0">
                <a:latin typeface="Arial Narrow" panose="020B0606020202030204" pitchFamily="34" charset="0"/>
              </a:rPr>
              <a:t> </a:t>
            </a:r>
            <a:r>
              <a:rPr lang="ru-RU" sz="1800" dirty="0" smtClean="0">
                <a:latin typeface="Arial Narrow" panose="020B0606020202030204" pitchFamily="34" charset="0"/>
              </a:rPr>
              <a:t>       </a:t>
            </a:r>
            <a:r>
              <a:rPr lang="ru-RU" sz="1800" dirty="0" err="1" smtClean="0">
                <a:latin typeface="Arial Narrow" panose="020B0606020202030204" pitchFamily="34" charset="0"/>
              </a:rPr>
              <a:t>Таблицата</a:t>
            </a:r>
            <a:r>
              <a:rPr lang="ru-RU" sz="1800" dirty="0" smtClean="0">
                <a:latin typeface="Arial Narrow" panose="020B0606020202030204" pitchFamily="34" charset="0"/>
              </a:rPr>
              <a:t> </a:t>
            </a:r>
            <a:r>
              <a:rPr lang="ru-RU" sz="1800" dirty="0">
                <a:latin typeface="Arial Narrow" panose="020B0606020202030204" pitchFamily="34" charset="0"/>
              </a:rPr>
              <a:t>по-долу показва тенденциите през годините, като са сравнени постъпили, свършени и разгледани дела</a:t>
            </a:r>
            <a:r>
              <a:rPr lang="ru-RU" sz="1800" dirty="0" smtClean="0">
                <a:latin typeface="Arial Narrow" panose="020B0606020202030204" pitchFamily="34" charset="0"/>
              </a:rPr>
              <a:t>.</a:t>
            </a:r>
            <a:endParaRPr lang="en-US" sz="1800" dirty="0" smtClean="0">
              <a:latin typeface="Arial Narrow" panose="020B0606020202030204" pitchFamily="34" charset="0"/>
            </a:endParaRPr>
          </a:p>
          <a:p>
            <a:pPr marL="0" indent="0">
              <a:buNone/>
            </a:pPr>
            <a:endParaRPr lang="bg-BG" sz="1800" dirty="0"/>
          </a:p>
        </p:txBody>
      </p:sp>
      <p:graphicFrame>
        <p:nvGraphicFramePr>
          <p:cNvPr id="4" name="Table 3"/>
          <p:cNvGraphicFramePr>
            <a:graphicFrameLocks noGrp="1"/>
          </p:cNvGraphicFramePr>
          <p:nvPr>
            <p:extLst>
              <p:ext uri="{D42A27DB-BD31-4B8C-83A1-F6EECF244321}">
                <p14:modId xmlns:p14="http://schemas.microsoft.com/office/powerpoint/2010/main" val="2308774361"/>
              </p:ext>
            </p:extLst>
          </p:nvPr>
        </p:nvGraphicFramePr>
        <p:xfrm>
          <a:off x="683568" y="2492896"/>
          <a:ext cx="7776864" cy="3456384"/>
        </p:xfrm>
        <a:graphic>
          <a:graphicData uri="http://schemas.openxmlformats.org/drawingml/2006/table">
            <a:tbl>
              <a:tblPr>
                <a:tableStyleId>{5C22544A-7EE6-4342-B048-85BDC9FD1C3A}</a:tableStyleId>
              </a:tblPr>
              <a:tblGrid>
                <a:gridCol w="1475819"/>
                <a:gridCol w="1260209"/>
                <a:gridCol w="1260209"/>
                <a:gridCol w="1260209"/>
                <a:gridCol w="1260209"/>
                <a:gridCol w="1260209"/>
              </a:tblGrid>
              <a:tr h="911088">
                <a:tc>
                  <a:txBody>
                    <a:bodyPr/>
                    <a:lstStyle/>
                    <a:p>
                      <a:pPr algn="ctr">
                        <a:spcAft>
                          <a:spcPts val="0"/>
                        </a:spcAft>
                      </a:pPr>
                      <a:r>
                        <a:rPr lang="bg-BG" sz="1800" b="1" dirty="0">
                          <a:effectLst/>
                        </a:rPr>
                        <a:t> </a:t>
                      </a:r>
                    </a:p>
                    <a:p>
                      <a:pPr algn="ctr">
                        <a:spcAft>
                          <a:spcPts val="0"/>
                        </a:spcAft>
                      </a:pPr>
                      <a:r>
                        <a:rPr lang="bg-BG" sz="1800" b="1" dirty="0">
                          <a:effectLst/>
                        </a:rPr>
                        <a:t>Година/</a:t>
                      </a:r>
                    </a:p>
                    <a:p>
                      <a:pPr algn="ctr">
                        <a:spcAft>
                          <a:spcPts val="0"/>
                        </a:spcAft>
                      </a:pPr>
                      <a:r>
                        <a:rPr lang="bg-BG" sz="1800" b="1" dirty="0">
                          <a:effectLst/>
                        </a:rPr>
                        <a:t>Брой  </a:t>
                      </a:r>
                      <a:endParaRPr lang="bg-BG" sz="1800" b="1"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1" dirty="0">
                          <a:effectLst/>
                        </a:rPr>
                        <a:t> </a:t>
                      </a:r>
                    </a:p>
                    <a:p>
                      <a:pPr algn="ctr">
                        <a:spcAft>
                          <a:spcPts val="0"/>
                        </a:spcAft>
                      </a:pPr>
                      <a:r>
                        <a:rPr lang="bg-BG" sz="1800" b="1" dirty="0" smtClean="0">
                          <a:effectLst/>
                        </a:rPr>
                        <a:t>20</a:t>
                      </a:r>
                      <a:r>
                        <a:rPr lang="en-US" sz="1800" b="1" dirty="0" smtClean="0">
                          <a:effectLst/>
                        </a:rPr>
                        <a:t>21</a:t>
                      </a:r>
                      <a:endParaRPr lang="bg-BG" sz="1800" b="1"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1" dirty="0">
                          <a:effectLst/>
                        </a:rPr>
                        <a:t> </a:t>
                      </a:r>
                    </a:p>
                    <a:p>
                      <a:pPr algn="ctr">
                        <a:spcAft>
                          <a:spcPts val="0"/>
                        </a:spcAft>
                      </a:pPr>
                      <a:r>
                        <a:rPr lang="bg-BG" sz="1800" b="1" dirty="0" smtClean="0">
                          <a:effectLst/>
                        </a:rPr>
                        <a:t>20</a:t>
                      </a:r>
                      <a:r>
                        <a:rPr lang="en-US" sz="1800" b="1" dirty="0" smtClean="0">
                          <a:effectLst/>
                        </a:rPr>
                        <a:t>22</a:t>
                      </a:r>
                      <a:endParaRPr lang="bg-BG" sz="1800" b="1" dirty="0">
                        <a:effectLst/>
                        <a:latin typeface="Times New Roman"/>
                        <a:ea typeface="Times New Roman"/>
                      </a:endParaRPr>
                    </a:p>
                  </a:txBody>
                  <a:tcPr marL="44450" marR="44450" marT="0" marB="0">
                    <a:solidFill>
                      <a:schemeClr val="accent1">
                        <a:lumMod val="20000"/>
                        <a:lumOff val="80000"/>
                      </a:schemeClr>
                    </a:solidFill>
                  </a:tcPr>
                </a:tc>
                <a:tc>
                  <a:txBody>
                    <a:bodyPr/>
                    <a:lstStyle/>
                    <a:p>
                      <a:pPr>
                        <a:spcAft>
                          <a:spcPts val="0"/>
                        </a:spcAft>
                      </a:pPr>
                      <a:r>
                        <a:rPr lang="bg-BG" sz="1800" b="1" dirty="0">
                          <a:effectLst/>
                        </a:rPr>
                        <a:t> </a:t>
                      </a:r>
                    </a:p>
                    <a:p>
                      <a:pPr algn="ctr">
                        <a:spcAft>
                          <a:spcPts val="0"/>
                        </a:spcAft>
                      </a:pPr>
                      <a:r>
                        <a:rPr lang="bg-BG" sz="1800" b="1" dirty="0" smtClean="0">
                          <a:effectLst/>
                        </a:rPr>
                        <a:t>20</a:t>
                      </a:r>
                      <a:r>
                        <a:rPr lang="en-US" sz="1800" b="1" dirty="0" smtClean="0">
                          <a:effectLst/>
                        </a:rPr>
                        <a:t>23</a:t>
                      </a:r>
                      <a:endParaRPr lang="bg-BG" sz="1800" b="1" dirty="0">
                        <a:effectLst/>
                        <a:latin typeface="Times New Roman"/>
                        <a:ea typeface="Times New Roman"/>
                      </a:endParaRPr>
                    </a:p>
                  </a:txBody>
                  <a:tcPr marL="44450" marR="44450" marT="0" marB="0">
                    <a:solidFill>
                      <a:schemeClr val="accent1">
                        <a:lumMod val="20000"/>
                        <a:lumOff val="80000"/>
                      </a:schemeClr>
                    </a:solidFill>
                  </a:tcPr>
                </a:tc>
                <a:tc>
                  <a:txBody>
                    <a:bodyPr/>
                    <a:lstStyle/>
                    <a:p>
                      <a:pPr>
                        <a:spcAft>
                          <a:spcPts val="0"/>
                        </a:spcAft>
                      </a:pPr>
                      <a:r>
                        <a:rPr lang="bg-BG" sz="1800" b="1" dirty="0">
                          <a:effectLst/>
                        </a:rPr>
                        <a:t> </a:t>
                      </a:r>
                    </a:p>
                    <a:p>
                      <a:pPr algn="ctr">
                        <a:spcAft>
                          <a:spcPts val="0"/>
                        </a:spcAft>
                      </a:pPr>
                      <a:r>
                        <a:rPr lang="bg-BG" sz="1800" b="1" dirty="0" smtClean="0">
                          <a:effectLst/>
                        </a:rPr>
                        <a:t>20</a:t>
                      </a:r>
                      <a:r>
                        <a:rPr lang="en-US" sz="1800" b="1" dirty="0" smtClean="0">
                          <a:effectLst/>
                        </a:rPr>
                        <a:t>24</a:t>
                      </a:r>
                      <a:endParaRPr lang="bg-BG" sz="1800" b="1" dirty="0">
                        <a:effectLst/>
                        <a:latin typeface="Times New Roman"/>
                        <a:ea typeface="Times New Roman"/>
                      </a:endParaRPr>
                    </a:p>
                  </a:txBody>
                  <a:tcPr marL="44450" marR="44450" marT="0" marB="0">
                    <a:solidFill>
                      <a:schemeClr val="accent1">
                        <a:lumMod val="20000"/>
                        <a:lumOff val="80000"/>
                      </a:schemeClr>
                    </a:solidFill>
                  </a:tcPr>
                </a:tc>
                <a:tc>
                  <a:txBody>
                    <a:bodyPr/>
                    <a:lstStyle/>
                    <a:p>
                      <a:pPr>
                        <a:spcAft>
                          <a:spcPts val="0"/>
                        </a:spcAft>
                      </a:pPr>
                      <a:r>
                        <a:rPr lang="bg-BG" sz="1800" b="1" dirty="0">
                          <a:effectLst/>
                        </a:rPr>
                        <a:t> </a:t>
                      </a:r>
                    </a:p>
                    <a:p>
                      <a:pPr algn="ctr">
                        <a:spcAft>
                          <a:spcPts val="0"/>
                        </a:spcAft>
                      </a:pPr>
                      <a:r>
                        <a:rPr lang="bg-BG" sz="1800" b="1" dirty="0" smtClean="0">
                          <a:effectLst/>
                        </a:rPr>
                        <a:t>20</a:t>
                      </a:r>
                      <a:r>
                        <a:rPr lang="en-US" sz="1800" b="1" dirty="0" smtClean="0">
                          <a:effectLst/>
                        </a:rPr>
                        <a:t>2</a:t>
                      </a:r>
                      <a:r>
                        <a:rPr lang="bg-BG" sz="1800" b="1" dirty="0" smtClean="0">
                          <a:effectLst/>
                        </a:rPr>
                        <a:t>5</a:t>
                      </a:r>
                      <a:endParaRPr lang="bg-BG" sz="1800" b="1" dirty="0">
                        <a:effectLst/>
                        <a:latin typeface="Times New Roman"/>
                        <a:ea typeface="Times New Roman"/>
                      </a:endParaRPr>
                    </a:p>
                  </a:txBody>
                  <a:tcPr marL="44450" marR="44450" marT="0" marB="0">
                    <a:solidFill>
                      <a:schemeClr val="accent1">
                        <a:lumMod val="20000"/>
                        <a:lumOff val="80000"/>
                      </a:schemeClr>
                    </a:solidFill>
                  </a:tcPr>
                </a:tc>
              </a:tr>
              <a:tr h="2545296">
                <a:tc>
                  <a:txBody>
                    <a:bodyPr/>
                    <a:lstStyle/>
                    <a:p>
                      <a:pPr algn="ctr">
                        <a:spcAft>
                          <a:spcPts val="0"/>
                        </a:spcAft>
                      </a:pPr>
                      <a:r>
                        <a:rPr lang="bg-BG" sz="1800" dirty="0">
                          <a:effectLst/>
                        </a:rPr>
                        <a:t> </a:t>
                      </a:r>
                      <a:endParaRPr lang="en-US" sz="1800" dirty="0" smtClean="0">
                        <a:effectLst/>
                      </a:endParaRPr>
                    </a:p>
                    <a:p>
                      <a:pPr algn="ctr">
                        <a:spcAft>
                          <a:spcPts val="0"/>
                        </a:spcAft>
                      </a:pPr>
                      <a:r>
                        <a:rPr lang="bg-BG" sz="1800" dirty="0" smtClean="0">
                          <a:effectLst/>
                        </a:rPr>
                        <a:t>Постъпили </a:t>
                      </a:r>
                      <a:r>
                        <a:rPr lang="bg-BG" sz="1800" dirty="0">
                          <a:effectLst/>
                        </a:rPr>
                        <a:t>дела</a:t>
                      </a:r>
                    </a:p>
                    <a:p>
                      <a:pPr algn="ctr">
                        <a:spcAft>
                          <a:spcPts val="0"/>
                        </a:spcAft>
                      </a:pPr>
                      <a:endParaRPr lang="en-US" sz="1800" dirty="0" smtClean="0">
                        <a:effectLst/>
                      </a:endParaRPr>
                    </a:p>
                    <a:p>
                      <a:pPr algn="ctr">
                        <a:spcAft>
                          <a:spcPts val="0"/>
                        </a:spcAft>
                      </a:pPr>
                      <a:r>
                        <a:rPr lang="bg-BG" sz="1800" b="1" dirty="0" smtClean="0">
                          <a:effectLst/>
                        </a:rPr>
                        <a:t>Свършени </a:t>
                      </a:r>
                      <a:r>
                        <a:rPr lang="bg-BG" sz="1800" b="1" dirty="0">
                          <a:effectLst/>
                        </a:rPr>
                        <a:t>дела</a:t>
                      </a:r>
                    </a:p>
                    <a:p>
                      <a:pPr algn="ctr">
                        <a:spcAft>
                          <a:spcPts val="0"/>
                        </a:spcAft>
                      </a:pPr>
                      <a:endParaRPr lang="bg-BG" sz="1800" dirty="0">
                        <a:effectLst/>
                      </a:endParaRPr>
                    </a:p>
                    <a:p>
                      <a:pPr algn="ctr">
                        <a:spcAft>
                          <a:spcPts val="0"/>
                        </a:spcAft>
                      </a:pPr>
                      <a:r>
                        <a:rPr lang="bg-BG" sz="1800" dirty="0">
                          <a:effectLst/>
                        </a:rPr>
                        <a:t>Разгледани </a:t>
                      </a:r>
                      <a:r>
                        <a:rPr lang="bg-BG" sz="1800" dirty="0" smtClean="0">
                          <a:effectLst/>
                        </a:rPr>
                        <a:t>дела</a:t>
                      </a:r>
                      <a:endParaRPr lang="bg-BG" sz="1800" dirty="0">
                        <a:effectLst/>
                      </a:endParaRPr>
                    </a:p>
                  </a:txBody>
                  <a:tcPr marL="44450" marR="44450" marT="0" marB="0">
                    <a:solidFill>
                      <a:schemeClr val="accent1">
                        <a:lumMod val="20000"/>
                        <a:lumOff val="80000"/>
                      </a:schemeClr>
                    </a:solidFill>
                  </a:tcPr>
                </a:tc>
                <a:tc>
                  <a:txBody>
                    <a:bodyPr/>
                    <a:lstStyle/>
                    <a:p>
                      <a:pPr algn="ctr">
                        <a:spcAft>
                          <a:spcPts val="0"/>
                        </a:spcAft>
                      </a:pPr>
                      <a:endParaRPr lang="en-US" sz="1800" dirty="0" smtClean="0">
                        <a:effectLst/>
                      </a:endParaRPr>
                    </a:p>
                    <a:p>
                      <a:pPr algn="ctr">
                        <a:spcAft>
                          <a:spcPts val="0"/>
                        </a:spcAft>
                      </a:pPr>
                      <a:r>
                        <a:rPr lang="en-US" sz="1800" dirty="0" smtClean="0">
                          <a:effectLst/>
                        </a:rPr>
                        <a:t>1175</a:t>
                      </a:r>
                      <a:endParaRPr lang="bg-BG" sz="1800" dirty="0">
                        <a:effectLst/>
                      </a:endParaRPr>
                    </a:p>
                    <a:p>
                      <a:pPr algn="ctr">
                        <a:spcAft>
                          <a:spcPts val="0"/>
                        </a:spcAft>
                      </a:pPr>
                      <a:r>
                        <a:rPr lang="bg-BG" sz="1800" dirty="0">
                          <a:effectLst/>
                        </a:rPr>
                        <a:t> </a:t>
                      </a:r>
                    </a:p>
                    <a:p>
                      <a:pPr algn="ctr">
                        <a:spcAft>
                          <a:spcPts val="0"/>
                        </a:spcAft>
                      </a:pPr>
                      <a:endParaRPr lang="bg-BG" sz="1800" b="1" dirty="0" smtClean="0">
                        <a:effectLst/>
                      </a:endParaRPr>
                    </a:p>
                    <a:p>
                      <a:pPr algn="ctr">
                        <a:spcAft>
                          <a:spcPts val="0"/>
                        </a:spcAft>
                      </a:pPr>
                      <a:r>
                        <a:rPr lang="en-US" sz="1800" b="1" dirty="0" smtClean="0">
                          <a:effectLst/>
                        </a:rPr>
                        <a:t>1213</a:t>
                      </a:r>
                      <a:endParaRPr lang="bg-BG" sz="1800" b="1" dirty="0">
                        <a:effectLst/>
                      </a:endParaRPr>
                    </a:p>
                    <a:p>
                      <a:pPr algn="ctr">
                        <a:spcAft>
                          <a:spcPts val="0"/>
                        </a:spcAft>
                      </a:pPr>
                      <a:r>
                        <a:rPr lang="bg-BG" sz="1800" dirty="0">
                          <a:effectLst/>
                        </a:rPr>
                        <a:t> </a:t>
                      </a:r>
                    </a:p>
                    <a:p>
                      <a:pPr algn="ctr">
                        <a:spcAft>
                          <a:spcPts val="0"/>
                        </a:spcAft>
                      </a:pPr>
                      <a:endParaRPr lang="bg-BG" sz="1800" dirty="0" smtClean="0">
                        <a:effectLst/>
                      </a:endParaRPr>
                    </a:p>
                    <a:p>
                      <a:pPr algn="ctr">
                        <a:spcAft>
                          <a:spcPts val="0"/>
                        </a:spcAft>
                      </a:pPr>
                      <a:r>
                        <a:rPr lang="en-US" sz="1800" dirty="0" smtClean="0">
                          <a:effectLst/>
                        </a:rPr>
                        <a:t>1424</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a:effectLst/>
                        </a:rPr>
                        <a:t> </a:t>
                      </a:r>
                    </a:p>
                    <a:p>
                      <a:pPr algn="ctr">
                        <a:spcAft>
                          <a:spcPts val="0"/>
                        </a:spcAft>
                      </a:pPr>
                      <a:r>
                        <a:rPr lang="en-US" sz="1800" dirty="0" smtClean="0">
                          <a:effectLst/>
                        </a:rPr>
                        <a:t>1127</a:t>
                      </a:r>
                      <a:endParaRPr lang="bg-BG" sz="1800" dirty="0">
                        <a:effectLst/>
                      </a:endParaRPr>
                    </a:p>
                    <a:p>
                      <a:pPr algn="ctr">
                        <a:spcAft>
                          <a:spcPts val="0"/>
                        </a:spcAft>
                      </a:pPr>
                      <a:r>
                        <a:rPr lang="bg-BG" sz="1800" dirty="0">
                          <a:effectLst/>
                        </a:rPr>
                        <a:t> </a:t>
                      </a:r>
                    </a:p>
                    <a:p>
                      <a:pPr algn="ctr">
                        <a:spcAft>
                          <a:spcPts val="0"/>
                        </a:spcAft>
                      </a:pPr>
                      <a:endParaRPr lang="bg-BG" sz="1800" b="1" dirty="0" smtClean="0">
                        <a:effectLst/>
                      </a:endParaRPr>
                    </a:p>
                    <a:p>
                      <a:pPr algn="ctr">
                        <a:spcAft>
                          <a:spcPts val="0"/>
                        </a:spcAft>
                      </a:pPr>
                      <a:r>
                        <a:rPr lang="en-US" sz="1800" b="1" dirty="0" smtClean="0">
                          <a:effectLst/>
                        </a:rPr>
                        <a:t>1228</a:t>
                      </a:r>
                      <a:endParaRPr lang="bg-BG" sz="1800" b="1" dirty="0">
                        <a:effectLst/>
                      </a:endParaRPr>
                    </a:p>
                    <a:p>
                      <a:pPr algn="ctr">
                        <a:spcAft>
                          <a:spcPts val="0"/>
                        </a:spcAft>
                      </a:pPr>
                      <a:r>
                        <a:rPr lang="bg-BG" sz="1800" dirty="0">
                          <a:effectLst/>
                        </a:rPr>
                        <a:t> </a:t>
                      </a:r>
                    </a:p>
                    <a:p>
                      <a:pPr algn="ctr">
                        <a:spcAft>
                          <a:spcPts val="0"/>
                        </a:spcAft>
                      </a:pPr>
                      <a:endParaRPr lang="bg-BG" sz="1800" dirty="0" smtClean="0">
                        <a:effectLst/>
                      </a:endParaRPr>
                    </a:p>
                    <a:p>
                      <a:pPr algn="ctr">
                        <a:spcAft>
                          <a:spcPts val="0"/>
                        </a:spcAft>
                      </a:pPr>
                      <a:r>
                        <a:rPr lang="en-US" sz="1800" dirty="0" smtClean="0">
                          <a:effectLst/>
                        </a:rPr>
                        <a:t>1338</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a:effectLst/>
                        </a:rPr>
                        <a:t> </a:t>
                      </a:r>
                    </a:p>
                    <a:p>
                      <a:pPr algn="ctr">
                        <a:spcAft>
                          <a:spcPts val="0"/>
                        </a:spcAft>
                      </a:pPr>
                      <a:r>
                        <a:rPr lang="en-US" sz="1800" dirty="0" smtClean="0">
                          <a:effectLst/>
                        </a:rPr>
                        <a:t>992</a:t>
                      </a:r>
                      <a:endParaRPr lang="bg-BG" sz="1800" dirty="0">
                        <a:effectLst/>
                      </a:endParaRPr>
                    </a:p>
                    <a:p>
                      <a:pPr algn="ctr">
                        <a:spcAft>
                          <a:spcPts val="0"/>
                        </a:spcAft>
                      </a:pPr>
                      <a:r>
                        <a:rPr lang="bg-BG" sz="1800" dirty="0">
                          <a:effectLst/>
                        </a:rPr>
                        <a:t> </a:t>
                      </a:r>
                    </a:p>
                    <a:p>
                      <a:pPr algn="ctr">
                        <a:spcAft>
                          <a:spcPts val="0"/>
                        </a:spcAft>
                      </a:pPr>
                      <a:endParaRPr lang="bg-BG" sz="1800" b="1" dirty="0" smtClean="0">
                        <a:effectLst/>
                      </a:endParaRPr>
                    </a:p>
                    <a:p>
                      <a:pPr algn="ctr">
                        <a:spcAft>
                          <a:spcPts val="0"/>
                        </a:spcAft>
                      </a:pPr>
                      <a:r>
                        <a:rPr lang="en-US" sz="1800" b="1" dirty="0" smtClean="0">
                          <a:effectLst/>
                        </a:rPr>
                        <a:t>1025</a:t>
                      </a:r>
                      <a:endParaRPr lang="bg-BG" sz="1800" b="1" dirty="0">
                        <a:effectLst/>
                      </a:endParaRPr>
                    </a:p>
                    <a:p>
                      <a:pPr algn="ctr">
                        <a:spcAft>
                          <a:spcPts val="0"/>
                        </a:spcAft>
                      </a:pPr>
                      <a:r>
                        <a:rPr lang="bg-BG" sz="1800" dirty="0">
                          <a:effectLst/>
                        </a:rPr>
                        <a:t> </a:t>
                      </a:r>
                    </a:p>
                    <a:p>
                      <a:pPr algn="ctr">
                        <a:spcAft>
                          <a:spcPts val="0"/>
                        </a:spcAft>
                      </a:pPr>
                      <a:endParaRPr lang="bg-BG" sz="1800" dirty="0" smtClean="0">
                        <a:effectLst/>
                      </a:endParaRPr>
                    </a:p>
                    <a:p>
                      <a:pPr algn="ctr">
                        <a:spcAft>
                          <a:spcPts val="0"/>
                        </a:spcAft>
                      </a:pPr>
                      <a:r>
                        <a:rPr lang="en-US" sz="1800" dirty="0" smtClean="0">
                          <a:effectLst/>
                        </a:rPr>
                        <a:t>1105</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a:effectLst/>
                        </a:rPr>
                        <a:t> </a:t>
                      </a:r>
                    </a:p>
                    <a:p>
                      <a:pPr algn="ctr">
                        <a:spcAft>
                          <a:spcPts val="0"/>
                        </a:spcAft>
                      </a:pPr>
                      <a:r>
                        <a:rPr lang="en-US" sz="1800" dirty="0" smtClean="0">
                          <a:effectLst/>
                        </a:rPr>
                        <a:t>1231</a:t>
                      </a:r>
                      <a:endParaRPr lang="bg-BG" sz="1800" dirty="0">
                        <a:effectLst/>
                      </a:endParaRPr>
                    </a:p>
                    <a:p>
                      <a:pPr algn="ctr">
                        <a:spcAft>
                          <a:spcPts val="0"/>
                        </a:spcAft>
                      </a:pPr>
                      <a:r>
                        <a:rPr lang="bg-BG" sz="1800" dirty="0">
                          <a:effectLst/>
                        </a:rPr>
                        <a:t> </a:t>
                      </a:r>
                    </a:p>
                    <a:p>
                      <a:pPr algn="ctr">
                        <a:spcAft>
                          <a:spcPts val="0"/>
                        </a:spcAft>
                      </a:pPr>
                      <a:endParaRPr lang="bg-BG" sz="1800" b="1" dirty="0" smtClean="0">
                        <a:effectLst/>
                      </a:endParaRPr>
                    </a:p>
                    <a:p>
                      <a:pPr algn="ctr">
                        <a:spcAft>
                          <a:spcPts val="0"/>
                        </a:spcAft>
                      </a:pPr>
                      <a:r>
                        <a:rPr lang="en-US" sz="1800" b="1" dirty="0" smtClean="0">
                          <a:effectLst/>
                        </a:rPr>
                        <a:t>1152</a:t>
                      </a:r>
                      <a:endParaRPr lang="bg-BG" sz="1800" b="1" dirty="0">
                        <a:effectLst/>
                      </a:endParaRPr>
                    </a:p>
                    <a:p>
                      <a:pPr algn="ctr">
                        <a:spcAft>
                          <a:spcPts val="0"/>
                        </a:spcAft>
                      </a:pPr>
                      <a:r>
                        <a:rPr lang="bg-BG" sz="1800" dirty="0">
                          <a:effectLst/>
                        </a:rPr>
                        <a:t> </a:t>
                      </a:r>
                    </a:p>
                    <a:p>
                      <a:pPr algn="ctr">
                        <a:spcAft>
                          <a:spcPts val="0"/>
                        </a:spcAft>
                      </a:pPr>
                      <a:endParaRPr lang="bg-BG" sz="1800" dirty="0" smtClean="0">
                        <a:effectLst/>
                      </a:endParaRPr>
                    </a:p>
                    <a:p>
                      <a:pPr algn="ctr">
                        <a:spcAft>
                          <a:spcPts val="0"/>
                        </a:spcAft>
                      </a:pPr>
                      <a:r>
                        <a:rPr lang="en-US" sz="1800" dirty="0" smtClean="0">
                          <a:effectLst/>
                        </a:rPr>
                        <a:t>1314</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a:effectLst/>
                        </a:rPr>
                        <a:t> </a:t>
                      </a:r>
                    </a:p>
                    <a:p>
                      <a:pPr algn="ctr">
                        <a:spcAft>
                          <a:spcPts val="0"/>
                        </a:spcAft>
                      </a:pPr>
                      <a:r>
                        <a:rPr lang="en-US" sz="1800" dirty="0" smtClean="0">
                          <a:effectLst/>
                        </a:rPr>
                        <a:t>1</a:t>
                      </a:r>
                      <a:r>
                        <a:rPr lang="bg-BG" sz="1800" dirty="0" smtClean="0">
                          <a:effectLst/>
                        </a:rPr>
                        <a:t>389</a:t>
                      </a:r>
                      <a:endParaRPr lang="bg-BG" sz="1800" dirty="0">
                        <a:effectLst/>
                      </a:endParaRPr>
                    </a:p>
                    <a:p>
                      <a:pPr algn="ctr">
                        <a:spcAft>
                          <a:spcPts val="0"/>
                        </a:spcAft>
                      </a:pPr>
                      <a:r>
                        <a:rPr lang="bg-BG" sz="1800" dirty="0">
                          <a:effectLst/>
                        </a:rPr>
                        <a:t> </a:t>
                      </a:r>
                    </a:p>
                    <a:p>
                      <a:pPr algn="ctr">
                        <a:spcAft>
                          <a:spcPts val="0"/>
                        </a:spcAft>
                      </a:pPr>
                      <a:endParaRPr lang="bg-BG" sz="1800" b="1" dirty="0" smtClean="0">
                        <a:effectLst/>
                      </a:endParaRPr>
                    </a:p>
                    <a:p>
                      <a:pPr algn="ctr">
                        <a:spcAft>
                          <a:spcPts val="0"/>
                        </a:spcAft>
                      </a:pPr>
                      <a:r>
                        <a:rPr lang="en-US" sz="1800" b="1" dirty="0" smtClean="0">
                          <a:effectLst/>
                        </a:rPr>
                        <a:t>1</a:t>
                      </a:r>
                      <a:r>
                        <a:rPr lang="bg-BG" sz="1800" b="1" dirty="0" smtClean="0">
                          <a:effectLst/>
                        </a:rPr>
                        <a:t>362</a:t>
                      </a:r>
                      <a:endParaRPr lang="bg-BG" sz="1800" b="1" dirty="0">
                        <a:effectLst/>
                      </a:endParaRPr>
                    </a:p>
                    <a:p>
                      <a:pPr algn="ctr">
                        <a:spcAft>
                          <a:spcPts val="0"/>
                        </a:spcAft>
                      </a:pPr>
                      <a:r>
                        <a:rPr lang="bg-BG" sz="1800" dirty="0">
                          <a:effectLst/>
                        </a:rPr>
                        <a:t> </a:t>
                      </a:r>
                    </a:p>
                    <a:p>
                      <a:pPr algn="ctr">
                        <a:spcAft>
                          <a:spcPts val="0"/>
                        </a:spcAft>
                      </a:pPr>
                      <a:endParaRPr lang="bg-BG" sz="1800" dirty="0" smtClean="0">
                        <a:effectLst/>
                      </a:endParaRPr>
                    </a:p>
                    <a:p>
                      <a:pPr algn="ctr">
                        <a:spcAft>
                          <a:spcPts val="0"/>
                        </a:spcAft>
                      </a:pPr>
                      <a:r>
                        <a:rPr lang="en-US" sz="1800" dirty="0" smtClean="0">
                          <a:effectLst/>
                        </a:rPr>
                        <a:t>1</a:t>
                      </a:r>
                      <a:r>
                        <a:rPr lang="bg-BG" sz="1800" dirty="0" smtClean="0">
                          <a:effectLst/>
                        </a:rPr>
                        <a:t>551</a:t>
                      </a:r>
                      <a:endParaRPr lang="bg-BG" sz="1800" dirty="0">
                        <a:effectLst/>
                        <a:latin typeface="Times New Roman"/>
                        <a:ea typeface="Times New Roman"/>
                      </a:endParaRPr>
                    </a:p>
                  </a:txBody>
                  <a:tcPr marL="44450" marR="4445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215345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5482952" cy="1143000"/>
          </a:xfrm>
        </p:spPr>
        <p:txBody>
          <a:bodyPr>
            <a:normAutofit/>
          </a:bodyPr>
          <a:lstStyle/>
          <a:p>
            <a:pPr algn="ctr"/>
            <a:r>
              <a:rPr lang="bg-BG" sz="3600" b="1" dirty="0" smtClean="0">
                <a:solidFill>
                  <a:schemeClr val="accent3">
                    <a:lumMod val="50000"/>
                  </a:schemeClr>
                </a:solidFill>
                <a:effectLst>
                  <a:outerShdw blurRad="38100" dist="38100" dir="2700000" algn="tl">
                    <a:srgbClr val="000000">
                      <a:alpha val="43137"/>
                    </a:srgbClr>
                  </a:outerShdw>
                </a:effectLst>
              </a:rPr>
              <a:t>Свършени </a:t>
            </a:r>
            <a:r>
              <a:rPr lang="bg-BG" sz="3600" b="1" dirty="0">
                <a:solidFill>
                  <a:schemeClr val="accent3">
                    <a:lumMod val="50000"/>
                  </a:schemeClr>
                </a:solidFill>
                <a:effectLst>
                  <a:outerShdw blurRad="38100" dist="38100" dir="2700000" algn="tl">
                    <a:srgbClr val="000000">
                      <a:alpha val="43137"/>
                    </a:srgbClr>
                  </a:outerShdw>
                </a:effectLst>
              </a:rPr>
              <a:t>дела </a:t>
            </a:r>
            <a:endParaRPr lang="en-US" sz="36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516738028"/>
              </p:ext>
            </p:extLst>
          </p:nvPr>
        </p:nvGraphicFramePr>
        <p:xfrm>
          <a:off x="457200" y="1600200"/>
          <a:ext cx="807524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3831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416824" cy="1143000"/>
          </a:xfrm>
        </p:spPr>
        <p:txBody>
          <a:bodyPr>
            <a:normAutofit/>
          </a:bodyPr>
          <a:lstStyle/>
          <a:p>
            <a:pPr algn="ctr"/>
            <a:r>
              <a:rPr lang="bg-BG" sz="3600" dirty="0" smtClean="0">
                <a:solidFill>
                  <a:schemeClr val="accent3">
                    <a:lumMod val="50000"/>
                  </a:schemeClr>
                </a:solidFill>
              </a:rPr>
              <a:t> </a:t>
            </a:r>
            <a:r>
              <a:rPr lang="bg-BG" sz="3600" b="1" dirty="0" smtClean="0">
                <a:solidFill>
                  <a:schemeClr val="accent3">
                    <a:lumMod val="50000"/>
                  </a:schemeClr>
                </a:solidFill>
                <a:effectLst>
                  <a:outerShdw blurRad="38100" dist="38100" dir="2700000" algn="tl">
                    <a:srgbClr val="000000">
                      <a:alpha val="43137"/>
                    </a:srgbClr>
                  </a:outerShdw>
                </a:effectLst>
              </a:rPr>
              <a:t>Несвършени дела</a:t>
            </a:r>
            <a:endParaRPr lang="bg-BG" sz="36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91453879"/>
              </p:ext>
            </p:extLst>
          </p:nvPr>
        </p:nvGraphicFramePr>
        <p:xfrm>
          <a:off x="899592" y="1988840"/>
          <a:ext cx="7344816" cy="4006938"/>
        </p:xfrm>
        <a:graphic>
          <a:graphicData uri="http://schemas.openxmlformats.org/drawingml/2006/table">
            <a:tbl>
              <a:tblPr firstRow="1" firstCol="1" lastRow="1" lastCol="1" bandRow="1" bandCol="1">
                <a:tableStyleId>{5C22544A-7EE6-4342-B048-85BDC9FD1C3A}</a:tableStyleId>
              </a:tblPr>
              <a:tblGrid>
                <a:gridCol w="3576981"/>
                <a:gridCol w="3767835"/>
              </a:tblGrid>
              <a:tr h="1144838">
                <a:tc>
                  <a:txBody>
                    <a:bodyPr/>
                    <a:lstStyle/>
                    <a:p>
                      <a:pPr algn="ctr">
                        <a:spcAft>
                          <a:spcPts val="0"/>
                        </a:spcAft>
                        <a:tabLst>
                          <a:tab pos="457200" algn="l"/>
                        </a:tabLst>
                      </a:pPr>
                      <a:r>
                        <a:rPr lang="bg-BG" sz="1800" b="1" dirty="0" smtClean="0">
                          <a:solidFill>
                            <a:schemeClr val="tx1"/>
                          </a:solidFill>
                          <a:effectLst/>
                        </a:rPr>
                        <a:t>Година</a:t>
                      </a:r>
                      <a:endParaRPr lang="bg-BG" sz="1800" b="1"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b="1" dirty="0" smtClean="0">
                          <a:solidFill>
                            <a:schemeClr val="tx1"/>
                          </a:solidFill>
                          <a:effectLst/>
                        </a:rPr>
                        <a:t>Брой </a:t>
                      </a:r>
                      <a:r>
                        <a:rPr lang="bg-BG" sz="1800" b="1" dirty="0">
                          <a:solidFill>
                            <a:schemeClr val="tx1"/>
                          </a:solidFill>
                          <a:effectLst/>
                        </a:rPr>
                        <a:t>общо несвършени дела към 31.12.</a:t>
                      </a:r>
                      <a:endParaRPr lang="bg-BG" sz="1800" b="1"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r>
              <a:tr h="572420">
                <a:tc>
                  <a:txBody>
                    <a:bodyPr/>
                    <a:lstStyle/>
                    <a:p>
                      <a:pPr marL="0" algn="ctr" rtl="0" eaLnBrk="1" latinLnBrk="0" hangingPunct="1"/>
                      <a:r>
                        <a:rPr kumimoji="0" lang="en-US" b="0" kern="1200" dirty="0" smtClean="0">
                          <a:solidFill>
                            <a:schemeClr val="tx1"/>
                          </a:solidFill>
                          <a:latin typeface="+mn-lt"/>
                          <a:ea typeface="+mn-ea"/>
                          <a:cs typeface="+mn-cs"/>
                        </a:rPr>
                        <a:t>2025</a:t>
                      </a:r>
                      <a:endParaRPr kumimoji="0" lang="en-US" b="0" kern="1200" dirty="0">
                        <a:solidFill>
                          <a:schemeClr val="tx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en-US" sz="1800" b="0" dirty="0" smtClean="0">
                          <a:solidFill>
                            <a:schemeClr val="tx1"/>
                          </a:solidFill>
                          <a:effectLst/>
                          <a:latin typeface="Times New Roman"/>
                          <a:ea typeface="Times New Roman"/>
                        </a:rPr>
                        <a:t>189</a:t>
                      </a:r>
                      <a:endParaRPr lang="bg-BG" sz="1800" b="0"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r>
              <a:tr h="572420">
                <a:tc>
                  <a:txBody>
                    <a:bodyPr/>
                    <a:lstStyle/>
                    <a:p>
                      <a:pPr marL="0" algn="ctr" rtl="0" eaLnBrk="1" latinLnBrk="0" hangingPunct="1"/>
                      <a:r>
                        <a:rPr kumimoji="0" lang="en-US" b="0" kern="1200" dirty="0" smtClean="0">
                          <a:solidFill>
                            <a:schemeClr val="tx1"/>
                          </a:solidFill>
                          <a:latin typeface="+mn-lt"/>
                          <a:ea typeface="+mn-ea"/>
                          <a:cs typeface="+mn-cs"/>
                        </a:rPr>
                        <a:t>2024</a:t>
                      </a:r>
                      <a:endParaRPr kumimoji="0" lang="en-US" b="0" kern="1200" dirty="0">
                        <a:solidFill>
                          <a:schemeClr val="tx1"/>
                        </a:solidFill>
                        <a:latin typeface="+mn-lt"/>
                        <a:ea typeface="+mn-ea"/>
                        <a:cs typeface="+mn-cs"/>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en-US" sz="1800" b="0" dirty="0" smtClean="0">
                          <a:solidFill>
                            <a:schemeClr val="tx1"/>
                          </a:solidFill>
                          <a:effectLst/>
                          <a:latin typeface="Times New Roman"/>
                          <a:ea typeface="Times New Roman"/>
                        </a:rPr>
                        <a:t>162</a:t>
                      </a:r>
                      <a:endParaRPr lang="bg-BG" sz="1800" b="0"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r>
              <a:tr h="572420">
                <a:tc>
                  <a:txBody>
                    <a:bodyPr/>
                    <a:lstStyle/>
                    <a:p>
                      <a:pPr algn="ctr">
                        <a:spcAft>
                          <a:spcPts val="0"/>
                        </a:spcAft>
                        <a:tabLst>
                          <a:tab pos="457200" algn="l"/>
                        </a:tabLst>
                      </a:pPr>
                      <a:r>
                        <a:rPr lang="bg-BG" sz="1800" b="0" dirty="0" smtClean="0">
                          <a:solidFill>
                            <a:schemeClr val="tx1"/>
                          </a:solidFill>
                          <a:effectLst/>
                        </a:rPr>
                        <a:t>2023</a:t>
                      </a:r>
                      <a:endParaRPr lang="bg-BG" sz="1800" b="0"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b="0" dirty="0">
                          <a:solidFill>
                            <a:schemeClr val="tx1"/>
                          </a:solidFill>
                          <a:effectLst/>
                        </a:rPr>
                        <a:t>  </a:t>
                      </a:r>
                      <a:r>
                        <a:rPr lang="bg-BG" sz="1800" b="0" dirty="0" smtClean="0">
                          <a:solidFill>
                            <a:schemeClr val="tx1"/>
                          </a:solidFill>
                          <a:effectLst/>
                        </a:rPr>
                        <a:t>80</a:t>
                      </a:r>
                      <a:endParaRPr lang="bg-BG" sz="1800" b="0"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r>
              <a:tr h="572420">
                <a:tc>
                  <a:txBody>
                    <a:bodyPr/>
                    <a:lstStyle/>
                    <a:p>
                      <a:pPr algn="ctr">
                        <a:spcAft>
                          <a:spcPts val="0"/>
                        </a:spcAft>
                        <a:tabLst>
                          <a:tab pos="457200" algn="l"/>
                        </a:tabLst>
                      </a:pPr>
                      <a:r>
                        <a:rPr lang="bg-BG" sz="1800" b="0" dirty="0" smtClean="0">
                          <a:solidFill>
                            <a:schemeClr val="tx1"/>
                          </a:solidFill>
                          <a:effectLst/>
                        </a:rPr>
                        <a:t>2022</a:t>
                      </a:r>
                      <a:endParaRPr lang="bg-BG" sz="1800" b="0"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b="0" dirty="0">
                          <a:solidFill>
                            <a:schemeClr val="tx1"/>
                          </a:solidFill>
                          <a:effectLst/>
                        </a:rPr>
                        <a:t>  </a:t>
                      </a:r>
                      <a:r>
                        <a:rPr lang="bg-BG" sz="1800" b="0" dirty="0" smtClean="0">
                          <a:solidFill>
                            <a:schemeClr val="tx1"/>
                          </a:solidFill>
                          <a:effectLst/>
                        </a:rPr>
                        <a:t>110</a:t>
                      </a:r>
                      <a:endParaRPr lang="bg-BG" sz="1800" b="0"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r>
              <a:tr h="572420">
                <a:tc>
                  <a:txBody>
                    <a:bodyPr/>
                    <a:lstStyle/>
                    <a:p>
                      <a:pPr algn="ctr">
                        <a:spcAft>
                          <a:spcPts val="0"/>
                        </a:spcAft>
                        <a:tabLst>
                          <a:tab pos="457200" algn="l"/>
                        </a:tabLst>
                      </a:pPr>
                      <a:r>
                        <a:rPr lang="bg-BG" sz="1800" b="0" dirty="0" smtClean="0">
                          <a:solidFill>
                            <a:schemeClr val="tx1"/>
                          </a:solidFill>
                          <a:effectLst/>
                        </a:rPr>
                        <a:t>20</a:t>
                      </a:r>
                      <a:r>
                        <a:rPr lang="en-US" sz="1800" b="0" dirty="0" smtClean="0">
                          <a:solidFill>
                            <a:schemeClr val="tx1"/>
                          </a:solidFill>
                          <a:effectLst/>
                        </a:rPr>
                        <a:t>2</a:t>
                      </a:r>
                      <a:r>
                        <a:rPr lang="bg-BG" sz="1800" b="0" dirty="0" smtClean="0">
                          <a:solidFill>
                            <a:schemeClr val="tx1"/>
                          </a:solidFill>
                          <a:effectLst/>
                        </a:rPr>
                        <a:t>1</a:t>
                      </a:r>
                      <a:endParaRPr lang="bg-BG" sz="1800" b="0"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b="0" dirty="0">
                          <a:solidFill>
                            <a:schemeClr val="tx1"/>
                          </a:solidFill>
                          <a:effectLst/>
                        </a:rPr>
                        <a:t>  </a:t>
                      </a:r>
                      <a:r>
                        <a:rPr lang="bg-BG" sz="1800" b="0" dirty="0" smtClean="0">
                          <a:solidFill>
                            <a:schemeClr val="tx1"/>
                          </a:solidFill>
                          <a:effectLst/>
                        </a:rPr>
                        <a:t>211</a:t>
                      </a:r>
                      <a:endParaRPr lang="bg-BG" sz="1800" b="0" dirty="0">
                        <a:solidFill>
                          <a:schemeClr val="tx1"/>
                        </a:solidFill>
                        <a:effectLst/>
                        <a:latin typeface="Times New Roman"/>
                        <a:ea typeface="Times New Roman"/>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635206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2060848"/>
            <a:ext cx="8229600" cy="2232248"/>
          </a:xfrm>
        </p:spPr>
        <p:txBody>
          <a:bodyPr>
            <a:normAutofit/>
          </a:bodyPr>
          <a:lstStyle/>
          <a:p>
            <a:pPr marL="0" indent="0" algn="just">
              <a:buNone/>
            </a:pPr>
            <a:r>
              <a:rPr lang="bg-BG" sz="2400" dirty="0" smtClean="0"/>
              <a:t>     </a:t>
            </a:r>
            <a:r>
              <a:rPr lang="bg-BG" sz="2400" dirty="0" smtClean="0">
                <a:latin typeface="Arial Narrow" panose="020B0606020202030204" pitchFamily="34" charset="0"/>
              </a:rPr>
              <a:t>Във връзка с изложените  данни, могат да се направят следните общи констатации: през 202</a:t>
            </a:r>
            <a:r>
              <a:rPr lang="en-US" sz="2400" dirty="0" smtClean="0">
                <a:latin typeface="Arial Narrow" panose="020B0606020202030204" pitchFamily="34" charset="0"/>
              </a:rPr>
              <a:t>5</a:t>
            </a:r>
            <a:r>
              <a:rPr lang="bg-BG" sz="2400" dirty="0" smtClean="0">
                <a:latin typeface="Arial Narrow" panose="020B0606020202030204" pitchFamily="34" charset="0"/>
              </a:rPr>
              <a:t> година в Районен съд - Велики Преслав се наблюдава увеличение на броя на </a:t>
            </a:r>
            <a:r>
              <a:rPr lang="bg-BG" sz="2400" dirty="0" err="1" smtClean="0">
                <a:latin typeface="Arial Narrow" panose="020B0606020202030204" pitchFamily="34" charset="0"/>
              </a:rPr>
              <a:t>новопостъпилите</a:t>
            </a:r>
            <a:r>
              <a:rPr lang="bg-BG" sz="2400" dirty="0" smtClean="0">
                <a:latin typeface="Arial Narrow" panose="020B0606020202030204" pitchFamily="34" charset="0"/>
              </a:rPr>
              <a:t> дела, което води до увеличаване на делата за разглеждане</a:t>
            </a:r>
            <a:r>
              <a:rPr lang="bg-BG" dirty="0" smtClean="0">
                <a:latin typeface="Arial Narrow" panose="020B0606020202030204" pitchFamily="34" charset="0"/>
              </a:rPr>
              <a:t>, съответно и до увеличаване на броя на несвършените дела</a:t>
            </a:r>
            <a:r>
              <a:rPr lang="bg-BG" sz="2400" dirty="0" smtClean="0">
                <a:latin typeface="Arial Narrow" panose="020B0606020202030204" pitchFamily="34" charset="0"/>
              </a:rPr>
              <a:t>.  </a:t>
            </a:r>
          </a:p>
          <a:p>
            <a:pPr marL="0" indent="0" algn="just">
              <a:buNone/>
            </a:pPr>
            <a:endParaRPr lang="bg-BG" sz="1100" dirty="0" smtClean="0">
              <a:latin typeface="Arial Narrow" panose="020B0606020202030204" pitchFamily="34" charset="0"/>
            </a:endParaRPr>
          </a:p>
          <a:p>
            <a:endParaRPr lang="en-US" dirty="0"/>
          </a:p>
        </p:txBody>
      </p:sp>
    </p:spTree>
    <p:extLst>
      <p:ext uri="{BB962C8B-B14F-4D97-AF65-F5344CB8AC3E}">
        <p14:creationId xmlns:p14="http://schemas.microsoft.com/office/powerpoint/2010/main" val="4063458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928992" cy="1143000"/>
          </a:xfrm>
        </p:spPr>
        <p:txBody>
          <a:bodyPr>
            <a:noAutofit/>
          </a:bodyPr>
          <a:lstStyle/>
          <a:p>
            <a:pPr algn="ctr"/>
            <a:r>
              <a:rPr lang="ru-RU" sz="2400" b="1" dirty="0" smtClean="0">
                <a:solidFill>
                  <a:schemeClr val="accent3">
                    <a:lumMod val="50000"/>
                  </a:schemeClr>
                </a:solidFill>
                <a:effectLst>
                  <a:outerShdw blurRad="38100" dist="38100" dir="2700000" algn="tl">
                    <a:srgbClr val="000000">
                      <a:alpha val="43137"/>
                    </a:srgbClr>
                  </a:outerShdw>
                </a:effectLst>
              </a:rPr>
              <a:t>2.</a:t>
            </a:r>
            <a:r>
              <a:rPr lang="ru-RU" sz="2000" b="1" dirty="0" smtClean="0">
                <a:solidFill>
                  <a:schemeClr val="accent3">
                    <a:lumMod val="50000"/>
                  </a:schemeClr>
                </a:solidFill>
                <a:effectLst>
                  <a:outerShdw blurRad="38100" dist="38100" dir="2700000" algn="tl">
                    <a:srgbClr val="000000">
                      <a:alpha val="43137"/>
                    </a:srgbClr>
                  </a:outerShdw>
                </a:effectLst>
              </a:rPr>
              <a:t>Срочност </a:t>
            </a:r>
            <a:r>
              <a:rPr lang="ru-RU" sz="2000" b="1" dirty="0">
                <a:solidFill>
                  <a:schemeClr val="accent3">
                    <a:lumMod val="50000"/>
                  </a:schemeClr>
                </a:solidFill>
                <a:effectLst>
                  <a:outerShdw blurRad="38100" dist="38100" dir="2700000" algn="tl">
                    <a:srgbClr val="000000">
                      <a:alpha val="43137"/>
                    </a:srgbClr>
                  </a:outerShdw>
                </a:effectLst>
              </a:rPr>
              <a:t>на правораздавателна дейност. </a:t>
            </a:r>
            <a:r>
              <a:rPr lang="ru-RU" sz="2000" b="1" dirty="0" err="1" smtClean="0">
                <a:solidFill>
                  <a:schemeClr val="accent3">
                    <a:lumMod val="50000"/>
                  </a:schemeClr>
                </a:solidFill>
                <a:effectLst>
                  <a:outerShdw blurRad="38100" dist="38100" dir="2700000" algn="tl">
                    <a:srgbClr val="000000">
                      <a:alpha val="43137"/>
                    </a:srgbClr>
                  </a:outerShdw>
                </a:effectLst>
              </a:rPr>
              <a:t>Брой</a:t>
            </a:r>
            <a:r>
              <a:rPr lang="ru-RU" sz="2000" b="1" dirty="0" smtClean="0">
                <a:solidFill>
                  <a:schemeClr val="accent3">
                    <a:lumMod val="50000"/>
                  </a:schemeClr>
                </a:solidFill>
                <a:effectLst>
                  <a:outerShdw blurRad="38100" dist="38100" dir="2700000" algn="tl">
                    <a:srgbClr val="000000">
                      <a:alpha val="43137"/>
                    </a:srgbClr>
                  </a:outerShdw>
                </a:effectLst>
              </a:rPr>
              <a:t> приключили </a:t>
            </a:r>
            <a:r>
              <a:rPr lang="ru-RU" sz="2000" b="1" dirty="0">
                <a:solidFill>
                  <a:schemeClr val="accent3">
                    <a:lumMod val="50000"/>
                  </a:schemeClr>
                </a:solidFill>
                <a:effectLst>
                  <a:outerShdw blurRad="38100" dist="38100" dir="2700000" algn="tl">
                    <a:srgbClr val="000000">
                      <a:alpha val="43137"/>
                    </a:srgbClr>
                  </a:outerShdw>
                </a:effectLst>
              </a:rPr>
              <a:t>в тримесечен срок дела, сравнени с предходни периоди. Процент на свършените в тримесечен срок дела.</a:t>
            </a:r>
            <a:endParaRPr lang="bg-BG" sz="20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1340768"/>
            <a:ext cx="8507288" cy="5256584"/>
          </a:xfrm>
        </p:spPr>
        <p:txBody>
          <a:bodyPr>
            <a:normAutofit/>
          </a:bodyPr>
          <a:lstStyle/>
          <a:p>
            <a:pPr marL="0" indent="0" algn="ctr">
              <a:buNone/>
            </a:pPr>
            <a:r>
              <a:rPr lang="bg-BG" sz="1800" dirty="0" smtClean="0">
                <a:latin typeface="Arial Narrow" panose="020B0606020202030204" pitchFamily="34" charset="0"/>
              </a:rPr>
              <a:t>По критерии „приключени дела в тримесечен срок” се отчита значително увеличение както общ брой и едновременно с това и в процентно изражение, видно от приложените таблици. Това се дължи, както на попълване на щата на съдиите, така и на техния професионализъм</a:t>
            </a:r>
            <a:endParaRPr lang="bg-BG" sz="2000"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74713974"/>
              </p:ext>
            </p:extLst>
          </p:nvPr>
        </p:nvGraphicFramePr>
        <p:xfrm>
          <a:off x="467544" y="2492896"/>
          <a:ext cx="7920879" cy="1728192"/>
        </p:xfrm>
        <a:graphic>
          <a:graphicData uri="http://schemas.openxmlformats.org/drawingml/2006/table">
            <a:tbl>
              <a:tblPr>
                <a:tableStyleId>{5C22544A-7EE6-4342-B048-85BDC9FD1C3A}</a:tableStyleId>
              </a:tblPr>
              <a:tblGrid>
                <a:gridCol w="1944216"/>
                <a:gridCol w="1224136"/>
                <a:gridCol w="1152128"/>
                <a:gridCol w="1296144"/>
                <a:gridCol w="1091146"/>
                <a:gridCol w="1213109"/>
              </a:tblGrid>
              <a:tr h="864096">
                <a:tc>
                  <a:txBody>
                    <a:bodyPr/>
                    <a:lstStyle/>
                    <a:p>
                      <a:pPr algn="ctr">
                        <a:spcAft>
                          <a:spcPts val="0"/>
                        </a:spcAft>
                      </a:pPr>
                      <a:r>
                        <a:rPr lang="bg-BG" sz="1800" dirty="0">
                          <a:effectLst/>
                        </a:rPr>
                        <a:t> </a:t>
                      </a:r>
                      <a:r>
                        <a:rPr lang="bg-BG" sz="1800" dirty="0" smtClean="0">
                          <a:effectLst/>
                        </a:rPr>
                        <a:t>Брой /година</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2021</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a:effectLst/>
                        </a:rPr>
                        <a:t> </a:t>
                      </a:r>
                      <a:r>
                        <a:rPr lang="bg-BG" sz="1800" dirty="0" smtClean="0">
                          <a:effectLst/>
                        </a:rPr>
                        <a:t>2022</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a:effectLst/>
                        </a:rPr>
                        <a:t> </a:t>
                      </a:r>
                      <a:r>
                        <a:rPr lang="bg-BG" sz="1800" dirty="0" smtClean="0">
                          <a:effectLst/>
                        </a:rPr>
                        <a:t>2023</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a:effectLst/>
                        </a:rPr>
                        <a:t> </a:t>
                      </a:r>
                      <a:r>
                        <a:rPr lang="bg-BG" sz="1800" dirty="0" smtClean="0">
                          <a:effectLst/>
                        </a:rPr>
                        <a:t>2024</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 2025</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r>
              <a:tr h="864096">
                <a:tc>
                  <a:txBody>
                    <a:bodyPr/>
                    <a:lstStyle/>
                    <a:p>
                      <a:pPr algn="ctr">
                        <a:spcAft>
                          <a:spcPts val="0"/>
                        </a:spcAft>
                      </a:pPr>
                      <a:r>
                        <a:rPr lang="bg-BG" sz="1800" dirty="0">
                          <a:effectLst/>
                        </a:rPr>
                        <a:t> </a:t>
                      </a:r>
                      <a:r>
                        <a:rPr lang="bg-BG" sz="1800" dirty="0" smtClean="0">
                          <a:effectLst/>
                        </a:rPr>
                        <a:t>Свършени </a:t>
                      </a:r>
                      <a:r>
                        <a:rPr lang="bg-BG" sz="1800" dirty="0">
                          <a:effectLst/>
                        </a:rPr>
                        <a:t>дела </a:t>
                      </a:r>
                    </a:p>
                    <a:p>
                      <a:pPr algn="ctr">
                        <a:spcAft>
                          <a:spcPts val="0"/>
                        </a:spcAft>
                      </a:pPr>
                      <a:r>
                        <a:rPr lang="bg-BG" sz="1800" dirty="0">
                          <a:effectLst/>
                        </a:rPr>
                        <a:t>в </a:t>
                      </a:r>
                      <a:r>
                        <a:rPr lang="bg-BG" sz="1800" dirty="0" smtClean="0">
                          <a:effectLst/>
                        </a:rPr>
                        <a:t>3-месечен</a:t>
                      </a:r>
                      <a:r>
                        <a:rPr lang="bg-BG" sz="1800" baseline="0" dirty="0" smtClean="0">
                          <a:effectLst/>
                        </a:rPr>
                        <a:t> с</a:t>
                      </a:r>
                      <a:r>
                        <a:rPr lang="bg-BG" sz="1800" dirty="0" smtClean="0">
                          <a:effectLst/>
                        </a:rPr>
                        <a:t>рок</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a:effectLst/>
                          <a:latin typeface="+mn-lt"/>
                        </a:rPr>
                        <a:t> </a:t>
                      </a:r>
                      <a:r>
                        <a:rPr lang="bg-BG" sz="1800" dirty="0" smtClean="0">
                          <a:effectLst/>
                          <a:latin typeface="+mn-lt"/>
                        </a:rPr>
                        <a:t>963</a:t>
                      </a:r>
                      <a:endParaRPr lang="bg-BG" sz="1800" dirty="0">
                        <a:effectLst/>
                        <a:latin typeface="+mn-lt"/>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a:effectLst/>
                          <a:latin typeface="+mn-lt"/>
                        </a:rPr>
                        <a:t> </a:t>
                      </a:r>
                      <a:r>
                        <a:rPr lang="bg-BG" sz="1800" dirty="0" smtClean="0">
                          <a:effectLst/>
                          <a:latin typeface="+mn-lt"/>
                        </a:rPr>
                        <a:t>1062</a:t>
                      </a:r>
                      <a:endParaRPr lang="bg-BG" sz="1800" dirty="0">
                        <a:effectLst/>
                        <a:latin typeface="+mn-lt"/>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rPr>
                        <a:t>942</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1085</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dirty="0" smtClean="0">
                          <a:effectLst/>
                          <a:latin typeface="+mn-lt"/>
                          <a:ea typeface="Times New Roman"/>
                        </a:rPr>
                        <a:t>1213</a:t>
                      </a:r>
                    </a:p>
                  </a:txBody>
                  <a:tcPr marL="44450" marR="44450" marT="0" marB="0" anchor="ctr">
                    <a:solidFill>
                      <a:schemeClr val="accent1">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4434959"/>
              </p:ext>
            </p:extLst>
          </p:nvPr>
        </p:nvGraphicFramePr>
        <p:xfrm>
          <a:off x="467544" y="4365104"/>
          <a:ext cx="7920882" cy="1872208"/>
        </p:xfrm>
        <a:graphic>
          <a:graphicData uri="http://schemas.openxmlformats.org/drawingml/2006/table">
            <a:tbl>
              <a:tblPr>
                <a:tableStyleId>{5C22544A-7EE6-4342-B048-85BDC9FD1C3A}</a:tableStyleId>
              </a:tblPr>
              <a:tblGrid>
                <a:gridCol w="1926701"/>
                <a:gridCol w="1241651"/>
                <a:gridCol w="1224136"/>
                <a:gridCol w="1244896"/>
                <a:gridCol w="1141749"/>
                <a:gridCol w="1141749"/>
              </a:tblGrid>
              <a:tr h="835293">
                <a:tc>
                  <a:txBody>
                    <a:bodyPr/>
                    <a:lstStyle/>
                    <a:p>
                      <a:pPr algn="ctr">
                        <a:spcAft>
                          <a:spcPts val="0"/>
                        </a:spcAft>
                      </a:pPr>
                      <a:r>
                        <a:rPr lang="bg-BG" sz="1800" dirty="0" smtClean="0">
                          <a:effectLst/>
                        </a:rPr>
                        <a:t>Процент/година</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dirty="0">
                          <a:effectLst/>
                        </a:rPr>
                        <a:t> </a:t>
                      </a:r>
                      <a:r>
                        <a:rPr lang="bg-BG" sz="1800" dirty="0" smtClean="0">
                          <a:effectLst/>
                        </a:rPr>
                        <a:t>2021</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dirty="0" smtClean="0">
                          <a:effectLst/>
                        </a:rPr>
                        <a:t>2022</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dirty="0" smtClean="0">
                          <a:effectLst/>
                        </a:rPr>
                        <a:t>2023</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dirty="0" smtClean="0">
                          <a:effectLst/>
                        </a:rPr>
                        <a:t>2024</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dirty="0" smtClean="0">
                          <a:effectLst/>
                        </a:rPr>
                        <a:t>2025</a:t>
                      </a:r>
                      <a:endParaRPr lang="bg-BG" sz="1800" dirty="0" smtClean="0">
                        <a:effectLst/>
                        <a:latin typeface="Times New Roman"/>
                        <a:ea typeface="Times New Roman"/>
                      </a:endParaRPr>
                    </a:p>
                  </a:txBody>
                  <a:tcPr marL="44450" marR="44450" marT="0" marB="0" anchor="ctr">
                    <a:solidFill>
                      <a:schemeClr val="accent1">
                        <a:lumMod val="40000"/>
                        <a:lumOff val="60000"/>
                      </a:schemeClr>
                    </a:solidFill>
                  </a:tcPr>
                </a:tc>
              </a:tr>
              <a:tr h="1036915">
                <a:tc>
                  <a:txBody>
                    <a:bodyPr/>
                    <a:lstStyle/>
                    <a:p>
                      <a:pPr algn="ctr">
                        <a:spcAft>
                          <a:spcPts val="0"/>
                        </a:spcAft>
                      </a:pPr>
                      <a:r>
                        <a:rPr lang="bg-BG" sz="1800" dirty="0">
                          <a:effectLst/>
                        </a:rPr>
                        <a:t>Процент свършени дела </a:t>
                      </a:r>
                      <a:r>
                        <a:rPr lang="bg-BG" sz="1800" dirty="0" smtClean="0">
                          <a:effectLst/>
                        </a:rPr>
                        <a:t>в 3-месечен </a:t>
                      </a:r>
                      <a:r>
                        <a:rPr lang="bg-BG" sz="1800" dirty="0">
                          <a:effectLst/>
                        </a:rPr>
                        <a:t>срок</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dirty="0">
                          <a:effectLst/>
                        </a:rPr>
                        <a:t> </a:t>
                      </a:r>
                      <a:r>
                        <a:rPr lang="bg-BG" sz="1800" dirty="0" smtClean="0">
                          <a:effectLst/>
                        </a:rPr>
                        <a:t>79%</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dirty="0" smtClean="0">
                          <a:effectLst/>
                        </a:rPr>
                        <a:t>86%</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dirty="0" smtClean="0">
                          <a:effectLst/>
                        </a:rPr>
                        <a:t>92%</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dirty="0" smtClean="0">
                          <a:effectLst/>
                        </a:rPr>
                        <a:t>94%</a:t>
                      </a:r>
                      <a:endParaRPr lang="bg-BG" sz="180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dirty="0" smtClean="0">
                          <a:effectLst/>
                        </a:rPr>
                        <a:t>89%</a:t>
                      </a:r>
                      <a:endParaRPr lang="bg-BG" sz="1800" dirty="0" smtClean="0">
                        <a:effectLst/>
                        <a:latin typeface="Times New Roman"/>
                        <a:ea typeface="Times New Roman"/>
                      </a:endParaRPr>
                    </a:p>
                  </a:txBody>
                  <a:tcPr marL="44450" marR="44450"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2683176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640960" cy="1354162"/>
          </a:xfrm>
        </p:spPr>
        <p:txBody>
          <a:bodyPr>
            <a:noAutofit/>
          </a:bodyPr>
          <a:lstStyle/>
          <a:p>
            <a:pPr algn="ctr"/>
            <a:r>
              <a:rPr lang="ru-RU" sz="2800" b="1" dirty="0">
                <a:solidFill>
                  <a:schemeClr val="accent3">
                    <a:lumMod val="50000"/>
                  </a:schemeClr>
                </a:solidFill>
                <a:effectLst>
                  <a:outerShdw blurRad="38100" dist="38100" dir="2700000" algn="tl">
                    <a:srgbClr val="000000">
                      <a:alpha val="43137"/>
                    </a:srgbClr>
                  </a:outerShdw>
                </a:effectLst>
              </a:rPr>
              <a:t>3</a:t>
            </a:r>
            <a:r>
              <a:rPr lang="ru-RU" sz="2400" b="1" dirty="0">
                <a:solidFill>
                  <a:schemeClr val="accent3">
                    <a:lumMod val="50000"/>
                  </a:schemeClr>
                </a:solidFill>
                <a:effectLst>
                  <a:outerShdw blurRad="38100" dist="38100" dir="2700000" algn="tl">
                    <a:srgbClr val="000000">
                      <a:alpha val="43137"/>
                    </a:srgbClr>
                  </a:outerShdw>
                </a:effectLst>
              </a:rPr>
              <a:t>. Качество на </a:t>
            </a:r>
            <a:r>
              <a:rPr lang="ru-RU" sz="2400" b="1" dirty="0" err="1">
                <a:solidFill>
                  <a:schemeClr val="accent3">
                    <a:lumMod val="50000"/>
                  </a:schemeClr>
                </a:solidFill>
                <a:effectLst>
                  <a:outerShdw blurRad="38100" dist="38100" dir="2700000" algn="tl">
                    <a:srgbClr val="000000">
                      <a:alpha val="43137"/>
                    </a:srgbClr>
                  </a:outerShdw>
                </a:effectLst>
              </a:rPr>
              <a:t>съдебните</a:t>
            </a:r>
            <a:r>
              <a:rPr lang="ru-RU" sz="2400" b="1" dirty="0">
                <a:solidFill>
                  <a:schemeClr val="accent3">
                    <a:lumMod val="50000"/>
                  </a:schemeClr>
                </a:solidFill>
                <a:effectLst>
                  <a:outerShdw blurRad="38100" dist="38100" dir="2700000" algn="tl">
                    <a:srgbClr val="000000">
                      <a:alpha val="43137"/>
                    </a:srgbClr>
                  </a:outerShdw>
                </a:effectLst>
              </a:rPr>
              <a:t> </a:t>
            </a:r>
            <a:r>
              <a:rPr lang="ru-RU" sz="2400" b="1" dirty="0" err="1" smtClean="0">
                <a:solidFill>
                  <a:schemeClr val="accent3">
                    <a:lumMod val="50000"/>
                  </a:schemeClr>
                </a:solidFill>
                <a:effectLst>
                  <a:outerShdw blurRad="38100" dist="38100" dir="2700000" algn="tl">
                    <a:srgbClr val="000000">
                      <a:alpha val="43137"/>
                    </a:srgbClr>
                  </a:outerShdw>
                </a:effectLst>
              </a:rPr>
              <a:t>актове</a:t>
            </a:r>
            <a:r>
              <a:rPr lang="en-US" sz="2400" b="1" dirty="0" smtClean="0">
                <a:solidFill>
                  <a:schemeClr val="accent3">
                    <a:lumMod val="50000"/>
                  </a:schemeClr>
                </a:solidFill>
                <a:effectLst>
                  <a:outerShdw blurRad="38100" dist="38100" dir="2700000" algn="tl">
                    <a:srgbClr val="000000">
                      <a:alpha val="43137"/>
                    </a:srgbClr>
                  </a:outerShdw>
                </a:effectLst>
              </a:rPr>
              <a:t>:</a:t>
            </a:r>
            <a:r>
              <a:rPr lang="ru-RU" sz="2400" b="1" dirty="0" smtClean="0">
                <a:solidFill>
                  <a:schemeClr val="accent3">
                    <a:lumMod val="50000"/>
                  </a:schemeClr>
                </a:solidFill>
                <a:effectLst>
                  <a:outerShdw blurRad="38100" dist="38100" dir="2700000" algn="tl">
                    <a:srgbClr val="000000">
                      <a:alpha val="43137"/>
                    </a:srgbClr>
                  </a:outerShdw>
                </a:effectLst>
              </a:rPr>
              <a:t> </a:t>
            </a:r>
            <a:r>
              <a:rPr lang="en-US" sz="2400" b="1" dirty="0" smtClean="0">
                <a:solidFill>
                  <a:schemeClr val="accent3">
                    <a:lumMod val="50000"/>
                  </a:schemeClr>
                </a:solidFill>
                <a:effectLst>
                  <a:outerShdw blurRad="38100" dist="38100" dir="2700000" algn="tl">
                    <a:srgbClr val="000000">
                      <a:alpha val="43137"/>
                    </a:srgbClr>
                  </a:outerShdw>
                </a:effectLst>
              </a:rPr>
              <a:t/>
            </a:r>
            <a:br>
              <a:rPr lang="en-US" sz="2400" b="1" dirty="0" smtClean="0">
                <a:solidFill>
                  <a:schemeClr val="accent3">
                    <a:lumMod val="50000"/>
                  </a:schemeClr>
                </a:solidFill>
                <a:effectLst>
                  <a:outerShdw blurRad="38100" dist="38100" dir="2700000" algn="tl">
                    <a:srgbClr val="000000">
                      <a:alpha val="43137"/>
                    </a:srgbClr>
                  </a:outerShdw>
                </a:effectLst>
              </a:rPr>
            </a:br>
            <a:r>
              <a:rPr lang="ru-RU" sz="2400" b="1" dirty="0" err="1" smtClean="0">
                <a:solidFill>
                  <a:schemeClr val="accent3">
                    <a:lumMod val="50000"/>
                  </a:schemeClr>
                </a:solidFill>
                <a:effectLst>
                  <a:outerShdw blurRad="38100" dist="38100" dir="2700000" algn="tl">
                    <a:srgbClr val="000000">
                      <a:alpha val="43137"/>
                    </a:srgbClr>
                  </a:outerShdw>
                </a:effectLst>
              </a:rPr>
              <a:t>потвърдени</a:t>
            </a:r>
            <a:r>
              <a:rPr lang="ru-RU" sz="2400" b="1" dirty="0" smtClean="0">
                <a:solidFill>
                  <a:schemeClr val="accent3">
                    <a:lumMod val="50000"/>
                  </a:schemeClr>
                </a:solidFill>
                <a:effectLst>
                  <a:outerShdw blurRad="38100" dist="38100" dir="2700000" algn="tl">
                    <a:srgbClr val="000000">
                      <a:alpha val="43137"/>
                    </a:srgbClr>
                  </a:outerShdw>
                </a:effectLst>
              </a:rPr>
              <a:t> </a:t>
            </a:r>
            <a:r>
              <a:rPr lang="ru-RU" sz="2400" b="1" dirty="0">
                <a:solidFill>
                  <a:schemeClr val="accent3">
                    <a:lumMod val="50000"/>
                  </a:schemeClr>
                </a:solidFill>
                <a:effectLst>
                  <a:outerShdw blurRad="38100" dist="38100" dir="2700000" algn="tl">
                    <a:srgbClr val="000000">
                      <a:alpha val="43137"/>
                    </a:srgbClr>
                  </a:outerShdw>
                </a:effectLst>
              </a:rPr>
              <a:t>/</a:t>
            </a:r>
            <a:r>
              <a:rPr lang="ru-RU" sz="2000" b="1" dirty="0">
                <a:solidFill>
                  <a:schemeClr val="accent3">
                    <a:lumMod val="50000"/>
                  </a:schemeClr>
                </a:solidFill>
                <a:effectLst>
                  <a:outerShdw blurRad="38100" dist="38100" dir="2700000" algn="tl">
                    <a:srgbClr val="000000">
                      <a:alpha val="43137"/>
                    </a:srgbClr>
                  </a:outerShdw>
                </a:effectLst>
              </a:rPr>
              <a:t>включително и </a:t>
            </a:r>
            <a:r>
              <a:rPr lang="ru-RU" sz="2000" b="1" dirty="0" err="1" smtClean="0">
                <a:solidFill>
                  <a:schemeClr val="accent3">
                    <a:lumMod val="50000"/>
                  </a:schemeClr>
                </a:solidFill>
                <a:effectLst>
                  <a:outerShdw blurRad="38100" dist="38100" dir="2700000" algn="tl">
                    <a:srgbClr val="000000">
                      <a:alpha val="43137"/>
                    </a:srgbClr>
                  </a:outerShdw>
                </a:effectLst>
              </a:rPr>
              <a:t>като</a:t>
            </a:r>
            <a:r>
              <a:rPr lang="en-US" sz="2000" b="1" dirty="0" smtClean="0">
                <a:solidFill>
                  <a:schemeClr val="accent3">
                    <a:lumMod val="50000"/>
                  </a:schemeClr>
                </a:solidFill>
                <a:effectLst>
                  <a:outerShdw blurRad="38100" dist="38100" dir="2700000" algn="tl">
                    <a:srgbClr val="000000">
                      <a:alpha val="43137"/>
                    </a:srgbClr>
                  </a:outerShdw>
                </a:effectLst>
              </a:rPr>
              <a:t> %</a:t>
            </a:r>
            <a:r>
              <a:rPr lang="ru-RU" sz="2400" b="1" dirty="0" smtClean="0">
                <a:solidFill>
                  <a:schemeClr val="accent3">
                    <a:lumMod val="50000"/>
                  </a:schemeClr>
                </a:solidFill>
                <a:effectLst>
                  <a:outerShdw blurRad="38100" dist="38100" dir="2700000" algn="tl">
                    <a:srgbClr val="000000">
                      <a:alpha val="43137"/>
                    </a:srgbClr>
                  </a:outerShdw>
                </a:effectLst>
              </a:rPr>
              <a:t>/,</a:t>
            </a:r>
            <a:br>
              <a:rPr lang="ru-RU" sz="2400" b="1" dirty="0" smtClean="0">
                <a:solidFill>
                  <a:schemeClr val="accent3">
                    <a:lumMod val="50000"/>
                  </a:schemeClr>
                </a:solidFill>
                <a:effectLst>
                  <a:outerShdw blurRad="38100" dist="38100" dir="2700000" algn="tl">
                    <a:srgbClr val="000000">
                      <a:alpha val="43137"/>
                    </a:srgbClr>
                  </a:outerShdw>
                </a:effectLst>
              </a:rPr>
            </a:br>
            <a:r>
              <a:rPr lang="ru-RU" sz="2400" b="1" dirty="0" err="1" smtClean="0">
                <a:solidFill>
                  <a:schemeClr val="accent3">
                    <a:lumMod val="50000"/>
                  </a:schemeClr>
                </a:solidFill>
                <a:effectLst>
                  <a:outerShdw blurRad="38100" dist="38100" dir="2700000" algn="tl">
                    <a:srgbClr val="000000">
                      <a:alpha val="43137"/>
                    </a:srgbClr>
                  </a:outerShdw>
                </a:effectLst>
              </a:rPr>
              <a:t>отменени</a:t>
            </a:r>
            <a:r>
              <a:rPr lang="ru-RU" sz="2400" b="1" dirty="0" smtClean="0">
                <a:solidFill>
                  <a:schemeClr val="accent3">
                    <a:lumMod val="50000"/>
                  </a:schemeClr>
                </a:solidFill>
                <a:effectLst>
                  <a:outerShdw blurRad="38100" dist="38100" dir="2700000" algn="tl">
                    <a:srgbClr val="000000">
                      <a:alpha val="43137"/>
                    </a:srgbClr>
                  </a:outerShdw>
                </a:effectLst>
              </a:rPr>
              <a:t> </a:t>
            </a:r>
            <a:r>
              <a:rPr lang="ru-RU" sz="2400" b="1" dirty="0">
                <a:solidFill>
                  <a:schemeClr val="accent3">
                    <a:lumMod val="50000"/>
                  </a:schemeClr>
                </a:solidFill>
                <a:effectLst>
                  <a:outerShdw blurRad="38100" dist="38100" dir="2700000" algn="tl">
                    <a:srgbClr val="000000">
                      <a:alpha val="43137"/>
                    </a:srgbClr>
                  </a:outerShdw>
                </a:effectLst>
              </a:rPr>
              <a:t>и върнати /</a:t>
            </a:r>
            <a:r>
              <a:rPr lang="ru-RU" sz="2000" b="1" dirty="0">
                <a:solidFill>
                  <a:schemeClr val="accent3">
                    <a:lumMod val="50000"/>
                  </a:schemeClr>
                </a:solidFill>
                <a:effectLst>
                  <a:outerShdw blurRad="38100" dist="38100" dir="2700000" algn="tl">
                    <a:srgbClr val="000000">
                      <a:alpha val="43137"/>
                    </a:srgbClr>
                  </a:outerShdw>
                </a:effectLst>
              </a:rPr>
              <a:t>включително и </a:t>
            </a:r>
            <a:r>
              <a:rPr lang="ru-RU" sz="2000" b="1" dirty="0" err="1" smtClean="0">
                <a:solidFill>
                  <a:schemeClr val="accent3">
                    <a:lumMod val="50000"/>
                  </a:schemeClr>
                </a:solidFill>
                <a:effectLst>
                  <a:outerShdw blurRad="38100" dist="38100" dir="2700000" algn="tl">
                    <a:srgbClr val="000000">
                      <a:alpha val="43137"/>
                    </a:srgbClr>
                  </a:outerShdw>
                </a:effectLst>
              </a:rPr>
              <a:t>като</a:t>
            </a:r>
            <a:r>
              <a:rPr lang="en-US" sz="2000" b="1" dirty="0" smtClean="0">
                <a:solidFill>
                  <a:schemeClr val="accent3">
                    <a:lumMod val="50000"/>
                  </a:schemeClr>
                </a:solidFill>
                <a:effectLst>
                  <a:outerShdw blurRad="38100" dist="38100" dir="2700000" algn="tl">
                    <a:srgbClr val="000000">
                      <a:alpha val="43137"/>
                    </a:srgbClr>
                  </a:outerShdw>
                </a:effectLst>
              </a:rPr>
              <a:t> %</a:t>
            </a:r>
            <a:r>
              <a:rPr lang="ru-RU" sz="2400" b="1" dirty="0" smtClean="0">
                <a:solidFill>
                  <a:schemeClr val="accent3">
                    <a:lumMod val="50000"/>
                  </a:schemeClr>
                </a:solidFill>
                <a:effectLst>
                  <a:outerShdw blurRad="38100" dist="38100" dir="2700000" algn="tl">
                    <a:srgbClr val="000000">
                      <a:alpha val="43137"/>
                    </a:srgbClr>
                  </a:outerShdw>
                </a:effectLst>
              </a:rPr>
              <a:t>/</a:t>
            </a:r>
            <a:endParaRPr lang="bg-BG" sz="24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2132856"/>
            <a:ext cx="8589640" cy="4248472"/>
          </a:xfrm>
        </p:spPr>
        <p:txBody>
          <a:bodyPr>
            <a:noAutofit/>
          </a:bodyPr>
          <a:lstStyle/>
          <a:p>
            <a:pPr marL="0" indent="0">
              <a:buNone/>
            </a:pPr>
            <a:r>
              <a:rPr lang="ru-RU" sz="1800" b="1" u="sng" dirty="0">
                <a:latin typeface="Arial Narrow" panose="020B0606020202030204" pitchFamily="34" charset="0"/>
              </a:rPr>
              <a:t>3.1</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Обжалвани</a:t>
            </a:r>
            <a:r>
              <a:rPr lang="ru-RU" sz="1800" b="1" u="sng" dirty="0" smtClean="0">
                <a:latin typeface="Arial Narrow" panose="020B0606020202030204" pitchFamily="34" charset="0"/>
              </a:rPr>
              <a:t> </a:t>
            </a:r>
            <a:r>
              <a:rPr lang="ru-RU" sz="1800" b="1" u="sng" dirty="0">
                <a:latin typeface="Arial Narrow" panose="020B0606020202030204" pitchFamily="34" charset="0"/>
              </a:rPr>
              <a:t>и протестирани </a:t>
            </a:r>
            <a:r>
              <a:rPr lang="ru-RU" sz="1800" b="1" u="sng" dirty="0" err="1">
                <a:latin typeface="Arial Narrow" panose="020B0606020202030204" pitchFamily="34" charset="0"/>
              </a:rPr>
              <a:t>през</a:t>
            </a:r>
            <a:r>
              <a:rPr lang="ru-RU" sz="1800" b="1" u="sng" dirty="0">
                <a:latin typeface="Arial Narrow" panose="020B0606020202030204" pitchFamily="34" charset="0"/>
              </a:rPr>
              <a:t> </a:t>
            </a:r>
            <a:r>
              <a:rPr lang="ru-RU" sz="1800" b="1" u="sng" dirty="0" smtClean="0">
                <a:latin typeface="Arial Narrow" panose="020B0606020202030204" pitchFamily="34" charset="0"/>
              </a:rPr>
              <a:t>2025 </a:t>
            </a:r>
            <a:r>
              <a:rPr lang="ru-RU" sz="1800" b="1" u="sng" dirty="0">
                <a:latin typeface="Arial Narrow" panose="020B0606020202030204" pitchFamily="34" charset="0"/>
              </a:rPr>
              <a:t>г. О</a:t>
            </a:r>
            <a:r>
              <a:rPr lang="ru-RU" sz="1800" b="1" u="sng" dirty="0" smtClean="0">
                <a:latin typeface="Arial Narrow" panose="020B0606020202030204" pitchFamily="34" charset="0"/>
              </a:rPr>
              <a:t>бщ </a:t>
            </a:r>
            <a:r>
              <a:rPr lang="ru-RU" sz="1800" b="1" u="sng" dirty="0">
                <a:latin typeface="Arial Narrow" panose="020B0606020202030204" pitchFamily="34" charset="0"/>
              </a:rPr>
              <a:t>брой.</a:t>
            </a:r>
          </a:p>
          <a:p>
            <a:pPr marL="0" indent="0" algn="just">
              <a:buNone/>
            </a:pPr>
            <a:r>
              <a:rPr lang="ru-RU" sz="1800" dirty="0" smtClean="0">
                <a:latin typeface="Arial Narrow" panose="020B0606020202030204" pitchFamily="34" charset="0"/>
              </a:rPr>
              <a:t>      </a:t>
            </a:r>
            <a:r>
              <a:rPr lang="ru-RU" sz="1800" dirty="0" err="1" smtClean="0">
                <a:latin typeface="Arial Narrow" panose="020B0606020202030204" pitchFamily="34" charset="0"/>
              </a:rPr>
              <a:t>Обжалвани</a:t>
            </a:r>
            <a:r>
              <a:rPr lang="ru-RU" sz="1800" dirty="0" smtClean="0">
                <a:latin typeface="Arial Narrow" panose="020B0606020202030204" pitchFamily="34" charset="0"/>
              </a:rPr>
              <a:t> </a:t>
            </a:r>
            <a:r>
              <a:rPr lang="ru-RU" sz="1800" dirty="0">
                <a:latin typeface="Arial Narrow" panose="020B0606020202030204" pitchFamily="34" charset="0"/>
              </a:rPr>
              <a:t>и протестирани </a:t>
            </a:r>
            <a:r>
              <a:rPr lang="ru-RU" sz="1800" dirty="0" err="1">
                <a:latin typeface="Arial Narrow" panose="020B0606020202030204" pitchFamily="34" charset="0"/>
              </a:rPr>
              <a:t>през</a:t>
            </a:r>
            <a:r>
              <a:rPr lang="ru-RU" sz="1800" dirty="0">
                <a:latin typeface="Arial Narrow" panose="020B0606020202030204" pitchFamily="34" charset="0"/>
              </a:rPr>
              <a:t> </a:t>
            </a:r>
            <a:r>
              <a:rPr lang="ru-RU" sz="1800" dirty="0" smtClean="0">
                <a:latin typeface="Arial Narrow" panose="020B0606020202030204" pitchFamily="34" charset="0"/>
              </a:rPr>
              <a:t>2025 </a:t>
            </a:r>
            <a:r>
              <a:rPr lang="ru-RU" sz="1800" dirty="0">
                <a:latin typeface="Arial Narrow" panose="020B0606020202030204" pitchFamily="34" charset="0"/>
              </a:rPr>
              <a:t>г. са </a:t>
            </a:r>
            <a:r>
              <a:rPr lang="ru-RU" sz="1800" dirty="0" err="1">
                <a:latin typeface="Arial Narrow" panose="020B0606020202030204" pitchFamily="34" charset="0"/>
              </a:rPr>
              <a:t>общо</a:t>
            </a:r>
            <a:r>
              <a:rPr lang="ru-RU" sz="1800" dirty="0">
                <a:latin typeface="Arial Narrow" panose="020B0606020202030204" pitchFamily="34" charset="0"/>
              </a:rPr>
              <a:t> </a:t>
            </a:r>
            <a:r>
              <a:rPr lang="ru-RU" sz="1800" dirty="0" smtClean="0">
                <a:latin typeface="Arial Narrow" panose="020B0606020202030204" pitchFamily="34" charset="0"/>
              </a:rPr>
              <a:t>111 </a:t>
            </a:r>
            <a:r>
              <a:rPr lang="ru-RU" sz="1800" dirty="0">
                <a:latin typeface="Arial Narrow" panose="020B0606020202030204" pitchFamily="34" charset="0"/>
              </a:rPr>
              <a:t>съдебни акта, от </a:t>
            </a:r>
            <a:r>
              <a:rPr lang="ru-RU" sz="1800" dirty="0" err="1">
                <a:latin typeface="Arial Narrow" panose="020B0606020202030204" pitchFamily="34" charset="0"/>
              </a:rPr>
              <a:t>които</a:t>
            </a:r>
            <a:r>
              <a:rPr lang="ru-RU" sz="1800" dirty="0">
                <a:latin typeface="Arial Narrow" panose="020B0606020202030204" pitchFamily="34" charset="0"/>
              </a:rPr>
              <a:t> </a:t>
            </a:r>
            <a:r>
              <a:rPr lang="ru-RU" sz="1800" dirty="0" smtClean="0">
                <a:latin typeface="Arial Narrow" panose="020B0606020202030204" pitchFamily="34" charset="0"/>
              </a:rPr>
              <a:t>67 </a:t>
            </a:r>
            <a:r>
              <a:rPr lang="ru-RU" sz="1800" dirty="0">
                <a:latin typeface="Arial Narrow" panose="020B0606020202030204" pitchFamily="34" charset="0"/>
              </a:rPr>
              <a:t>по граждански дела и 4</a:t>
            </a:r>
            <a:r>
              <a:rPr lang="ru-RU" sz="1800" dirty="0" smtClean="0">
                <a:latin typeface="Arial Narrow" panose="020B0606020202030204" pitchFamily="34" charset="0"/>
              </a:rPr>
              <a:t>4 </a:t>
            </a:r>
            <a:r>
              <a:rPr lang="ru-RU" sz="1800" dirty="0">
                <a:latin typeface="Arial Narrow" panose="020B0606020202030204" pitchFamily="34" charset="0"/>
              </a:rPr>
              <a:t>по наказателни дела, в т.ч. </a:t>
            </a:r>
            <a:r>
              <a:rPr lang="ru-RU" sz="1800" dirty="0" smtClean="0">
                <a:latin typeface="Arial Narrow" panose="020B0606020202030204" pitchFamily="34" charset="0"/>
              </a:rPr>
              <a:t>и по </a:t>
            </a:r>
            <a:r>
              <a:rPr lang="ru-RU" sz="1800" dirty="0">
                <a:latin typeface="Arial Narrow" panose="020B0606020202030204" pitchFamily="34" charset="0"/>
              </a:rPr>
              <a:t>административно-наказателни дела. </a:t>
            </a:r>
          </a:p>
          <a:p>
            <a:pPr marL="0" indent="0">
              <a:buNone/>
            </a:pPr>
            <a:r>
              <a:rPr lang="ru-RU" sz="1800" b="1" u="sng" dirty="0" smtClean="0">
                <a:latin typeface="Arial Narrow" panose="020B0606020202030204" pitchFamily="34" charset="0"/>
              </a:rPr>
              <a:t>3.2. </a:t>
            </a:r>
            <a:r>
              <a:rPr lang="ru-RU" sz="1800" b="1" u="sng" dirty="0" err="1" smtClean="0">
                <a:latin typeface="Arial Narrow" panose="020B0606020202030204" pitchFamily="34" charset="0"/>
              </a:rPr>
              <a:t>Върнати</a:t>
            </a:r>
            <a:r>
              <a:rPr lang="ru-RU" sz="1800" b="1" u="sng" dirty="0" smtClean="0">
                <a:latin typeface="Arial Narrow" panose="020B0606020202030204" pitchFamily="34" charset="0"/>
              </a:rPr>
              <a:t> </a:t>
            </a:r>
            <a:r>
              <a:rPr lang="ru-RU" sz="1800" b="1" u="sng" dirty="0">
                <a:latin typeface="Arial Narrow" panose="020B0606020202030204" pitchFamily="34" charset="0"/>
              </a:rPr>
              <a:t>с резултат </a:t>
            </a:r>
            <a:r>
              <a:rPr lang="ru-RU" sz="1800" b="1" u="sng" dirty="0" err="1">
                <a:latin typeface="Arial Narrow" panose="020B0606020202030204" pitchFamily="34" charset="0"/>
              </a:rPr>
              <a:t>през</a:t>
            </a:r>
            <a:r>
              <a:rPr lang="ru-RU" sz="1800" b="1" u="sng" dirty="0">
                <a:latin typeface="Arial Narrow" panose="020B0606020202030204" pitchFamily="34" charset="0"/>
              </a:rPr>
              <a:t> </a:t>
            </a:r>
            <a:r>
              <a:rPr lang="ru-RU" sz="1800" b="1" u="sng" dirty="0" smtClean="0">
                <a:latin typeface="Arial Narrow" panose="020B0606020202030204" pitchFamily="34" charset="0"/>
              </a:rPr>
              <a:t>2025 </a:t>
            </a:r>
            <a:r>
              <a:rPr lang="ru-RU" sz="1800" b="1" u="sng" dirty="0">
                <a:latin typeface="Arial Narrow" panose="020B0606020202030204" pitchFamily="34" charset="0"/>
              </a:rPr>
              <a:t>г. О</a:t>
            </a:r>
            <a:r>
              <a:rPr lang="ru-RU" sz="1800" b="1" u="sng" dirty="0" smtClean="0">
                <a:latin typeface="Arial Narrow" panose="020B0606020202030204" pitchFamily="34" charset="0"/>
              </a:rPr>
              <a:t>бщ </a:t>
            </a:r>
            <a:r>
              <a:rPr lang="ru-RU" sz="1800" b="1" u="sng" dirty="0">
                <a:latin typeface="Arial Narrow" panose="020B0606020202030204" pitchFamily="34" charset="0"/>
              </a:rPr>
              <a:t>брой.</a:t>
            </a:r>
          </a:p>
          <a:p>
            <a:pPr marL="0" indent="0" algn="just">
              <a:buNone/>
            </a:pPr>
            <a:r>
              <a:rPr lang="ru-RU" sz="1800" dirty="0" smtClean="0">
                <a:latin typeface="Arial Narrow" panose="020B0606020202030204" pitchFamily="34" charset="0"/>
              </a:rPr>
              <a:t>      </a:t>
            </a:r>
            <a:r>
              <a:rPr lang="ru-RU" sz="1800" dirty="0" err="1" smtClean="0">
                <a:latin typeface="Arial Narrow" panose="020B0606020202030204" pitchFamily="34" charset="0"/>
              </a:rPr>
              <a:t>Върнати</a:t>
            </a:r>
            <a:r>
              <a:rPr lang="ru-RU" sz="1800" dirty="0" smtClean="0">
                <a:latin typeface="Arial Narrow" panose="020B0606020202030204" pitchFamily="34" charset="0"/>
              </a:rPr>
              <a:t> </a:t>
            </a:r>
            <a:r>
              <a:rPr lang="ru-RU" sz="1800" dirty="0">
                <a:latin typeface="Arial Narrow" panose="020B0606020202030204" pitchFamily="34" charset="0"/>
              </a:rPr>
              <a:t>с резултат </a:t>
            </a:r>
            <a:r>
              <a:rPr lang="ru-RU" sz="1800" dirty="0" err="1">
                <a:latin typeface="Arial Narrow" panose="020B0606020202030204" pitchFamily="34" charset="0"/>
              </a:rPr>
              <a:t>през</a:t>
            </a:r>
            <a:r>
              <a:rPr lang="ru-RU" sz="1800" dirty="0">
                <a:latin typeface="Arial Narrow" panose="020B0606020202030204" pitchFamily="34" charset="0"/>
              </a:rPr>
              <a:t> </a:t>
            </a:r>
            <a:r>
              <a:rPr lang="ru-RU" sz="1800" dirty="0" smtClean="0">
                <a:latin typeface="Arial Narrow" panose="020B0606020202030204" pitchFamily="34" charset="0"/>
              </a:rPr>
              <a:t>2025 </a:t>
            </a:r>
            <a:r>
              <a:rPr lang="ru-RU" sz="1800" dirty="0">
                <a:latin typeface="Arial Narrow" panose="020B0606020202030204" pitchFamily="34" charset="0"/>
              </a:rPr>
              <a:t>г. от въззивна и касационна проверка </a:t>
            </a:r>
            <a:r>
              <a:rPr lang="ru-RU" sz="1800" dirty="0" err="1">
                <a:latin typeface="Arial Narrow" panose="020B0606020202030204" pitchFamily="34" charset="0"/>
              </a:rPr>
              <a:t>са</a:t>
            </a:r>
            <a:r>
              <a:rPr lang="ru-RU" sz="1800" dirty="0">
                <a:latin typeface="Arial Narrow" panose="020B0606020202030204" pitchFamily="34" charset="0"/>
              </a:rPr>
              <a:t> </a:t>
            </a:r>
            <a:r>
              <a:rPr lang="ru-RU" sz="1800" dirty="0" smtClean="0">
                <a:latin typeface="Arial Narrow" panose="020B0606020202030204" pitchFamily="34" charset="0"/>
              </a:rPr>
              <a:t>101 </a:t>
            </a:r>
            <a:r>
              <a:rPr lang="ru-RU" sz="1800" dirty="0">
                <a:latin typeface="Arial Narrow" panose="020B0606020202030204" pitchFamily="34" charset="0"/>
              </a:rPr>
              <a:t>съдебни акта, от </a:t>
            </a:r>
            <a:r>
              <a:rPr lang="ru-RU" sz="1800" dirty="0" err="1" smtClean="0">
                <a:latin typeface="Arial Narrow" panose="020B0606020202030204" pitchFamily="34" charset="0"/>
              </a:rPr>
              <a:t>които</a:t>
            </a:r>
            <a:r>
              <a:rPr lang="ru-RU" sz="1800" dirty="0" smtClean="0">
                <a:latin typeface="Arial Narrow" panose="020B0606020202030204" pitchFamily="34" charset="0"/>
              </a:rPr>
              <a:t> 40 </a:t>
            </a:r>
            <a:r>
              <a:rPr lang="ru-RU" sz="1800" dirty="0" err="1" smtClean="0">
                <a:latin typeface="Arial Narrow" panose="020B0606020202030204" pitchFamily="34" charset="0"/>
              </a:rPr>
              <a:t>наказателни</a:t>
            </a:r>
            <a:r>
              <a:rPr lang="ru-RU" sz="1800" dirty="0" smtClean="0">
                <a:latin typeface="Arial Narrow" panose="020B0606020202030204" pitchFamily="34" charset="0"/>
              </a:rPr>
              <a:t> дела, </a:t>
            </a:r>
            <a:r>
              <a:rPr lang="ru-RU" sz="1800" dirty="0" err="1" smtClean="0">
                <a:latin typeface="Arial Narrow" panose="020B0606020202030204" pitchFamily="34" charset="0"/>
              </a:rPr>
              <a:t>включително</a:t>
            </a:r>
            <a:r>
              <a:rPr lang="ru-RU" sz="1800" dirty="0" smtClean="0">
                <a:latin typeface="Arial Narrow" panose="020B0606020202030204" pitchFamily="34" charset="0"/>
              </a:rPr>
              <a:t> и по административно-</a:t>
            </a:r>
            <a:r>
              <a:rPr lang="ru-RU" sz="1800" dirty="0" err="1" smtClean="0">
                <a:latin typeface="Arial Narrow" panose="020B0606020202030204" pitchFamily="34" charset="0"/>
              </a:rPr>
              <a:t>наказателни</a:t>
            </a:r>
            <a:r>
              <a:rPr lang="ru-RU" sz="1800" dirty="0" smtClean="0">
                <a:latin typeface="Arial Narrow" panose="020B0606020202030204" pitchFamily="34" charset="0"/>
              </a:rPr>
              <a:t> дела </a:t>
            </a:r>
            <a:r>
              <a:rPr lang="ru-RU" sz="1800" dirty="0">
                <a:latin typeface="Arial Narrow" panose="020B0606020202030204" pitchFamily="34" charset="0"/>
              </a:rPr>
              <a:t>и </a:t>
            </a:r>
            <a:r>
              <a:rPr lang="ru-RU" sz="1800" dirty="0" smtClean="0">
                <a:latin typeface="Arial Narrow" panose="020B0606020202030204" pitchFamily="34" charset="0"/>
              </a:rPr>
              <a:t>61 по граждански </a:t>
            </a:r>
            <a:r>
              <a:rPr lang="ru-RU" sz="1800" dirty="0">
                <a:latin typeface="Arial Narrow" panose="020B0606020202030204" pitchFamily="34" charset="0"/>
              </a:rPr>
              <a:t>дела. </a:t>
            </a:r>
          </a:p>
          <a:p>
            <a:pPr marL="0" indent="0" algn="just">
              <a:buNone/>
            </a:pPr>
            <a:r>
              <a:rPr lang="ru-RU" sz="1800" b="1" u="sng" dirty="0" smtClean="0">
                <a:latin typeface="Arial Narrow" panose="020B0606020202030204" pitchFamily="34" charset="0"/>
              </a:rPr>
              <a:t>3.3. </a:t>
            </a:r>
            <a:r>
              <a:rPr lang="ru-RU" sz="1800" b="1" u="sng" dirty="0" err="1" smtClean="0">
                <a:latin typeface="Arial Narrow" panose="020B0606020202030204" pitchFamily="34" charset="0"/>
              </a:rPr>
              <a:t>Отменени</a:t>
            </a:r>
            <a:r>
              <a:rPr lang="ru-RU" sz="1800" b="1" u="sng" dirty="0" smtClean="0">
                <a:latin typeface="Arial Narrow" panose="020B0606020202030204" pitchFamily="34" charset="0"/>
              </a:rPr>
              <a:t> </a:t>
            </a:r>
            <a:r>
              <a:rPr lang="ru-RU" sz="1800" b="1" u="sng" dirty="0">
                <a:latin typeface="Arial Narrow" panose="020B0606020202030204" pitchFamily="34" charset="0"/>
              </a:rPr>
              <a:t>и потвърдени изцяло. Общ брой. Процентно съотношение, спрямо общ брой обжалвани и протестирани.</a:t>
            </a:r>
          </a:p>
          <a:p>
            <a:pPr marL="0" indent="0" algn="just">
              <a:buNone/>
            </a:pPr>
            <a:r>
              <a:rPr lang="ru-RU" sz="1800" dirty="0" smtClean="0">
                <a:latin typeface="Arial Narrow" panose="020B0606020202030204" pitchFamily="34" charset="0"/>
              </a:rPr>
              <a:t>      </a:t>
            </a:r>
            <a:r>
              <a:rPr lang="ru-RU" sz="1800" dirty="0" err="1" smtClean="0">
                <a:latin typeface="Arial Narrow" panose="020B0606020202030204" pitchFamily="34" charset="0"/>
              </a:rPr>
              <a:t>Отменени</a:t>
            </a:r>
            <a:r>
              <a:rPr lang="ru-RU" sz="1800" dirty="0" smtClean="0">
                <a:latin typeface="Arial Narrow" panose="020B0606020202030204" pitchFamily="34" charset="0"/>
              </a:rPr>
              <a:t> </a:t>
            </a:r>
            <a:r>
              <a:rPr lang="ru-RU" sz="1800" dirty="0">
                <a:latin typeface="Arial Narrow" panose="020B0606020202030204" pitchFamily="34" charset="0"/>
              </a:rPr>
              <a:t>изцяло </a:t>
            </a:r>
            <a:r>
              <a:rPr lang="ru-RU" sz="1800" dirty="0" err="1">
                <a:latin typeface="Arial Narrow" panose="020B0606020202030204" pitchFamily="34" charset="0"/>
              </a:rPr>
              <a:t>са</a:t>
            </a:r>
            <a:r>
              <a:rPr lang="ru-RU" sz="1800" dirty="0">
                <a:latin typeface="Arial Narrow" panose="020B0606020202030204" pitchFamily="34" charset="0"/>
              </a:rPr>
              <a:t> </a:t>
            </a:r>
            <a:r>
              <a:rPr lang="ru-RU" sz="1800" dirty="0" smtClean="0">
                <a:latin typeface="Arial Narrow" panose="020B0606020202030204" pitchFamily="34" charset="0"/>
              </a:rPr>
              <a:t>14 </a:t>
            </a:r>
            <a:r>
              <a:rPr lang="ru-RU" sz="1800" dirty="0">
                <a:latin typeface="Arial Narrow" panose="020B0606020202030204" pitchFamily="34" charset="0"/>
              </a:rPr>
              <a:t>акта, </a:t>
            </a:r>
            <a:r>
              <a:rPr lang="ru-RU" sz="1800" dirty="0" err="1">
                <a:latin typeface="Arial Narrow" panose="020B0606020202030204" pitchFamily="34" charset="0"/>
              </a:rPr>
              <a:t>съответно</a:t>
            </a:r>
            <a:r>
              <a:rPr lang="ru-RU" sz="1800" dirty="0">
                <a:latin typeface="Arial Narrow" panose="020B0606020202030204" pitchFamily="34" charset="0"/>
              </a:rPr>
              <a:t> </a:t>
            </a:r>
            <a:r>
              <a:rPr lang="ru-RU" sz="1800" dirty="0" smtClean="0">
                <a:latin typeface="Arial Narrow" panose="020B0606020202030204" pitchFamily="34" charset="0"/>
              </a:rPr>
              <a:t>6 </a:t>
            </a:r>
            <a:r>
              <a:rPr lang="ru-RU" sz="1800" dirty="0">
                <a:latin typeface="Arial Narrow" panose="020B0606020202030204" pitchFamily="34" charset="0"/>
              </a:rPr>
              <a:t>по </a:t>
            </a:r>
            <a:r>
              <a:rPr lang="ru-RU" sz="1800" dirty="0" err="1" smtClean="0">
                <a:latin typeface="Arial Narrow" panose="020B0606020202030204" pitchFamily="34" charset="0"/>
              </a:rPr>
              <a:t>наказателни</a:t>
            </a:r>
            <a:r>
              <a:rPr lang="ru-RU" sz="1800" dirty="0" smtClean="0">
                <a:latin typeface="Arial Narrow" panose="020B0606020202030204" pitchFamily="34" charset="0"/>
              </a:rPr>
              <a:t> и административно-</a:t>
            </a:r>
            <a:r>
              <a:rPr lang="ru-RU" sz="1800" dirty="0" err="1" smtClean="0">
                <a:latin typeface="Arial Narrow" panose="020B0606020202030204" pitchFamily="34" charset="0"/>
              </a:rPr>
              <a:t>наказателни</a:t>
            </a:r>
            <a:r>
              <a:rPr lang="ru-RU" sz="1800" dirty="0" smtClean="0">
                <a:latin typeface="Arial Narrow" panose="020B0606020202030204" pitchFamily="34" charset="0"/>
              </a:rPr>
              <a:t> дела и 8 </a:t>
            </a:r>
            <a:r>
              <a:rPr lang="ru-RU" sz="1800" dirty="0">
                <a:latin typeface="Arial Narrow" panose="020B0606020202030204" pitchFamily="34" charset="0"/>
              </a:rPr>
              <a:t>по </a:t>
            </a:r>
            <a:r>
              <a:rPr lang="ru-RU" sz="1800" dirty="0" smtClean="0">
                <a:latin typeface="Arial Narrow" panose="020B0606020202030204" pitchFamily="34" charset="0"/>
              </a:rPr>
              <a:t>граждански дела.</a:t>
            </a:r>
            <a:endParaRPr lang="en-US" sz="1800" dirty="0" smtClean="0">
              <a:latin typeface="Arial Narrow" panose="020B0606020202030204" pitchFamily="34" charset="0"/>
            </a:endParaRPr>
          </a:p>
          <a:p>
            <a:pPr marL="0" indent="0" algn="just">
              <a:buNone/>
            </a:pPr>
            <a:r>
              <a:rPr lang="bg-BG" sz="1800" dirty="0" smtClean="0">
                <a:latin typeface="Arial Narrow" panose="020B0606020202030204" pitchFamily="34" charset="0"/>
              </a:rPr>
              <a:t>      Потвърдени </a:t>
            </a:r>
            <a:r>
              <a:rPr lang="bg-BG" sz="1800" dirty="0">
                <a:latin typeface="Arial Narrow" panose="020B0606020202030204" pitchFamily="34" charset="0"/>
              </a:rPr>
              <a:t>изцяло са </a:t>
            </a:r>
            <a:r>
              <a:rPr lang="bg-BG" sz="1800" dirty="0" smtClean="0">
                <a:latin typeface="Arial Narrow" panose="020B0606020202030204" pitchFamily="34" charset="0"/>
              </a:rPr>
              <a:t>65 </a:t>
            </a:r>
            <a:r>
              <a:rPr lang="bg-BG" sz="1800" dirty="0">
                <a:latin typeface="Arial Narrow" panose="020B0606020202030204" pitchFamily="34" charset="0"/>
              </a:rPr>
              <a:t>акта, съответно </a:t>
            </a:r>
            <a:r>
              <a:rPr lang="bg-BG" sz="1800" dirty="0" smtClean="0">
                <a:latin typeface="Arial Narrow" panose="020B0606020202030204" pitchFamily="34" charset="0"/>
              </a:rPr>
              <a:t>27 </a:t>
            </a:r>
            <a:r>
              <a:rPr lang="bg-BG" sz="1800" dirty="0">
                <a:latin typeface="Arial Narrow" panose="020B0606020202030204" pitchFamily="34" charset="0"/>
              </a:rPr>
              <a:t>по </a:t>
            </a:r>
            <a:r>
              <a:rPr lang="bg-BG" sz="1800" dirty="0" smtClean="0">
                <a:latin typeface="Arial Narrow" panose="020B0606020202030204" pitchFamily="34" charset="0"/>
              </a:rPr>
              <a:t>наказателни и административно-наказателни дела и 38 </a:t>
            </a:r>
            <a:r>
              <a:rPr lang="bg-BG" sz="1800" dirty="0">
                <a:latin typeface="Arial Narrow" panose="020B0606020202030204" pitchFamily="34" charset="0"/>
              </a:rPr>
              <a:t>по </a:t>
            </a:r>
            <a:r>
              <a:rPr lang="bg-BG" sz="1800" dirty="0" smtClean="0">
                <a:latin typeface="Arial Narrow" panose="020B0606020202030204" pitchFamily="34" charset="0"/>
              </a:rPr>
              <a:t>граждански дела. </a:t>
            </a:r>
            <a:endParaRPr lang="bg-BG" sz="1800" dirty="0">
              <a:latin typeface="Arial Narrow" panose="020B0606020202030204" pitchFamily="34" charset="0"/>
            </a:endParaRPr>
          </a:p>
        </p:txBody>
      </p:sp>
    </p:spTree>
    <p:extLst>
      <p:ext uri="{BB962C8B-B14F-4D97-AF65-F5344CB8AC3E}">
        <p14:creationId xmlns:p14="http://schemas.microsoft.com/office/powerpoint/2010/main" val="4036545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601"/>
            <a:ext cx="8147248" cy="706090"/>
          </a:xfrm>
        </p:spPr>
        <p:txBody>
          <a:bodyPr>
            <a:normAutofit/>
          </a:bodyPr>
          <a:lstStyle/>
          <a:p>
            <a:pPr algn="ctr"/>
            <a:r>
              <a:rPr lang="bg-BG" sz="3100" b="1" dirty="0" smtClean="0">
                <a:solidFill>
                  <a:schemeClr val="accent3">
                    <a:lumMod val="50000"/>
                  </a:schemeClr>
                </a:solidFill>
                <a:effectLst>
                  <a:outerShdw blurRad="38100" dist="38100" dir="2700000" algn="tl">
                    <a:srgbClr val="000000">
                      <a:alpha val="43137"/>
                    </a:srgbClr>
                  </a:outerShdw>
                </a:effectLst>
              </a:rPr>
              <a:t>Качество </a:t>
            </a:r>
            <a:r>
              <a:rPr lang="bg-BG" sz="3100" b="1" dirty="0">
                <a:solidFill>
                  <a:schemeClr val="accent3">
                    <a:lumMod val="50000"/>
                  </a:schemeClr>
                </a:solidFill>
                <a:effectLst>
                  <a:outerShdw blurRad="38100" dist="38100" dir="2700000" algn="tl">
                    <a:srgbClr val="000000">
                      <a:alpha val="43137"/>
                    </a:srgbClr>
                  </a:outerShdw>
                </a:effectLst>
              </a:rPr>
              <a:t>на съдебните актове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90853247"/>
              </p:ext>
            </p:extLst>
          </p:nvPr>
        </p:nvGraphicFramePr>
        <p:xfrm>
          <a:off x="827584" y="1412776"/>
          <a:ext cx="7272808" cy="2304259"/>
        </p:xfrm>
        <a:graphic>
          <a:graphicData uri="http://schemas.openxmlformats.org/drawingml/2006/table">
            <a:tbl>
              <a:tblPr>
                <a:tableStyleId>{5C22544A-7EE6-4342-B048-85BDC9FD1C3A}</a:tableStyleId>
              </a:tblPr>
              <a:tblGrid>
                <a:gridCol w="1944216"/>
                <a:gridCol w="2088232"/>
                <a:gridCol w="1944216"/>
                <a:gridCol w="1296144"/>
              </a:tblGrid>
              <a:tr h="875434">
                <a:tc>
                  <a:txBody>
                    <a:bodyPr/>
                    <a:lstStyle/>
                    <a:p>
                      <a:pPr algn="ctr">
                        <a:spcAft>
                          <a:spcPts val="0"/>
                        </a:spcAft>
                      </a:pPr>
                      <a:r>
                        <a:rPr lang="bg-BG" sz="1800" b="0" dirty="0" smtClean="0">
                          <a:effectLst/>
                        </a:rPr>
                        <a:t>Година </a:t>
                      </a:r>
                      <a:r>
                        <a:rPr lang="bg-BG" sz="1800" b="0" dirty="0">
                          <a:effectLst/>
                        </a:rPr>
                        <a:t>/ съдебни </a:t>
                      </a:r>
                      <a:r>
                        <a:rPr lang="bg-BG" sz="1800" b="0" dirty="0" smtClean="0">
                          <a:effectLst/>
                        </a:rPr>
                        <a:t>актове</a:t>
                      </a:r>
                      <a:endParaRPr lang="bg-BG" sz="1800" b="0" dirty="0">
                        <a:effectLst/>
                      </a:endParaRPr>
                    </a:p>
                  </a:txBody>
                  <a:tcPr marL="44450" marR="44450" marT="0" marB="0" anchor="ctr">
                    <a:solidFill>
                      <a:schemeClr val="accent1">
                        <a:lumMod val="20000"/>
                        <a:lumOff val="80000"/>
                      </a:schemeClr>
                    </a:solidFill>
                  </a:tcPr>
                </a:tc>
                <a:tc>
                  <a:txBody>
                    <a:bodyPr/>
                    <a:lstStyle/>
                    <a:p>
                      <a:pPr algn="ctr">
                        <a:spcAft>
                          <a:spcPts val="0"/>
                        </a:spcAft>
                      </a:pPr>
                      <a:r>
                        <a:rPr lang="bg-BG" sz="1800" b="0" dirty="0">
                          <a:effectLst/>
                        </a:rPr>
                        <a:t>Обжалвани </a:t>
                      </a:r>
                      <a:r>
                        <a:rPr lang="bg-BG" sz="1800" b="0" dirty="0" smtClean="0">
                          <a:effectLst/>
                        </a:rPr>
                        <a:t>актове</a:t>
                      </a:r>
                      <a:endParaRPr lang="bg-BG" sz="1800" b="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b="0" dirty="0" smtClean="0">
                          <a:effectLst/>
                        </a:rPr>
                        <a:t>Отменени</a:t>
                      </a:r>
                      <a:r>
                        <a:rPr lang="bg-BG" sz="1800" b="0" baseline="0" dirty="0" smtClean="0">
                          <a:effectLst/>
                        </a:rPr>
                        <a:t> и</a:t>
                      </a:r>
                      <a:r>
                        <a:rPr lang="bg-BG" sz="1800" b="0" dirty="0" smtClean="0">
                          <a:effectLst/>
                        </a:rPr>
                        <a:t>зцяло</a:t>
                      </a:r>
                      <a:endParaRPr lang="bg-BG" sz="1800" b="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b="0" dirty="0">
                          <a:effectLst/>
                        </a:rPr>
                        <a:t>%</a:t>
                      </a:r>
                      <a:endParaRPr lang="bg-BG" sz="1800" b="0" dirty="0">
                        <a:effectLst/>
                        <a:latin typeface="Times New Roman"/>
                        <a:ea typeface="Times New Roman"/>
                      </a:endParaRPr>
                    </a:p>
                  </a:txBody>
                  <a:tcPr marL="44450" marR="44450" marT="0" marB="0" anchor="ctr">
                    <a:solidFill>
                      <a:schemeClr val="accent1">
                        <a:lumMod val="20000"/>
                        <a:lumOff val="80000"/>
                      </a:schemeClr>
                    </a:solidFill>
                  </a:tcPr>
                </a:tc>
              </a:tr>
              <a:tr h="285765">
                <a:tc>
                  <a:txBody>
                    <a:bodyPr/>
                    <a:lstStyle/>
                    <a:p>
                      <a:pPr algn="ctr">
                        <a:spcAft>
                          <a:spcPts val="0"/>
                        </a:spcAft>
                      </a:pPr>
                      <a:r>
                        <a:rPr lang="bg-BG" sz="1800" b="0" dirty="0" smtClean="0">
                          <a:effectLst/>
                        </a:rPr>
                        <a:t>2021</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0" dirty="0" smtClean="0">
                          <a:effectLst/>
                          <a:latin typeface="+mn-lt"/>
                          <a:ea typeface="+mn-ea"/>
                        </a:rPr>
                        <a:t>119</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0" dirty="0" smtClean="0">
                          <a:effectLst/>
                          <a:latin typeface="Times New Roman"/>
                          <a:ea typeface="Times New Roman"/>
                        </a:rPr>
                        <a:t>25</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0" dirty="0" smtClean="0">
                          <a:effectLst/>
                          <a:latin typeface="Times New Roman"/>
                          <a:ea typeface="Times New Roman"/>
                        </a:rPr>
                        <a:t>21</a:t>
                      </a:r>
                      <a:endParaRPr lang="bg-BG" sz="1800" b="0" dirty="0">
                        <a:effectLst/>
                        <a:latin typeface="Times New Roman"/>
                        <a:ea typeface="Times New Roman"/>
                      </a:endParaRPr>
                    </a:p>
                  </a:txBody>
                  <a:tcPr marL="44450" marR="44450" marT="0" marB="0">
                    <a:solidFill>
                      <a:schemeClr val="accent1">
                        <a:lumMod val="20000"/>
                        <a:lumOff val="80000"/>
                      </a:schemeClr>
                    </a:solidFill>
                  </a:tcPr>
                </a:tc>
              </a:tr>
              <a:tr h="285765">
                <a:tc>
                  <a:txBody>
                    <a:bodyPr/>
                    <a:lstStyle/>
                    <a:p>
                      <a:pPr algn="ctr">
                        <a:spcAft>
                          <a:spcPts val="0"/>
                        </a:spcAft>
                      </a:pPr>
                      <a:r>
                        <a:rPr lang="bg-BG" sz="1800" b="0" dirty="0" smtClean="0">
                          <a:effectLst/>
                        </a:rPr>
                        <a:t>2022</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0" dirty="0" smtClean="0">
                          <a:effectLst/>
                          <a:latin typeface="+mn-lt"/>
                          <a:ea typeface="+mn-ea"/>
                        </a:rPr>
                        <a:t>117</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0" dirty="0" smtClean="0">
                          <a:effectLst/>
                          <a:latin typeface="+mn-lt"/>
                          <a:ea typeface="+mn-ea"/>
                        </a:rPr>
                        <a:t>26</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0" dirty="0" smtClean="0">
                          <a:effectLst/>
                          <a:latin typeface="+mn-lt"/>
                          <a:ea typeface="+mn-ea"/>
                        </a:rPr>
                        <a:t>22</a:t>
                      </a:r>
                      <a:endParaRPr lang="bg-BG" sz="1800" b="0" dirty="0">
                        <a:effectLst/>
                        <a:latin typeface="Times New Roman"/>
                        <a:ea typeface="Times New Roman"/>
                      </a:endParaRPr>
                    </a:p>
                  </a:txBody>
                  <a:tcPr marL="44450" marR="44450" marT="0" marB="0">
                    <a:solidFill>
                      <a:schemeClr val="accent1">
                        <a:lumMod val="20000"/>
                        <a:lumOff val="80000"/>
                      </a:schemeClr>
                    </a:solidFill>
                  </a:tcPr>
                </a:tc>
              </a:tr>
              <a:tr h="285765">
                <a:tc>
                  <a:txBody>
                    <a:bodyPr/>
                    <a:lstStyle/>
                    <a:p>
                      <a:pPr algn="ctr">
                        <a:spcAft>
                          <a:spcPts val="0"/>
                        </a:spcAft>
                      </a:pPr>
                      <a:r>
                        <a:rPr lang="bg-BG" sz="1800" b="0" dirty="0" smtClean="0">
                          <a:effectLst/>
                        </a:rPr>
                        <a:t>2023</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0" dirty="0" smtClean="0">
                          <a:effectLst/>
                          <a:latin typeface="+mn-lt"/>
                          <a:ea typeface="+mn-ea"/>
                        </a:rPr>
                        <a:t>79</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0" dirty="0" smtClean="0">
                          <a:effectLst/>
                          <a:latin typeface="+mn-lt"/>
                          <a:ea typeface="+mn-ea"/>
                        </a:rPr>
                        <a:t>14</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b="0" dirty="0" smtClean="0">
                          <a:effectLst/>
                          <a:latin typeface="+mn-lt"/>
                          <a:ea typeface="+mn-ea"/>
                        </a:rPr>
                        <a:t>14</a:t>
                      </a:r>
                      <a:endParaRPr lang="bg-BG" sz="1800" b="0" dirty="0">
                        <a:effectLst/>
                        <a:latin typeface="Times New Roman"/>
                        <a:ea typeface="Times New Roman"/>
                      </a:endParaRPr>
                    </a:p>
                  </a:txBody>
                  <a:tcPr marL="44450" marR="44450" marT="0" marB="0">
                    <a:solidFill>
                      <a:schemeClr val="accent1">
                        <a:lumMod val="20000"/>
                        <a:lumOff val="80000"/>
                      </a:schemeClr>
                    </a:solidFill>
                  </a:tcPr>
                </a:tc>
              </a:tr>
              <a:tr h="2857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b="0" dirty="0" smtClean="0">
                          <a:effectLst/>
                        </a:rPr>
                        <a:t>2024</a:t>
                      </a:r>
                      <a:endParaRPr lang="bg-BG" sz="1800" b="0" dirty="0" smtClean="0">
                        <a:effectLst/>
                        <a:latin typeface="Times New Roman"/>
                        <a:ea typeface="Times New Roman"/>
                      </a:endParaRPr>
                    </a:p>
                  </a:txBody>
                  <a:tcPr marL="44450" marR="44450" marT="0" marB="0">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b="0" dirty="0" smtClean="0">
                          <a:effectLst/>
                          <a:latin typeface="+mn-lt"/>
                          <a:ea typeface="+mn-ea"/>
                        </a:rPr>
                        <a:t>81</a:t>
                      </a:r>
                      <a:endParaRPr lang="bg-BG" sz="1800" b="0" dirty="0" smtClean="0">
                        <a:effectLst/>
                        <a:latin typeface="+mn-lt"/>
                        <a:ea typeface="Times New Roman"/>
                      </a:endParaRPr>
                    </a:p>
                  </a:txBody>
                  <a:tcPr marL="44450" marR="44450" marT="0" marB="0">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b="0" dirty="0" smtClean="0">
                          <a:effectLst/>
                          <a:latin typeface="+mn-lt"/>
                          <a:ea typeface="Times New Roman"/>
                        </a:rPr>
                        <a:t>8</a:t>
                      </a:r>
                    </a:p>
                  </a:txBody>
                  <a:tcPr marL="44450" marR="44450" marT="0" marB="0">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800" b="0" dirty="0" smtClean="0">
                          <a:effectLst/>
                          <a:latin typeface="+mn-lt"/>
                          <a:ea typeface="Times New Roman"/>
                        </a:rPr>
                        <a:t>9,8</a:t>
                      </a:r>
                    </a:p>
                  </a:txBody>
                  <a:tcPr marL="44450" marR="44450" marT="0" marB="0">
                    <a:solidFill>
                      <a:schemeClr val="accent1">
                        <a:lumMod val="20000"/>
                        <a:lumOff val="80000"/>
                      </a:schemeClr>
                    </a:solidFill>
                  </a:tcPr>
                </a:tc>
              </a:tr>
              <a:tr h="285765">
                <a:tc>
                  <a:txBody>
                    <a:bodyPr/>
                    <a:lstStyle/>
                    <a:p>
                      <a:pPr algn="ctr">
                        <a:spcAft>
                          <a:spcPts val="0"/>
                        </a:spcAft>
                      </a:pPr>
                      <a:r>
                        <a:rPr lang="bg-BG" sz="1800" b="0" dirty="0" smtClean="0">
                          <a:effectLst/>
                        </a:rPr>
                        <a:t>202</a:t>
                      </a:r>
                      <a:r>
                        <a:rPr lang="en-US" sz="1800" b="0" dirty="0" smtClean="0">
                          <a:effectLst/>
                        </a:rPr>
                        <a:t>5</a:t>
                      </a:r>
                      <a:endParaRPr lang="bg-BG" sz="1800" b="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b="0" dirty="0" smtClean="0">
                          <a:effectLst/>
                          <a:latin typeface="+mn-lt"/>
                          <a:ea typeface="+mn-ea"/>
                        </a:rPr>
                        <a:t>101</a:t>
                      </a:r>
                      <a:endParaRPr lang="bg-BG" sz="1800" b="0" dirty="0">
                        <a:effectLst/>
                        <a:latin typeface="+mn-lt"/>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b="0" dirty="0" smtClean="0">
                          <a:effectLst/>
                          <a:latin typeface="+mn-lt"/>
                          <a:ea typeface="Times New Roman"/>
                        </a:rPr>
                        <a:t>14</a:t>
                      </a:r>
                      <a:endParaRPr lang="bg-BG" sz="1800" b="0" dirty="0">
                        <a:effectLst/>
                        <a:latin typeface="+mn-lt"/>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b="0" dirty="0" smtClean="0">
                          <a:effectLst/>
                          <a:latin typeface="+mn-lt"/>
                          <a:ea typeface="Times New Roman"/>
                        </a:rPr>
                        <a:t>14</a:t>
                      </a:r>
                      <a:endParaRPr lang="bg-BG" sz="1800" b="0" dirty="0">
                        <a:effectLst/>
                        <a:latin typeface="+mn-lt"/>
                        <a:ea typeface="Times New Roman"/>
                      </a:endParaRPr>
                    </a:p>
                  </a:txBody>
                  <a:tcPr marL="44450" marR="44450" marT="0" marB="0">
                    <a:solidFill>
                      <a:schemeClr val="accent1">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61016555"/>
              </p:ext>
            </p:extLst>
          </p:nvPr>
        </p:nvGraphicFramePr>
        <p:xfrm>
          <a:off x="827584" y="3933056"/>
          <a:ext cx="7272808" cy="2592291"/>
        </p:xfrm>
        <a:graphic>
          <a:graphicData uri="http://schemas.openxmlformats.org/drawingml/2006/table">
            <a:tbl>
              <a:tblPr>
                <a:tableStyleId>{5C22544A-7EE6-4342-B048-85BDC9FD1C3A}</a:tableStyleId>
              </a:tblPr>
              <a:tblGrid>
                <a:gridCol w="1920630"/>
                <a:gridCol w="2136860"/>
                <a:gridCol w="1921478"/>
                <a:gridCol w="1293840"/>
              </a:tblGrid>
              <a:tr h="1032116">
                <a:tc>
                  <a:txBody>
                    <a:bodyPr/>
                    <a:lstStyle/>
                    <a:p>
                      <a:pPr algn="ctr">
                        <a:spcAft>
                          <a:spcPts val="0"/>
                        </a:spcAft>
                      </a:pPr>
                      <a:r>
                        <a:rPr lang="bg-BG" sz="1800" b="0" dirty="0">
                          <a:effectLst/>
                        </a:rPr>
                        <a:t>Година / съдебни </a:t>
                      </a:r>
                      <a:r>
                        <a:rPr lang="bg-BG" sz="1800" b="0" dirty="0" smtClean="0">
                          <a:effectLst/>
                        </a:rPr>
                        <a:t>актове</a:t>
                      </a:r>
                      <a:endParaRPr lang="bg-BG" sz="1800" b="0" dirty="0">
                        <a:effectLst/>
                      </a:endParaRPr>
                    </a:p>
                  </a:txBody>
                  <a:tcPr marL="44450" marR="44450" marT="0" marB="0" anchor="ctr">
                    <a:solidFill>
                      <a:schemeClr val="accent1">
                        <a:lumMod val="40000"/>
                        <a:lumOff val="60000"/>
                      </a:schemeClr>
                    </a:solidFill>
                  </a:tcPr>
                </a:tc>
                <a:tc>
                  <a:txBody>
                    <a:bodyPr/>
                    <a:lstStyle/>
                    <a:p>
                      <a:pPr algn="ctr">
                        <a:spcAft>
                          <a:spcPts val="0"/>
                        </a:spcAft>
                      </a:pPr>
                      <a:r>
                        <a:rPr lang="bg-BG" sz="1800" b="0" dirty="0">
                          <a:effectLst/>
                        </a:rPr>
                        <a:t>Обжалвани </a:t>
                      </a:r>
                      <a:r>
                        <a:rPr lang="bg-BG" sz="1800" b="0" dirty="0" smtClean="0">
                          <a:effectLst/>
                        </a:rPr>
                        <a:t>актове</a:t>
                      </a:r>
                      <a:endParaRPr lang="bg-BG" sz="1800" b="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b="0" dirty="0" smtClean="0">
                          <a:effectLst/>
                        </a:rPr>
                        <a:t>Потвърдени</a:t>
                      </a:r>
                      <a:r>
                        <a:rPr lang="bg-BG" sz="1800" b="0" baseline="0" dirty="0" smtClean="0">
                          <a:effectLst/>
                        </a:rPr>
                        <a:t> и</a:t>
                      </a:r>
                      <a:r>
                        <a:rPr lang="bg-BG" sz="1800" b="0" dirty="0" smtClean="0">
                          <a:effectLst/>
                        </a:rPr>
                        <a:t>зцяло</a:t>
                      </a:r>
                      <a:endParaRPr lang="bg-BG" sz="1800" b="0" dirty="0">
                        <a:effectLst/>
                        <a:latin typeface="Times New Roman"/>
                        <a:ea typeface="Times New Roman"/>
                      </a:endParaRPr>
                    </a:p>
                  </a:txBody>
                  <a:tcPr marL="44450" marR="44450" marT="0" marB="0" anchor="ctr">
                    <a:solidFill>
                      <a:schemeClr val="accent1">
                        <a:lumMod val="40000"/>
                        <a:lumOff val="60000"/>
                      </a:schemeClr>
                    </a:solidFill>
                  </a:tcPr>
                </a:tc>
                <a:tc>
                  <a:txBody>
                    <a:bodyPr/>
                    <a:lstStyle/>
                    <a:p>
                      <a:pPr algn="ctr">
                        <a:spcAft>
                          <a:spcPts val="0"/>
                        </a:spcAft>
                      </a:pPr>
                      <a:r>
                        <a:rPr lang="bg-BG" sz="1800" b="0" dirty="0">
                          <a:effectLst/>
                        </a:rPr>
                        <a:t>%</a:t>
                      </a:r>
                      <a:endParaRPr lang="bg-BG" sz="1800" b="0" dirty="0">
                        <a:effectLst/>
                        <a:latin typeface="Times New Roman"/>
                        <a:ea typeface="Times New Roman"/>
                      </a:endParaRPr>
                    </a:p>
                  </a:txBody>
                  <a:tcPr marL="44450" marR="44450" marT="0" marB="0" anchor="ctr">
                    <a:solidFill>
                      <a:schemeClr val="accent1">
                        <a:lumMod val="40000"/>
                        <a:lumOff val="60000"/>
                      </a:schemeClr>
                    </a:solidFill>
                  </a:tcPr>
                </a:tc>
              </a:tr>
              <a:tr h="312035">
                <a:tc>
                  <a:txBody>
                    <a:bodyPr/>
                    <a:lstStyle/>
                    <a:p>
                      <a:pPr algn="ctr">
                        <a:spcAft>
                          <a:spcPts val="0"/>
                        </a:spcAft>
                      </a:pPr>
                      <a:r>
                        <a:rPr lang="bg-BG" sz="1800" b="0" dirty="0" smtClean="0">
                          <a:effectLst/>
                        </a:rPr>
                        <a:t>2021</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Times New Roman"/>
                          <a:ea typeface="Times New Roman"/>
                        </a:rPr>
                        <a:t>119</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67</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56</a:t>
                      </a:r>
                      <a:endParaRPr lang="bg-BG" sz="1800" b="0" dirty="0">
                        <a:effectLst/>
                        <a:latin typeface="Times New Roman"/>
                        <a:ea typeface="Times New Roman"/>
                      </a:endParaRPr>
                    </a:p>
                  </a:txBody>
                  <a:tcPr marL="44450" marR="44450" marT="0" marB="0">
                    <a:solidFill>
                      <a:schemeClr val="accent1">
                        <a:lumMod val="40000"/>
                        <a:lumOff val="60000"/>
                      </a:schemeClr>
                    </a:solidFill>
                  </a:tcPr>
                </a:tc>
              </a:tr>
              <a:tr h="312035">
                <a:tc>
                  <a:txBody>
                    <a:bodyPr/>
                    <a:lstStyle/>
                    <a:p>
                      <a:pPr algn="ctr">
                        <a:spcAft>
                          <a:spcPts val="0"/>
                        </a:spcAft>
                      </a:pPr>
                      <a:r>
                        <a:rPr lang="bg-BG" sz="1800" b="0" dirty="0" smtClean="0">
                          <a:effectLst/>
                        </a:rPr>
                        <a:t>2022</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117</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62</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53</a:t>
                      </a:r>
                      <a:endParaRPr lang="bg-BG" sz="1800" b="0" dirty="0">
                        <a:effectLst/>
                        <a:latin typeface="Times New Roman"/>
                        <a:ea typeface="Times New Roman"/>
                      </a:endParaRPr>
                    </a:p>
                  </a:txBody>
                  <a:tcPr marL="44450" marR="44450" marT="0" marB="0">
                    <a:solidFill>
                      <a:schemeClr val="accent1">
                        <a:lumMod val="40000"/>
                        <a:lumOff val="60000"/>
                      </a:schemeClr>
                    </a:solidFill>
                  </a:tcPr>
                </a:tc>
              </a:tr>
              <a:tr h="312035">
                <a:tc>
                  <a:txBody>
                    <a:bodyPr/>
                    <a:lstStyle/>
                    <a:p>
                      <a:pPr algn="ctr">
                        <a:spcAft>
                          <a:spcPts val="0"/>
                        </a:spcAft>
                      </a:pPr>
                      <a:r>
                        <a:rPr lang="bg-BG" sz="1800" b="0" dirty="0" smtClean="0">
                          <a:effectLst/>
                        </a:rPr>
                        <a:t>2023</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79</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70</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89</a:t>
                      </a:r>
                      <a:endParaRPr lang="bg-BG" sz="1800" b="0" dirty="0">
                        <a:effectLst/>
                        <a:latin typeface="Times New Roman"/>
                        <a:ea typeface="Times New Roman"/>
                      </a:endParaRPr>
                    </a:p>
                  </a:txBody>
                  <a:tcPr marL="44450" marR="44450" marT="0" marB="0">
                    <a:solidFill>
                      <a:schemeClr val="accent1">
                        <a:lumMod val="40000"/>
                        <a:lumOff val="60000"/>
                      </a:schemeClr>
                    </a:solidFill>
                  </a:tcPr>
                </a:tc>
              </a:tr>
              <a:tr h="312035">
                <a:tc>
                  <a:txBody>
                    <a:bodyPr/>
                    <a:lstStyle/>
                    <a:p>
                      <a:pPr algn="ctr">
                        <a:spcAft>
                          <a:spcPts val="0"/>
                        </a:spcAft>
                      </a:pPr>
                      <a:r>
                        <a:rPr lang="bg-BG" sz="1800" b="0" dirty="0" smtClean="0">
                          <a:effectLst/>
                        </a:rPr>
                        <a:t>2024</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81</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58</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bg-BG" sz="1800" b="0" dirty="0" smtClean="0">
                          <a:effectLst/>
                          <a:latin typeface="+mn-lt"/>
                          <a:ea typeface="+mn-ea"/>
                        </a:rPr>
                        <a:t>72</a:t>
                      </a:r>
                      <a:endParaRPr lang="bg-BG" sz="1800" b="0" dirty="0">
                        <a:effectLst/>
                        <a:latin typeface="Times New Roman"/>
                        <a:ea typeface="Times New Roman"/>
                      </a:endParaRPr>
                    </a:p>
                  </a:txBody>
                  <a:tcPr marL="44450" marR="44450" marT="0" marB="0">
                    <a:solidFill>
                      <a:schemeClr val="accent1">
                        <a:lumMod val="40000"/>
                        <a:lumOff val="60000"/>
                      </a:schemeClr>
                    </a:solidFill>
                  </a:tcPr>
                </a:tc>
              </a:tr>
              <a:tr h="312035">
                <a:tc>
                  <a:txBody>
                    <a:bodyPr/>
                    <a:lstStyle/>
                    <a:p>
                      <a:pPr algn="ctr">
                        <a:spcAft>
                          <a:spcPts val="0"/>
                        </a:spcAft>
                      </a:pPr>
                      <a:r>
                        <a:rPr lang="bg-BG" sz="1800" b="0" dirty="0" smtClean="0">
                          <a:effectLst/>
                        </a:rPr>
                        <a:t>202</a:t>
                      </a:r>
                      <a:r>
                        <a:rPr lang="en-US" sz="1800" b="0" dirty="0" smtClean="0">
                          <a:effectLst/>
                        </a:rPr>
                        <a:t>5</a:t>
                      </a:r>
                      <a:endParaRPr lang="bg-BG" sz="1800" b="0" dirty="0">
                        <a:effectLst/>
                        <a:latin typeface="Times New Roman"/>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en-US" sz="1800" b="0" dirty="0" smtClean="0">
                          <a:effectLst/>
                          <a:latin typeface="+mn-lt"/>
                          <a:ea typeface="Times New Roman"/>
                        </a:rPr>
                        <a:t>101</a:t>
                      </a:r>
                      <a:endParaRPr lang="bg-BG" sz="1800" b="0" dirty="0">
                        <a:effectLst/>
                        <a:latin typeface="+mn-lt"/>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en-US" sz="1800" b="0" dirty="0" smtClean="0">
                          <a:effectLst/>
                          <a:latin typeface="+mn-lt"/>
                          <a:ea typeface="Times New Roman"/>
                        </a:rPr>
                        <a:t>65</a:t>
                      </a:r>
                      <a:endParaRPr lang="bg-BG" sz="1800" b="0" dirty="0">
                        <a:effectLst/>
                        <a:latin typeface="+mn-lt"/>
                        <a:ea typeface="Times New Roman"/>
                      </a:endParaRPr>
                    </a:p>
                  </a:txBody>
                  <a:tcPr marL="44450" marR="44450" marT="0" marB="0">
                    <a:solidFill>
                      <a:schemeClr val="accent1">
                        <a:lumMod val="40000"/>
                        <a:lumOff val="60000"/>
                      </a:schemeClr>
                    </a:solidFill>
                  </a:tcPr>
                </a:tc>
                <a:tc>
                  <a:txBody>
                    <a:bodyPr/>
                    <a:lstStyle/>
                    <a:p>
                      <a:pPr algn="ctr">
                        <a:spcAft>
                          <a:spcPts val="0"/>
                        </a:spcAft>
                      </a:pPr>
                      <a:r>
                        <a:rPr lang="en-US" sz="1800" b="0" dirty="0" smtClean="0">
                          <a:effectLst/>
                          <a:latin typeface="+mn-lt"/>
                          <a:ea typeface="Times New Roman"/>
                        </a:rPr>
                        <a:t>64</a:t>
                      </a:r>
                      <a:endParaRPr lang="bg-BG" sz="1800" b="0" dirty="0">
                        <a:effectLst/>
                        <a:latin typeface="+mn-lt"/>
                        <a:ea typeface="Times New Roman"/>
                      </a:endParaRPr>
                    </a:p>
                  </a:txBody>
                  <a:tcPr marL="44450" marR="4445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283491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548680"/>
            <a:ext cx="8438933" cy="6048672"/>
          </a:xfrm>
        </p:spPr>
        <p:txBody>
          <a:bodyPr>
            <a:normAutofit/>
          </a:bodyPr>
          <a:lstStyle/>
          <a:p>
            <a:pPr marL="0" indent="0" algn="just">
              <a:buNone/>
            </a:pPr>
            <a:endParaRPr lang="bg-BG" sz="1800" dirty="0" smtClean="0"/>
          </a:p>
          <a:p>
            <a:pPr marL="0" indent="0" algn="just">
              <a:buNone/>
            </a:pPr>
            <a:r>
              <a:rPr lang="bg-BG" sz="2000" dirty="0" smtClean="0">
                <a:latin typeface="Arial Narrow" panose="020B0606020202030204" pitchFamily="34" charset="0"/>
              </a:rPr>
              <a:t>Годишният доклад на Районен съд - Велики  Преслав за 202</a:t>
            </a:r>
            <a:r>
              <a:rPr lang="en-US" sz="2000" dirty="0" smtClean="0">
                <a:latin typeface="Arial Narrow" panose="020B0606020202030204" pitchFamily="34" charset="0"/>
              </a:rPr>
              <a:t>5</a:t>
            </a:r>
            <a:r>
              <a:rPr lang="bg-BG" sz="2000" dirty="0" smtClean="0">
                <a:latin typeface="Arial Narrow" panose="020B0606020202030204" pitchFamily="34" charset="0"/>
              </a:rPr>
              <a:t> година се изготвя на основание чл. 80, ал. 1, т. 12 от ЗСВ и обхваща дейността на съда в цялост за календарна година, като я отразява в аналитичен вид, със съответните статистически данни, изводи, констатирани проблеми и предложения за подобряване работата на съда, чрез съпоставяне с данните от предходните отчетни години. </a:t>
            </a:r>
          </a:p>
          <a:p>
            <a:pPr marL="0" indent="0" algn="just">
              <a:buNone/>
            </a:pPr>
            <a:endParaRPr lang="bg-BG" sz="2000" dirty="0">
              <a:latin typeface="Arial Narrow" panose="020B0606020202030204" pitchFamily="34" charset="0"/>
            </a:endParaRPr>
          </a:p>
          <a:p>
            <a:pPr marL="0" indent="0">
              <a:buNone/>
            </a:pPr>
            <a:r>
              <a:rPr lang="bg-BG" sz="2000" dirty="0">
                <a:latin typeface="Arial Narrow" panose="020B0606020202030204" pitchFamily="34" charset="0"/>
              </a:rPr>
              <a:t>Всички посочени статистически данни в доклада отразяват периода до </a:t>
            </a:r>
            <a:r>
              <a:rPr lang="bg-BG" sz="2000" dirty="0" smtClean="0">
                <a:latin typeface="Arial Narrow" panose="020B0606020202030204" pitchFamily="34" charset="0"/>
              </a:rPr>
              <a:t>31.12.202</a:t>
            </a:r>
            <a:r>
              <a:rPr lang="en-US" sz="2000" dirty="0" smtClean="0">
                <a:latin typeface="Arial Narrow" panose="020B0606020202030204" pitchFamily="34" charset="0"/>
              </a:rPr>
              <a:t>5 </a:t>
            </a:r>
            <a:r>
              <a:rPr lang="bg-BG" sz="2000" dirty="0" smtClean="0">
                <a:latin typeface="Arial Narrow" panose="020B0606020202030204" pitchFamily="34" charset="0"/>
              </a:rPr>
              <a:t>г</a:t>
            </a:r>
            <a:r>
              <a:rPr lang="bg-BG" sz="2000" dirty="0">
                <a:latin typeface="Arial Narrow" panose="020B0606020202030204" pitchFamily="34" charset="0"/>
              </a:rPr>
              <a:t>.</a:t>
            </a:r>
          </a:p>
          <a:p>
            <a:pPr marL="0" indent="0">
              <a:buNone/>
            </a:pPr>
            <a:endParaRPr lang="en-US" sz="2000" dirty="0" smtClean="0">
              <a:latin typeface="Arial Narrow" panose="020B0606020202030204" pitchFamily="34" charset="0"/>
            </a:endParaRPr>
          </a:p>
          <a:p>
            <a:pPr marL="0" indent="0">
              <a:buNone/>
            </a:pPr>
            <a:r>
              <a:rPr lang="en-US" sz="2000" dirty="0" smtClean="0">
                <a:latin typeface="Arial Narrow" panose="020B0606020202030204" pitchFamily="34" charset="0"/>
              </a:rPr>
              <a:t>	</a:t>
            </a:r>
            <a:r>
              <a:rPr lang="bg-BG" sz="2000" dirty="0" smtClean="0">
                <a:latin typeface="Arial Narrow" panose="020B0606020202030204" pitchFamily="34" charset="0"/>
              </a:rPr>
              <a:t>Изготвил</a:t>
            </a:r>
            <a:r>
              <a:rPr lang="bg-BG" sz="2000" dirty="0">
                <a:latin typeface="Arial Narrow" panose="020B0606020202030204" pitchFamily="34" charset="0"/>
              </a:rPr>
              <a:t>:      </a:t>
            </a:r>
          </a:p>
          <a:p>
            <a:pPr marL="0" indent="0">
              <a:buNone/>
            </a:pPr>
            <a:r>
              <a:rPr lang="en-US" sz="2000" dirty="0">
                <a:latin typeface="Arial Narrow" panose="020B0606020202030204" pitchFamily="34" charset="0"/>
              </a:rPr>
              <a:t>	</a:t>
            </a:r>
            <a:r>
              <a:rPr lang="bg-BG" sz="2000" dirty="0" smtClean="0">
                <a:latin typeface="Arial Narrow" panose="020B0606020202030204" pitchFamily="34" charset="0"/>
              </a:rPr>
              <a:t>Дияна </a:t>
            </a:r>
            <a:r>
              <a:rPr lang="bg-BG" sz="2000" dirty="0">
                <a:latin typeface="Arial Narrow" panose="020B0606020202030204" pitchFamily="34" charset="0"/>
              </a:rPr>
              <a:t>Петрова</a:t>
            </a:r>
          </a:p>
          <a:p>
            <a:pPr marL="0" indent="0">
              <a:buNone/>
            </a:pPr>
            <a:r>
              <a:rPr lang="bg-BG" sz="2000" dirty="0">
                <a:latin typeface="Arial Narrow" panose="020B0606020202030204" pitchFamily="34" charset="0"/>
              </a:rPr>
              <a:t> </a:t>
            </a:r>
          </a:p>
          <a:p>
            <a:pPr marL="0" indent="0">
              <a:buNone/>
            </a:pPr>
            <a:r>
              <a:rPr lang="en-US" sz="2000" dirty="0" smtClean="0">
                <a:latin typeface="Arial Narrow" panose="020B0606020202030204" pitchFamily="34" charset="0"/>
              </a:rPr>
              <a:t>	</a:t>
            </a:r>
            <a:r>
              <a:rPr lang="bg-BG" sz="2000" dirty="0" smtClean="0">
                <a:latin typeface="Arial Narrow" panose="020B0606020202030204" pitchFamily="34" charset="0"/>
              </a:rPr>
              <a:t>Председател </a:t>
            </a:r>
            <a:r>
              <a:rPr lang="bg-BG" sz="2000" dirty="0">
                <a:latin typeface="Arial Narrow" panose="020B0606020202030204" pitchFamily="34" charset="0"/>
              </a:rPr>
              <a:t>на Районен съд - Велики Преслав</a:t>
            </a:r>
          </a:p>
          <a:p>
            <a:endParaRPr lang="bg-BG" dirty="0"/>
          </a:p>
        </p:txBody>
      </p:sp>
    </p:spTree>
    <p:extLst>
      <p:ext uri="{BB962C8B-B14F-4D97-AF65-F5344CB8AC3E}">
        <p14:creationId xmlns:p14="http://schemas.microsoft.com/office/powerpoint/2010/main" val="2869635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08912" cy="1368152"/>
          </a:xfrm>
        </p:spPr>
        <p:txBody>
          <a:bodyPr>
            <a:noAutofit/>
          </a:bodyPr>
          <a:lstStyle/>
          <a:p>
            <a:pPr algn="ctr"/>
            <a:r>
              <a:rPr lang="ru-RU" sz="2800" dirty="0" smtClean="0">
                <a:solidFill>
                  <a:schemeClr val="accent3">
                    <a:lumMod val="50000"/>
                  </a:schemeClr>
                </a:solidFill>
              </a:rPr>
              <a:t>        </a:t>
            </a:r>
            <a:r>
              <a:rPr lang="ru-RU" sz="2400" b="1" dirty="0" smtClean="0">
                <a:solidFill>
                  <a:schemeClr val="accent3">
                    <a:lumMod val="50000"/>
                  </a:schemeClr>
                </a:solidFill>
                <a:effectLst>
                  <a:outerShdw blurRad="38100" dist="38100" dir="2700000" algn="tl">
                    <a:srgbClr val="000000">
                      <a:alpha val="43137"/>
                    </a:srgbClr>
                  </a:outerShdw>
                </a:effectLst>
              </a:rPr>
              <a:t>4.</a:t>
            </a:r>
            <a:r>
              <a:rPr lang="en-US" sz="2400" b="1" dirty="0" smtClean="0">
                <a:solidFill>
                  <a:schemeClr val="accent3">
                    <a:lumMod val="50000"/>
                  </a:schemeClr>
                </a:solidFill>
                <a:effectLst>
                  <a:outerShdw blurRad="38100" dist="38100" dir="2700000" algn="tl">
                    <a:srgbClr val="000000">
                      <a:alpha val="43137"/>
                    </a:srgbClr>
                  </a:outerShdw>
                </a:effectLst>
              </a:rPr>
              <a:t> </a:t>
            </a:r>
            <a:r>
              <a:rPr lang="ru-RU" sz="2400" b="1" dirty="0" err="1" smtClean="0">
                <a:solidFill>
                  <a:schemeClr val="accent3">
                    <a:lumMod val="50000"/>
                  </a:schemeClr>
                </a:solidFill>
                <a:effectLst>
                  <a:outerShdw blurRad="38100" dist="38100" dir="2700000" algn="tl">
                    <a:srgbClr val="000000">
                      <a:alpha val="43137"/>
                    </a:srgbClr>
                  </a:outerShdw>
                </a:effectLst>
              </a:rPr>
              <a:t>Натовареност</a:t>
            </a:r>
            <a:r>
              <a:rPr lang="ru-RU" sz="2400" b="1" dirty="0" smtClean="0">
                <a:solidFill>
                  <a:schemeClr val="accent3">
                    <a:lumMod val="50000"/>
                  </a:schemeClr>
                </a:solidFill>
                <a:effectLst>
                  <a:outerShdw blurRad="38100" dist="38100" dir="2700000" algn="tl">
                    <a:srgbClr val="000000">
                      <a:alpha val="43137"/>
                    </a:srgbClr>
                  </a:outerShdw>
                </a:effectLst>
              </a:rPr>
              <a:t> </a:t>
            </a:r>
            <a:r>
              <a:rPr lang="ru-RU" sz="2400" b="1" dirty="0">
                <a:solidFill>
                  <a:schemeClr val="accent3">
                    <a:lumMod val="50000"/>
                  </a:schemeClr>
                </a:solidFill>
                <a:effectLst>
                  <a:outerShdw blurRad="38100" dist="38100" dir="2700000" algn="tl">
                    <a:srgbClr val="000000">
                      <a:alpha val="43137"/>
                    </a:srgbClr>
                  </a:outerShdw>
                </a:effectLst>
              </a:rPr>
              <a:t>– </a:t>
            </a:r>
            <a:r>
              <a:rPr lang="ru-RU" sz="2400" b="1" dirty="0" smtClean="0">
                <a:solidFill>
                  <a:schemeClr val="accent3">
                    <a:lumMod val="50000"/>
                  </a:schemeClr>
                </a:solidFill>
                <a:effectLst>
                  <a:outerShdw blurRad="38100" dist="38100" dir="2700000" algn="tl">
                    <a:srgbClr val="000000">
                      <a:alpha val="43137"/>
                    </a:srgbClr>
                  </a:outerShdw>
                </a:effectLst>
              </a:rPr>
              <a:t>по </a:t>
            </a:r>
            <a:r>
              <a:rPr lang="ru-RU" sz="2400" b="1" dirty="0">
                <a:solidFill>
                  <a:schemeClr val="accent3">
                    <a:lumMod val="50000"/>
                  </a:schemeClr>
                </a:solidFill>
                <a:effectLst>
                  <a:outerShdw blurRad="38100" dist="38100" dir="2700000" algn="tl">
                    <a:srgbClr val="000000">
                      <a:alpha val="43137"/>
                    </a:srgbClr>
                  </a:outerShdw>
                </a:effectLst>
              </a:rPr>
              <a:t>щат и </a:t>
            </a:r>
            <a:r>
              <a:rPr lang="ru-RU" sz="2400" b="1" dirty="0" err="1" smtClean="0">
                <a:solidFill>
                  <a:schemeClr val="accent3">
                    <a:lumMod val="50000"/>
                  </a:schemeClr>
                </a:solidFill>
                <a:effectLst>
                  <a:outerShdw blurRad="38100" dist="38100" dir="2700000" algn="tl">
                    <a:srgbClr val="000000">
                      <a:alpha val="43137"/>
                    </a:srgbClr>
                  </a:outerShdw>
                </a:effectLst>
              </a:rPr>
              <a:t>действителна</a:t>
            </a:r>
            <a:r>
              <a:rPr lang="ru-RU" sz="2400" b="1" dirty="0" smtClean="0">
                <a:solidFill>
                  <a:schemeClr val="accent3">
                    <a:lumMod val="50000"/>
                  </a:schemeClr>
                </a:solidFill>
                <a:effectLst>
                  <a:outerShdw blurRad="38100" dist="38100" dir="2700000" algn="tl">
                    <a:srgbClr val="000000">
                      <a:alpha val="43137"/>
                    </a:srgbClr>
                  </a:outerShdw>
                </a:effectLst>
              </a:rPr>
              <a:t/>
            </a:r>
            <a:br>
              <a:rPr lang="ru-RU" sz="2400" b="1" dirty="0" smtClean="0">
                <a:solidFill>
                  <a:schemeClr val="accent3">
                    <a:lumMod val="50000"/>
                  </a:schemeClr>
                </a:solidFill>
                <a:effectLst>
                  <a:outerShdw blurRad="38100" dist="38100" dir="2700000" algn="tl">
                    <a:srgbClr val="000000">
                      <a:alpha val="43137"/>
                    </a:srgbClr>
                  </a:outerShdw>
                </a:effectLst>
              </a:rPr>
            </a:br>
            <a:r>
              <a:rPr lang="ru-RU" sz="2400" b="1" dirty="0" smtClean="0">
                <a:solidFill>
                  <a:schemeClr val="accent3">
                    <a:lumMod val="50000"/>
                  </a:schemeClr>
                </a:solidFill>
                <a:effectLst>
                  <a:outerShdw blurRad="38100" dist="38100" dir="2700000" algn="tl">
                    <a:srgbClr val="000000">
                      <a:alpha val="43137"/>
                    </a:srgbClr>
                  </a:outerShdw>
                </a:effectLst>
              </a:rPr>
              <a:t>   </a:t>
            </a:r>
            <a:r>
              <a:rPr lang="ru-RU" sz="2400" b="1" dirty="0" err="1" smtClean="0">
                <a:solidFill>
                  <a:schemeClr val="accent3">
                    <a:lumMod val="50000"/>
                  </a:schemeClr>
                </a:solidFill>
                <a:effectLst>
                  <a:outerShdw blurRad="38100" dist="38100" dir="2700000" algn="tl">
                    <a:srgbClr val="000000">
                      <a:alpha val="43137"/>
                    </a:srgbClr>
                  </a:outerShdw>
                </a:effectLst>
              </a:rPr>
              <a:t>натовареност</a:t>
            </a:r>
            <a:r>
              <a:rPr lang="ru-RU" sz="2400" b="1" dirty="0">
                <a:solidFill>
                  <a:schemeClr val="accent3">
                    <a:lumMod val="50000"/>
                  </a:schemeClr>
                </a:solidFill>
                <a:effectLst>
                  <a:outerShdw blurRad="38100" dist="38100" dir="2700000" algn="tl">
                    <a:srgbClr val="000000">
                      <a:alpha val="43137"/>
                    </a:srgbClr>
                  </a:outerShdw>
                </a:effectLst>
              </a:rPr>
              <a:t>, спрямо дела за </a:t>
            </a:r>
            <a:r>
              <a:rPr lang="ru-RU" sz="2400" b="1" dirty="0" err="1" smtClean="0">
                <a:solidFill>
                  <a:schemeClr val="accent3">
                    <a:lumMod val="50000"/>
                  </a:schemeClr>
                </a:solidFill>
                <a:effectLst>
                  <a:outerShdw blurRad="38100" dist="38100" dir="2700000" algn="tl">
                    <a:srgbClr val="000000">
                      <a:alpha val="43137"/>
                    </a:srgbClr>
                  </a:outerShdw>
                </a:effectLst>
              </a:rPr>
              <a:t>разглеждане</a:t>
            </a:r>
            <a:r>
              <a:rPr lang="ru-RU" sz="2400" b="1" dirty="0" smtClean="0">
                <a:solidFill>
                  <a:schemeClr val="accent3">
                    <a:lumMod val="50000"/>
                  </a:schemeClr>
                </a:solidFill>
                <a:effectLst>
                  <a:outerShdw blurRad="38100" dist="38100" dir="2700000" algn="tl">
                    <a:srgbClr val="000000">
                      <a:alpha val="43137"/>
                    </a:srgbClr>
                  </a:outerShdw>
                </a:effectLst>
              </a:rPr>
              <a:t>  </a:t>
            </a:r>
            <a:r>
              <a:rPr lang="ru-RU" sz="2400" b="1" dirty="0">
                <a:solidFill>
                  <a:schemeClr val="accent3">
                    <a:lumMod val="50000"/>
                  </a:schemeClr>
                </a:solidFill>
                <a:effectLst>
                  <a:outerShdw blurRad="38100" dist="38100" dir="2700000" algn="tl">
                    <a:srgbClr val="000000">
                      <a:alpha val="43137"/>
                    </a:srgbClr>
                  </a:outerShdw>
                </a:effectLst>
              </a:rPr>
              <a:t>и </a:t>
            </a:r>
            <a:r>
              <a:rPr lang="ru-RU" sz="2400" b="1" dirty="0" err="1" smtClean="0">
                <a:solidFill>
                  <a:schemeClr val="accent3">
                    <a:lumMod val="50000"/>
                  </a:schemeClr>
                </a:solidFill>
                <a:effectLst>
                  <a:outerShdw blurRad="38100" dist="38100" dir="2700000" algn="tl">
                    <a:srgbClr val="000000">
                      <a:alpha val="43137"/>
                    </a:srgbClr>
                  </a:outerShdw>
                </a:effectLst>
              </a:rPr>
              <a:t>спрямо</a:t>
            </a:r>
            <a:r>
              <a:rPr lang="ru-RU" sz="2400" b="1" dirty="0" smtClean="0">
                <a:solidFill>
                  <a:schemeClr val="accent3">
                    <a:lumMod val="50000"/>
                  </a:schemeClr>
                </a:solidFill>
                <a:effectLst>
                  <a:outerShdw blurRad="38100" dist="38100" dir="2700000" algn="tl">
                    <a:srgbClr val="000000">
                      <a:alpha val="43137"/>
                    </a:srgbClr>
                  </a:outerShdw>
                </a:effectLst>
              </a:rPr>
              <a:t> </a:t>
            </a:r>
            <a:r>
              <a:rPr lang="ru-RU" sz="2400" b="1" dirty="0" err="1" smtClean="0">
                <a:solidFill>
                  <a:schemeClr val="accent3">
                    <a:lumMod val="50000"/>
                  </a:schemeClr>
                </a:solidFill>
                <a:effectLst>
                  <a:outerShdw blurRad="38100" dist="38100" dir="2700000" algn="tl">
                    <a:srgbClr val="000000">
                      <a:alpha val="43137"/>
                    </a:srgbClr>
                  </a:outerShdw>
                </a:effectLst>
              </a:rPr>
              <a:t>свършени</a:t>
            </a:r>
            <a:r>
              <a:rPr lang="ru-RU" sz="2400" b="1" dirty="0" smtClean="0">
                <a:solidFill>
                  <a:schemeClr val="accent3">
                    <a:lumMod val="50000"/>
                  </a:schemeClr>
                </a:solidFill>
                <a:effectLst>
                  <a:outerShdw blurRad="38100" dist="38100" dir="2700000" algn="tl">
                    <a:srgbClr val="000000">
                      <a:alpha val="43137"/>
                    </a:srgbClr>
                  </a:outerShdw>
                </a:effectLst>
              </a:rPr>
              <a:t> дела</a:t>
            </a:r>
            <a:endParaRPr lang="bg-BG" sz="24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1772816"/>
            <a:ext cx="8445624" cy="4752528"/>
          </a:xfrm>
        </p:spPr>
        <p:txBody>
          <a:bodyPr>
            <a:noAutofit/>
          </a:bodyPr>
          <a:lstStyle/>
          <a:p>
            <a:pPr marL="0" indent="0" algn="just">
              <a:buNone/>
            </a:pPr>
            <a:r>
              <a:rPr lang="en-US" sz="1800" dirty="0"/>
              <a:t>	</a:t>
            </a:r>
            <a:r>
              <a:rPr lang="bg-BG" sz="1800" dirty="0" smtClean="0">
                <a:latin typeface="Arial Narrow" panose="020B0606020202030204" pitchFamily="34" charset="0"/>
              </a:rPr>
              <a:t>Всички </a:t>
            </a:r>
            <a:r>
              <a:rPr lang="bg-BG" sz="1800" dirty="0" smtClean="0">
                <a:latin typeface="Arial Narrow" panose="020B0606020202030204" pitchFamily="34" charset="0"/>
              </a:rPr>
              <a:t>постъпващи за разглеждане дела в Районен съд - Велики Преслав се разпределят между съдиите по принципа на случайния избор чрез ЕИСС. Изключения се допускат със заповед на Председателя на ВПРС. Делата по дежурство се разпределят 100% по всички видове дела.</a:t>
            </a:r>
          </a:p>
          <a:p>
            <a:pPr marL="0" indent="0" algn="just">
              <a:buNone/>
            </a:pPr>
            <a:r>
              <a:rPr lang="en-US" sz="1800" dirty="0" smtClean="0">
                <a:latin typeface="Arial Narrow" panose="020B0606020202030204" pitchFamily="34" charset="0"/>
              </a:rPr>
              <a:t>	</a:t>
            </a:r>
            <a:r>
              <a:rPr lang="ru-RU" sz="1800" dirty="0" err="1" smtClean="0">
                <a:latin typeface="Arial Narrow" panose="020B0606020202030204" pitchFamily="34" charset="0"/>
              </a:rPr>
              <a:t>Районните</a:t>
            </a:r>
            <a:r>
              <a:rPr lang="ru-RU" sz="1800" dirty="0" smtClean="0">
                <a:latin typeface="Arial Narrow" panose="020B0606020202030204" pitchFamily="34" charset="0"/>
              </a:rPr>
              <a:t> </a:t>
            </a:r>
            <a:r>
              <a:rPr lang="ru-RU" sz="1800" dirty="0" err="1" smtClean="0">
                <a:latin typeface="Arial Narrow" panose="020B0606020202030204" pitchFamily="34" charset="0"/>
              </a:rPr>
              <a:t>съдии</a:t>
            </a:r>
            <a:r>
              <a:rPr lang="ru-RU" sz="1800" dirty="0" smtClean="0">
                <a:latin typeface="Arial Narrow" panose="020B0606020202030204" pitchFamily="34" charset="0"/>
              </a:rPr>
              <a:t>, </a:t>
            </a:r>
            <a:r>
              <a:rPr lang="ru-RU" sz="1800" dirty="0" err="1" smtClean="0">
                <a:latin typeface="Arial Narrow" panose="020B0606020202030204" pitchFamily="34" charset="0"/>
              </a:rPr>
              <a:t>които</a:t>
            </a:r>
            <a:r>
              <a:rPr lang="ru-RU" sz="1800" dirty="0" smtClean="0">
                <a:latin typeface="Arial Narrow" panose="020B0606020202030204" pitchFamily="34" charset="0"/>
              </a:rPr>
              <a:t> </a:t>
            </a:r>
            <a:r>
              <a:rPr lang="ru-RU" sz="1800" dirty="0" err="1" smtClean="0">
                <a:latin typeface="Arial Narrow" panose="020B0606020202030204" pitchFamily="34" charset="0"/>
              </a:rPr>
              <a:t>към</a:t>
            </a:r>
            <a:r>
              <a:rPr lang="ru-RU" sz="1800" dirty="0" smtClean="0">
                <a:latin typeface="Arial Narrow" panose="020B0606020202030204" pitchFamily="34" charset="0"/>
              </a:rPr>
              <a:t> </a:t>
            </a:r>
            <a:r>
              <a:rPr lang="bg-BG" sz="1800" dirty="0" smtClean="0">
                <a:latin typeface="Arial Narrow" panose="020B0606020202030204" pitchFamily="34" charset="0"/>
              </a:rPr>
              <a:t>31.12.202</a:t>
            </a:r>
            <a:r>
              <a:rPr lang="en-US" sz="1800" dirty="0" smtClean="0">
                <a:latin typeface="Arial Narrow" panose="020B0606020202030204" pitchFamily="34" charset="0"/>
              </a:rPr>
              <a:t>5</a:t>
            </a:r>
            <a:r>
              <a:rPr lang="bg-BG" sz="1800" dirty="0" smtClean="0">
                <a:latin typeface="Arial Narrow" panose="020B0606020202030204" pitchFamily="34" charset="0"/>
              </a:rPr>
              <a:t> г. по щат са трима съдии.</a:t>
            </a:r>
            <a:r>
              <a:rPr lang="ru-RU" sz="1800" dirty="0">
                <a:latin typeface="Arial Narrow" panose="020B0606020202030204" pitchFamily="34" charset="0"/>
              </a:rPr>
              <a:t> </a:t>
            </a:r>
            <a:r>
              <a:rPr lang="ru-RU" sz="1800" dirty="0" err="1">
                <a:latin typeface="Arial Narrow" panose="020B0606020202030204" pitchFamily="34" charset="0"/>
              </a:rPr>
              <a:t>През</a:t>
            </a:r>
            <a:r>
              <a:rPr lang="ru-RU" sz="1800" dirty="0">
                <a:latin typeface="Arial Narrow" panose="020B0606020202030204" pitchFamily="34" charset="0"/>
              </a:rPr>
              <a:t> </a:t>
            </a:r>
            <a:r>
              <a:rPr lang="ru-RU" sz="1800" dirty="0" smtClean="0">
                <a:latin typeface="Arial Narrow" panose="020B0606020202030204" pitchFamily="34" charset="0"/>
              </a:rPr>
              <a:t>202</a:t>
            </a:r>
            <a:r>
              <a:rPr lang="en-US" sz="1800" dirty="0" smtClean="0">
                <a:latin typeface="Arial Narrow" panose="020B0606020202030204" pitchFamily="34" charset="0"/>
              </a:rPr>
              <a:t>5</a:t>
            </a:r>
            <a:r>
              <a:rPr lang="ru-RU" sz="1800" dirty="0" smtClean="0">
                <a:latin typeface="Arial Narrow" panose="020B0606020202030204" pitchFamily="34" charset="0"/>
              </a:rPr>
              <a:t> </a:t>
            </a:r>
            <a:r>
              <a:rPr lang="ru-RU" sz="1800" dirty="0">
                <a:latin typeface="Arial Narrow" panose="020B0606020202030204" pitchFamily="34" charset="0"/>
              </a:rPr>
              <a:t>г. </a:t>
            </a:r>
            <a:r>
              <a:rPr lang="ru-RU" sz="1800" dirty="0" err="1">
                <a:latin typeface="Arial Narrow" panose="020B0606020202030204" pitchFamily="34" charset="0"/>
              </a:rPr>
              <a:t>са</a:t>
            </a:r>
            <a:r>
              <a:rPr lang="ru-RU" sz="1800" dirty="0">
                <a:latin typeface="Arial Narrow" panose="020B0606020202030204" pitchFamily="34" charset="0"/>
              </a:rPr>
              <a:t> </a:t>
            </a:r>
            <a:r>
              <a:rPr lang="ru-RU" sz="1800" dirty="0" err="1">
                <a:latin typeface="Arial Narrow" panose="020B0606020202030204" pitchFamily="34" charset="0"/>
              </a:rPr>
              <a:t>работили</a:t>
            </a:r>
            <a:r>
              <a:rPr lang="ru-RU" sz="1800" dirty="0">
                <a:latin typeface="Arial Narrow" panose="020B0606020202030204" pitchFamily="34" charset="0"/>
              </a:rPr>
              <a:t> в </a:t>
            </a:r>
            <a:r>
              <a:rPr lang="ru-RU" sz="1800" dirty="0" err="1">
                <a:latin typeface="Arial Narrow" panose="020B0606020202030204" pitchFamily="34" charset="0"/>
              </a:rPr>
              <a:t>съда</a:t>
            </a:r>
            <a:r>
              <a:rPr lang="ru-RU" sz="1800" dirty="0">
                <a:latin typeface="Arial Narrow" panose="020B0606020202030204" pitchFamily="34" charset="0"/>
              </a:rPr>
              <a:t>: </a:t>
            </a:r>
            <a:r>
              <a:rPr lang="ru-RU" sz="1800" dirty="0" err="1">
                <a:latin typeface="Arial Narrow" panose="020B0606020202030204" pitchFamily="34" charset="0"/>
              </a:rPr>
              <a:t>Дияна</a:t>
            </a:r>
            <a:r>
              <a:rPr lang="ru-RU" sz="1800" dirty="0">
                <a:latin typeface="Arial Narrow" panose="020B0606020202030204" pitchFamily="34" charset="0"/>
              </a:rPr>
              <a:t> Петрова, Соня </a:t>
            </a:r>
            <a:r>
              <a:rPr lang="ru-RU" sz="1800" dirty="0" err="1" smtClean="0">
                <a:latin typeface="Arial Narrow" panose="020B0606020202030204" pitchFamily="34" charset="0"/>
              </a:rPr>
              <a:t>Стефанова</a:t>
            </a:r>
            <a:r>
              <a:rPr lang="ru-RU" sz="1800" dirty="0" smtClean="0">
                <a:latin typeface="Arial Narrow" panose="020B0606020202030204" pitchFamily="34" charset="0"/>
              </a:rPr>
              <a:t> </a:t>
            </a:r>
            <a:r>
              <a:rPr lang="ru-RU" sz="1800" dirty="0">
                <a:latin typeface="Arial Narrow" panose="020B0606020202030204" pitchFamily="34" charset="0"/>
              </a:rPr>
              <a:t>и Милена </a:t>
            </a:r>
            <a:r>
              <a:rPr lang="ru-RU" sz="1800" dirty="0" err="1" smtClean="0">
                <a:latin typeface="Arial Narrow" panose="020B0606020202030204" pitchFamily="34" charset="0"/>
              </a:rPr>
              <a:t>Хазарян</a:t>
            </a:r>
            <a:r>
              <a:rPr lang="ru-RU" sz="1800" dirty="0" smtClean="0">
                <a:latin typeface="Arial Narrow" panose="020B0606020202030204" pitchFamily="34" charset="0"/>
              </a:rPr>
              <a:t>. </a:t>
            </a:r>
            <a:r>
              <a:rPr lang="ru-RU" sz="1800" dirty="0" err="1" smtClean="0">
                <a:latin typeface="Arial Narrow" panose="020B0606020202030204" pitchFamily="34" charset="0"/>
              </a:rPr>
              <a:t>Всички</a:t>
            </a:r>
            <a:r>
              <a:rPr lang="ru-RU" sz="1800" dirty="0" smtClean="0">
                <a:latin typeface="Arial Narrow" panose="020B0606020202030204" pitchFamily="34" charset="0"/>
              </a:rPr>
              <a:t> </a:t>
            </a:r>
            <a:r>
              <a:rPr lang="ru-RU" sz="1800" dirty="0" err="1">
                <a:latin typeface="Arial Narrow" panose="020B0606020202030204" pitchFamily="34" charset="0"/>
              </a:rPr>
              <a:t>работили</a:t>
            </a:r>
            <a:r>
              <a:rPr lang="ru-RU" sz="1800" dirty="0">
                <a:latin typeface="Arial Narrow" panose="020B0606020202030204" pitchFamily="34" charset="0"/>
              </a:rPr>
              <a:t> </a:t>
            </a:r>
            <a:r>
              <a:rPr lang="ru-RU" sz="1800" dirty="0" err="1">
                <a:latin typeface="Arial Narrow" panose="020B0606020202030204" pitchFamily="34" charset="0"/>
              </a:rPr>
              <a:t>през</a:t>
            </a:r>
            <a:r>
              <a:rPr lang="ru-RU" sz="1800" dirty="0">
                <a:latin typeface="Arial Narrow" panose="020B0606020202030204" pitchFamily="34" charset="0"/>
              </a:rPr>
              <a:t> </a:t>
            </a:r>
            <a:r>
              <a:rPr lang="ru-RU" sz="1800" dirty="0" err="1">
                <a:latin typeface="Arial Narrow" panose="020B0606020202030204" pitchFamily="34" charset="0"/>
              </a:rPr>
              <a:t>отчетния</a:t>
            </a:r>
            <a:r>
              <a:rPr lang="ru-RU" sz="1800" dirty="0">
                <a:latin typeface="Arial Narrow" panose="020B0606020202030204" pitchFamily="34" charset="0"/>
              </a:rPr>
              <a:t> период </a:t>
            </a:r>
            <a:r>
              <a:rPr lang="ru-RU" sz="1800" dirty="0" err="1">
                <a:latin typeface="Arial Narrow" panose="020B0606020202030204" pitchFamily="34" charset="0"/>
              </a:rPr>
              <a:t>съдии</a:t>
            </a:r>
            <a:r>
              <a:rPr lang="ru-RU" sz="1800" dirty="0">
                <a:latin typeface="Arial Narrow" panose="020B0606020202030204" pitchFamily="34" charset="0"/>
              </a:rPr>
              <a:t> </a:t>
            </a:r>
            <a:r>
              <a:rPr lang="ru-RU" sz="1800" dirty="0" err="1">
                <a:latin typeface="Arial Narrow" panose="020B0606020202030204" pitchFamily="34" charset="0"/>
              </a:rPr>
              <a:t>са</a:t>
            </a:r>
            <a:r>
              <a:rPr lang="ru-RU" sz="1800" dirty="0">
                <a:latin typeface="Arial Narrow" panose="020B0606020202030204" pitchFamily="34" charset="0"/>
              </a:rPr>
              <a:t> </a:t>
            </a:r>
            <a:r>
              <a:rPr lang="ru-RU" sz="1800" dirty="0" err="1">
                <a:latin typeface="Arial Narrow" panose="020B0606020202030204" pitchFamily="34" charset="0"/>
              </a:rPr>
              <a:t>включени</a:t>
            </a:r>
            <a:r>
              <a:rPr lang="ru-RU" sz="1800" dirty="0">
                <a:latin typeface="Arial Narrow" panose="020B0606020202030204" pitchFamily="34" charset="0"/>
              </a:rPr>
              <a:t> в графика за дежурства с процент на </a:t>
            </a:r>
            <a:r>
              <a:rPr lang="ru-RU" sz="1800" dirty="0" err="1">
                <a:latin typeface="Arial Narrow" panose="020B0606020202030204" pitchFamily="34" charset="0"/>
              </a:rPr>
              <a:t>разпределение</a:t>
            </a:r>
            <a:r>
              <a:rPr lang="ru-RU" sz="1800" dirty="0">
                <a:latin typeface="Arial Narrow" panose="020B0606020202030204" pitchFamily="34" charset="0"/>
              </a:rPr>
              <a:t> на </a:t>
            </a:r>
            <a:r>
              <a:rPr lang="ru-RU" sz="1800" dirty="0" err="1">
                <a:latin typeface="Arial Narrow" panose="020B0606020202030204" pitchFamily="34" charset="0"/>
              </a:rPr>
              <a:t>делата</a:t>
            </a:r>
            <a:r>
              <a:rPr lang="ru-RU" sz="1800" dirty="0">
                <a:latin typeface="Arial Narrow" panose="020B0606020202030204" pitchFamily="34" charset="0"/>
              </a:rPr>
              <a:t> по дежурство 100</a:t>
            </a:r>
            <a:r>
              <a:rPr lang="ru-RU" sz="1800" dirty="0" smtClean="0">
                <a:latin typeface="Arial Narrow" panose="020B0606020202030204" pitchFamily="34" charset="0"/>
              </a:rPr>
              <a:t>%.</a:t>
            </a:r>
          </a:p>
          <a:p>
            <a:pPr marL="0" indent="0" algn="just">
              <a:buNone/>
            </a:pPr>
            <a:r>
              <a:rPr lang="en-US" sz="1800" dirty="0" smtClean="0">
                <a:latin typeface="Arial Narrow" panose="020B0606020202030204" pitchFamily="34" charset="0"/>
              </a:rPr>
              <a:t>	</a:t>
            </a:r>
            <a:r>
              <a:rPr lang="ru-RU" sz="1800" dirty="0" smtClean="0">
                <a:latin typeface="Arial Narrow" panose="020B0606020202030204" pitchFamily="34" charset="0"/>
              </a:rPr>
              <a:t>С </a:t>
            </a:r>
            <a:r>
              <a:rPr lang="ru-RU" sz="1800" dirty="0" err="1">
                <a:latin typeface="Arial Narrow" panose="020B0606020202030204" pitchFamily="34" charset="0"/>
              </a:rPr>
              <a:t>разпореждания</a:t>
            </a:r>
            <a:r>
              <a:rPr lang="ru-RU" sz="1800" dirty="0">
                <a:latin typeface="Arial Narrow" panose="020B0606020202030204" pitchFamily="34" charset="0"/>
              </a:rPr>
              <a:t> на Председателя на ВПРС </a:t>
            </a:r>
            <a:r>
              <a:rPr lang="ru-RU" sz="1800" dirty="0" err="1">
                <a:latin typeface="Arial Narrow" panose="020B0606020202030204" pitchFamily="34" charset="0"/>
              </a:rPr>
              <a:t>са</a:t>
            </a:r>
            <a:r>
              <a:rPr lang="ru-RU" sz="1800" dirty="0">
                <a:latin typeface="Arial Narrow" panose="020B0606020202030204" pitchFamily="34" charset="0"/>
              </a:rPr>
              <a:t> </a:t>
            </a:r>
            <a:r>
              <a:rPr lang="ru-RU" sz="1800" dirty="0" err="1">
                <a:latin typeface="Arial Narrow" panose="020B0606020202030204" pitchFamily="34" charset="0"/>
              </a:rPr>
              <a:t>определени</a:t>
            </a:r>
            <a:r>
              <a:rPr lang="ru-RU" sz="1800" dirty="0">
                <a:latin typeface="Arial Narrow" panose="020B0606020202030204" pitchFamily="34" charset="0"/>
              </a:rPr>
              <a:t> два </a:t>
            </a:r>
            <a:r>
              <a:rPr lang="ru-RU" sz="1800" dirty="0" err="1">
                <a:latin typeface="Arial Narrow" panose="020B0606020202030204" pitchFamily="34" charset="0"/>
              </a:rPr>
              <a:t>смесени</a:t>
            </a:r>
            <a:r>
              <a:rPr lang="ru-RU" sz="1800" dirty="0">
                <a:latin typeface="Arial Narrow" panose="020B0606020202030204" pitchFamily="34" charset="0"/>
              </a:rPr>
              <a:t> </a:t>
            </a:r>
            <a:r>
              <a:rPr lang="ru-RU" sz="1800" dirty="0" err="1">
                <a:latin typeface="Arial Narrow" panose="020B0606020202030204" pitchFamily="34" charset="0"/>
              </a:rPr>
              <a:t>състава</a:t>
            </a:r>
            <a:r>
              <a:rPr lang="ru-RU" sz="1800" dirty="0">
                <a:latin typeface="Arial Narrow" panose="020B0606020202030204" pitchFamily="34" charset="0"/>
              </a:rPr>
              <a:t> на </a:t>
            </a:r>
            <a:r>
              <a:rPr lang="ru-RU" sz="1800" dirty="0" err="1" smtClean="0">
                <a:latin typeface="Arial Narrow" panose="020B0606020202030204" pitchFamily="34" charset="0"/>
              </a:rPr>
              <a:t>съдиите</a:t>
            </a:r>
            <a:r>
              <a:rPr lang="bg-BG" sz="1800" dirty="0" smtClean="0">
                <a:latin typeface="Arial Narrow" panose="020B0606020202030204" pitchFamily="34" charset="0"/>
              </a:rPr>
              <a:t>. С</a:t>
            </a:r>
            <a:r>
              <a:rPr lang="ru-RU" sz="1800" dirty="0" err="1" smtClean="0">
                <a:latin typeface="Arial Narrow" panose="020B0606020202030204" pitchFamily="34" charset="0"/>
              </a:rPr>
              <a:t>ъдия</a:t>
            </a:r>
            <a:r>
              <a:rPr lang="ru-RU" sz="1800" dirty="0" smtClean="0">
                <a:latin typeface="Arial Narrow" panose="020B0606020202030204" pitchFamily="34" charset="0"/>
              </a:rPr>
              <a:t> </a:t>
            </a:r>
            <a:r>
              <a:rPr lang="ru-RU" sz="1800" dirty="0">
                <a:latin typeface="Arial Narrow" panose="020B0606020202030204" pitchFamily="34" charset="0"/>
              </a:rPr>
              <a:t>Соня </a:t>
            </a:r>
            <a:r>
              <a:rPr lang="ru-RU" sz="1800" dirty="0" err="1" smtClean="0">
                <a:latin typeface="Arial Narrow" panose="020B0606020202030204" pitchFamily="34" charset="0"/>
              </a:rPr>
              <a:t>Стефанова</a:t>
            </a:r>
            <a:r>
              <a:rPr lang="ru-RU" sz="1800" dirty="0" smtClean="0">
                <a:latin typeface="Arial Narrow" panose="020B0606020202030204" pitchFamily="34" charset="0"/>
              </a:rPr>
              <a:t> </a:t>
            </a:r>
            <a:r>
              <a:rPr lang="ru-RU" sz="1800" dirty="0" err="1">
                <a:latin typeface="Arial Narrow" panose="020B0606020202030204" pitchFamily="34" charset="0"/>
              </a:rPr>
              <a:t>участва</a:t>
            </a:r>
            <a:r>
              <a:rPr lang="ru-RU" sz="1800" dirty="0">
                <a:latin typeface="Arial Narrow" panose="020B0606020202030204" pitchFamily="34" charset="0"/>
              </a:rPr>
              <a:t> 100 % в </a:t>
            </a:r>
            <a:r>
              <a:rPr lang="ru-RU" sz="1800" dirty="0" err="1">
                <a:latin typeface="Arial Narrow" panose="020B0606020202030204" pitchFamily="34" charset="0"/>
              </a:rPr>
              <a:t>разпределение</a:t>
            </a:r>
            <a:r>
              <a:rPr lang="ru-RU" sz="1800" dirty="0">
                <a:latin typeface="Arial Narrow" panose="020B0606020202030204" pitchFamily="34" charset="0"/>
              </a:rPr>
              <a:t> на </a:t>
            </a:r>
            <a:r>
              <a:rPr lang="ru-RU" sz="1800" dirty="0" err="1">
                <a:latin typeface="Arial Narrow" panose="020B0606020202030204" pitchFamily="34" charset="0"/>
              </a:rPr>
              <a:t>всички</a:t>
            </a:r>
            <a:r>
              <a:rPr lang="ru-RU" sz="1800" dirty="0">
                <a:latin typeface="Arial Narrow" panose="020B0606020202030204" pitchFamily="34" charset="0"/>
              </a:rPr>
              <a:t> граждански дела и </a:t>
            </a:r>
            <a:r>
              <a:rPr lang="ru-RU" sz="1800" dirty="0" err="1">
                <a:latin typeface="Arial Narrow" panose="020B0606020202030204" pitchFamily="34" charset="0"/>
              </a:rPr>
              <a:t>наказателни</a:t>
            </a:r>
            <a:r>
              <a:rPr lang="ru-RU" sz="1800" dirty="0">
                <a:latin typeface="Arial Narrow" panose="020B0606020202030204" pitchFamily="34" charset="0"/>
              </a:rPr>
              <a:t> дела по дежурство, </a:t>
            </a:r>
            <a:r>
              <a:rPr lang="ru-RU" sz="1800" dirty="0" err="1">
                <a:latin typeface="Arial Narrow" panose="020B0606020202030204" pitchFamily="34" charset="0"/>
              </a:rPr>
              <a:t>като</a:t>
            </a:r>
            <a:r>
              <a:rPr lang="ru-RU" sz="1800" dirty="0">
                <a:latin typeface="Arial Narrow" panose="020B0606020202030204" pitchFamily="34" charset="0"/>
              </a:rPr>
              <a:t> е </a:t>
            </a:r>
            <a:r>
              <a:rPr lang="ru-RU" sz="1800" dirty="0" err="1">
                <a:latin typeface="Arial Narrow" panose="020B0606020202030204" pitchFamily="34" charset="0"/>
              </a:rPr>
              <a:t>намален</a:t>
            </a:r>
            <a:r>
              <a:rPr lang="ru-RU" sz="1800" dirty="0">
                <a:latin typeface="Arial Narrow" panose="020B0606020202030204" pitchFamily="34" charset="0"/>
              </a:rPr>
              <a:t> процента на участие в </a:t>
            </a:r>
            <a:r>
              <a:rPr lang="ru-RU" sz="1800" dirty="0" err="1">
                <a:latin typeface="Arial Narrow" panose="020B0606020202030204" pitchFamily="34" charset="0"/>
              </a:rPr>
              <a:t>разпределението</a:t>
            </a:r>
            <a:r>
              <a:rPr lang="ru-RU" sz="1800" dirty="0">
                <a:latin typeface="Arial Narrow" panose="020B0606020202030204" pitchFamily="34" charset="0"/>
              </a:rPr>
              <a:t> на </a:t>
            </a:r>
            <a:r>
              <a:rPr lang="ru-RU" sz="1800" dirty="0" err="1">
                <a:latin typeface="Arial Narrow" panose="020B0606020202030204" pitchFamily="34" charset="0"/>
              </a:rPr>
              <a:t>гражданските</a:t>
            </a:r>
            <a:r>
              <a:rPr lang="ru-RU" sz="1800" dirty="0">
                <a:latin typeface="Arial Narrow" panose="020B0606020202030204" pitchFamily="34" charset="0"/>
              </a:rPr>
              <a:t> дела на </a:t>
            </a:r>
            <a:r>
              <a:rPr lang="ru-RU" sz="1800" dirty="0" err="1">
                <a:latin typeface="Arial Narrow" panose="020B0606020202030204" pitchFamily="34" charset="0"/>
              </a:rPr>
              <a:t>смесените</a:t>
            </a:r>
            <a:r>
              <a:rPr lang="ru-RU" sz="1800" dirty="0">
                <a:latin typeface="Arial Narrow" panose="020B0606020202030204" pitchFamily="34" charset="0"/>
              </a:rPr>
              <a:t> </a:t>
            </a:r>
            <a:r>
              <a:rPr lang="ru-RU" sz="1800" dirty="0" err="1">
                <a:latin typeface="Arial Narrow" panose="020B0606020202030204" pitchFamily="34" charset="0"/>
              </a:rPr>
              <a:t>състави</a:t>
            </a:r>
            <a:r>
              <a:rPr lang="ru-RU" sz="1800" dirty="0">
                <a:latin typeface="Arial Narrow" panose="020B0606020202030204" pitchFamily="34" charset="0"/>
              </a:rPr>
              <a:t>, на </a:t>
            </a:r>
            <a:r>
              <a:rPr lang="ru-RU" sz="1800" dirty="0" err="1">
                <a:latin typeface="Arial Narrow" panose="020B0606020202030204" pitchFamily="34" charset="0"/>
              </a:rPr>
              <a:t>които</a:t>
            </a:r>
            <a:r>
              <a:rPr lang="ru-RU" sz="1800" dirty="0">
                <a:latin typeface="Arial Narrow" panose="020B0606020202030204" pitchFamily="34" charset="0"/>
              </a:rPr>
              <a:t> </a:t>
            </a:r>
            <a:r>
              <a:rPr lang="ru-RU" sz="1800" dirty="0" err="1">
                <a:latin typeface="Arial Narrow" panose="020B0606020202030204" pitchFamily="34" charset="0"/>
              </a:rPr>
              <a:t>участват</a:t>
            </a:r>
            <a:r>
              <a:rPr lang="ru-RU" sz="1800" dirty="0">
                <a:latin typeface="Arial Narrow" panose="020B0606020202030204" pitchFamily="34" charset="0"/>
              </a:rPr>
              <a:t> 100 % в </a:t>
            </a:r>
            <a:r>
              <a:rPr lang="ru-RU" sz="1800" dirty="0" err="1">
                <a:latin typeface="Arial Narrow" panose="020B0606020202030204" pitchFamily="34" charset="0"/>
              </a:rPr>
              <a:t>разпределението</a:t>
            </a:r>
            <a:r>
              <a:rPr lang="ru-RU" sz="1800" dirty="0">
                <a:latin typeface="Arial Narrow" panose="020B0606020202030204" pitchFamily="34" charset="0"/>
              </a:rPr>
              <a:t> на </a:t>
            </a:r>
            <a:r>
              <a:rPr lang="ru-RU" sz="1800" dirty="0" err="1">
                <a:latin typeface="Arial Narrow" panose="020B0606020202030204" pitchFamily="34" charset="0"/>
              </a:rPr>
              <a:t>наказателните</a:t>
            </a:r>
            <a:r>
              <a:rPr lang="ru-RU" sz="1800" dirty="0">
                <a:latin typeface="Arial Narrow" panose="020B0606020202030204" pitchFamily="34" charset="0"/>
              </a:rPr>
              <a:t> дела и </a:t>
            </a:r>
            <a:r>
              <a:rPr lang="ru-RU" sz="1800" dirty="0" err="1">
                <a:latin typeface="Arial Narrow" panose="020B0606020202030204" pitchFamily="34" charset="0"/>
              </a:rPr>
              <a:t>делата</a:t>
            </a:r>
            <a:r>
              <a:rPr lang="ru-RU" sz="1800" dirty="0">
                <a:latin typeface="Arial Narrow" panose="020B0606020202030204" pitchFamily="34" charset="0"/>
              </a:rPr>
              <a:t> по дежурство, граждански дела-</a:t>
            </a:r>
            <a:r>
              <a:rPr lang="ru-RU" sz="1800" dirty="0" err="1">
                <a:latin typeface="Arial Narrow" panose="020B0606020202030204" pitchFamily="34" charset="0"/>
              </a:rPr>
              <a:t>заповедни</a:t>
            </a:r>
            <a:r>
              <a:rPr lang="ru-RU" sz="1800" dirty="0">
                <a:latin typeface="Arial Narrow" panose="020B0606020202030204" pitchFamily="34" charset="0"/>
              </a:rPr>
              <a:t> производства се </a:t>
            </a:r>
            <a:r>
              <a:rPr lang="ru-RU" sz="1800" dirty="0" err="1">
                <a:latin typeface="Arial Narrow" panose="020B0606020202030204" pitchFamily="34" charset="0"/>
              </a:rPr>
              <a:t>разпределят</a:t>
            </a:r>
            <a:r>
              <a:rPr lang="ru-RU" sz="1800" dirty="0">
                <a:latin typeface="Arial Narrow" panose="020B0606020202030204" pitchFamily="34" charset="0"/>
              </a:rPr>
              <a:t> при </a:t>
            </a:r>
            <a:r>
              <a:rPr lang="ru-RU" sz="1800" dirty="0" err="1">
                <a:latin typeface="Arial Narrow" panose="020B0606020202030204" pitchFamily="34" charset="0"/>
              </a:rPr>
              <a:t>натовареност</a:t>
            </a:r>
            <a:r>
              <a:rPr lang="ru-RU" sz="1800" dirty="0">
                <a:latin typeface="Arial Narrow" panose="020B0606020202030204" pitchFamily="34" charset="0"/>
              </a:rPr>
              <a:t> 100% от </a:t>
            </a:r>
            <a:r>
              <a:rPr lang="ru-RU" sz="1800" dirty="0" err="1">
                <a:latin typeface="Arial Narrow" panose="020B0606020202030204" pitchFamily="34" charset="0"/>
              </a:rPr>
              <a:t>всички</a:t>
            </a:r>
            <a:r>
              <a:rPr lang="ru-RU" sz="1800" dirty="0">
                <a:latin typeface="Arial Narrow" panose="020B0606020202030204" pitchFamily="34" charset="0"/>
              </a:rPr>
              <a:t> </a:t>
            </a:r>
            <a:r>
              <a:rPr lang="ru-RU" sz="1800" dirty="0" err="1">
                <a:latin typeface="Arial Narrow" panose="020B0606020202030204" pitchFamily="34" charset="0"/>
              </a:rPr>
              <a:t>съдии</a:t>
            </a:r>
            <a:r>
              <a:rPr lang="ru-RU" sz="1800" dirty="0">
                <a:latin typeface="Arial Narrow" panose="020B0606020202030204" pitchFamily="34" charset="0"/>
              </a:rPr>
              <a:t>, </a:t>
            </a:r>
            <a:r>
              <a:rPr lang="ru-RU" sz="1800" dirty="0" err="1" smtClean="0">
                <a:latin typeface="Arial Narrow" panose="020B0606020202030204" pitchFamily="34" charset="0"/>
              </a:rPr>
              <a:t>като</a:t>
            </a:r>
            <a:r>
              <a:rPr lang="ru-RU" sz="1800" dirty="0" smtClean="0">
                <a:latin typeface="Arial Narrow" panose="020B0606020202030204" pitchFamily="34" charset="0"/>
              </a:rPr>
              <a:t> </a:t>
            </a:r>
            <a:r>
              <a:rPr lang="ru-RU" sz="1800" dirty="0">
                <a:latin typeface="Arial Narrow" panose="020B0606020202030204" pitchFamily="34" charset="0"/>
              </a:rPr>
              <a:t>в </a:t>
            </a:r>
            <a:r>
              <a:rPr lang="ru-RU" sz="1800" dirty="0" err="1">
                <a:latin typeface="Arial Narrow" panose="020B0606020202030204" pitchFamily="34" charset="0"/>
              </a:rPr>
              <a:t>някой</a:t>
            </a:r>
            <a:r>
              <a:rPr lang="ru-RU" sz="1800" dirty="0">
                <a:latin typeface="Arial Narrow" panose="020B0606020202030204" pitchFamily="34" charset="0"/>
              </a:rPr>
              <a:t> от </a:t>
            </a:r>
            <a:r>
              <a:rPr lang="ru-RU" sz="1800" dirty="0" err="1">
                <a:latin typeface="Arial Narrow" panose="020B0606020202030204" pitchFamily="34" charset="0"/>
              </a:rPr>
              <a:t>групите</a:t>
            </a:r>
            <a:r>
              <a:rPr lang="ru-RU" sz="1800" dirty="0">
                <a:latin typeface="Arial Narrow" panose="020B0606020202030204" pitchFamily="34" charset="0"/>
              </a:rPr>
              <a:t> за </a:t>
            </a:r>
            <a:r>
              <a:rPr lang="ru-RU" sz="1800" dirty="0" err="1">
                <a:latin typeface="Arial Narrow" panose="020B0606020202030204" pitchFamily="34" charset="0"/>
              </a:rPr>
              <a:t>разпределение</a:t>
            </a:r>
            <a:r>
              <a:rPr lang="ru-RU" sz="1800" dirty="0">
                <a:latin typeface="Arial Narrow" panose="020B0606020202030204" pitchFamily="34" charset="0"/>
              </a:rPr>
              <a:t> на граждански дела не е включена </a:t>
            </a:r>
            <a:r>
              <a:rPr lang="ru-RU" sz="1800" dirty="0" err="1">
                <a:latin typeface="Arial Narrow" panose="020B0606020202030204" pitchFamily="34" charset="0"/>
              </a:rPr>
              <a:t>съдия</a:t>
            </a:r>
            <a:r>
              <a:rPr lang="ru-RU" sz="1800" dirty="0">
                <a:latin typeface="Arial Narrow" panose="020B0606020202030204" pitchFamily="34" charset="0"/>
              </a:rPr>
              <a:t> Соня </a:t>
            </a:r>
            <a:r>
              <a:rPr lang="ru-RU" sz="1800" dirty="0" err="1">
                <a:latin typeface="Arial Narrow" panose="020B0606020202030204" pitchFamily="34" charset="0"/>
              </a:rPr>
              <a:t>Стефанова</a:t>
            </a:r>
            <a:r>
              <a:rPr lang="ru-RU" sz="1800" dirty="0">
                <a:latin typeface="Arial Narrow" panose="020B0606020202030204" pitchFamily="34" charset="0"/>
              </a:rPr>
              <a:t>, а </a:t>
            </a:r>
            <a:r>
              <a:rPr lang="ru-RU" sz="1800" dirty="0" err="1">
                <a:latin typeface="Arial Narrow" panose="020B0606020202030204" pitchFamily="34" charset="0"/>
              </a:rPr>
              <a:t>са</a:t>
            </a:r>
            <a:r>
              <a:rPr lang="ru-RU" sz="1800" dirty="0">
                <a:latin typeface="Arial Narrow" panose="020B0606020202030204" pitchFamily="34" charset="0"/>
              </a:rPr>
              <a:t> </a:t>
            </a:r>
            <a:r>
              <a:rPr lang="ru-RU" sz="1800" dirty="0" err="1">
                <a:latin typeface="Arial Narrow" panose="020B0606020202030204" pitchFamily="34" charset="0"/>
              </a:rPr>
              <a:t>включени</a:t>
            </a:r>
            <a:r>
              <a:rPr lang="ru-RU" sz="1800" dirty="0">
                <a:latin typeface="Arial Narrow" panose="020B0606020202030204" pitchFamily="34" charset="0"/>
              </a:rPr>
              <a:t> </a:t>
            </a:r>
            <a:r>
              <a:rPr lang="ru-RU" sz="1800" dirty="0" err="1">
                <a:latin typeface="Arial Narrow" panose="020B0606020202030204" pitchFamily="34" charset="0"/>
              </a:rPr>
              <a:t>смесените</a:t>
            </a:r>
            <a:r>
              <a:rPr lang="ru-RU" sz="1800" dirty="0">
                <a:latin typeface="Arial Narrow" panose="020B0606020202030204" pitchFamily="34" charset="0"/>
              </a:rPr>
              <a:t> </a:t>
            </a:r>
            <a:r>
              <a:rPr lang="ru-RU" sz="1800" dirty="0" err="1">
                <a:latin typeface="Arial Narrow" panose="020B0606020202030204" pitchFamily="34" charset="0"/>
              </a:rPr>
              <a:t>състави</a:t>
            </a:r>
            <a:r>
              <a:rPr lang="ru-RU" sz="1800" dirty="0">
                <a:latin typeface="Arial Narrow" panose="020B0606020202030204" pitchFamily="34" charset="0"/>
              </a:rPr>
              <a:t> на 100 </a:t>
            </a:r>
            <a:r>
              <a:rPr lang="ru-RU" sz="1800" dirty="0" smtClean="0">
                <a:latin typeface="Arial Narrow" panose="020B0606020202030204" pitchFamily="34" charset="0"/>
              </a:rPr>
              <a:t>%.</a:t>
            </a:r>
            <a:endParaRPr lang="bg-BG" sz="1800" dirty="0" smtClean="0">
              <a:latin typeface="Arial Narrow" panose="020B0606020202030204" pitchFamily="34" charset="0"/>
            </a:endParaRPr>
          </a:p>
        </p:txBody>
      </p:sp>
    </p:spTree>
    <p:extLst>
      <p:ext uri="{BB962C8B-B14F-4D97-AF65-F5344CB8AC3E}">
        <p14:creationId xmlns:p14="http://schemas.microsoft.com/office/powerpoint/2010/main" val="1750656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96752"/>
            <a:ext cx="8229600" cy="3312368"/>
          </a:xfrm>
        </p:spPr>
        <p:txBody>
          <a:bodyPr>
            <a:normAutofit/>
          </a:bodyPr>
          <a:lstStyle/>
          <a:p>
            <a:pPr marL="0" indent="0" algn="just">
              <a:buNone/>
            </a:pPr>
            <a:endParaRPr lang="bg-BG" sz="1800" dirty="0" smtClean="0">
              <a:latin typeface="Arial Narrow" panose="020B0606020202030204" pitchFamily="34" charset="0"/>
            </a:endParaRPr>
          </a:p>
          <a:p>
            <a:pPr marL="137160" indent="0" algn="just">
              <a:buNone/>
            </a:pPr>
            <a:r>
              <a:rPr lang="bg-BG" dirty="0" smtClean="0">
                <a:latin typeface="Arial Narrow" panose="020B0606020202030204" pitchFamily="34" charset="0"/>
              </a:rPr>
              <a:t>   </a:t>
            </a:r>
            <a:r>
              <a:rPr lang="bg-BG" sz="2000" dirty="0" smtClean="0">
                <a:latin typeface="Arial Narrow" panose="020B0606020202030204" pitchFamily="34" charset="0"/>
              </a:rPr>
              <a:t>Натовареността на съдиите по щат и действителната натовареност са изравнени. </a:t>
            </a:r>
            <a:endParaRPr lang="bg-BG" sz="2000" dirty="0">
              <a:latin typeface="Arial Narrow" panose="020B0606020202030204" pitchFamily="34" charset="0"/>
            </a:endParaRPr>
          </a:p>
          <a:p>
            <a:pPr marL="137160" indent="0" algn="just">
              <a:buNone/>
            </a:pPr>
            <a:r>
              <a:rPr lang="bg-BG" sz="2000" dirty="0" smtClean="0">
                <a:latin typeface="Arial Narrow" panose="020B0606020202030204" pitchFamily="34" charset="0"/>
              </a:rPr>
              <a:t>    Натовареността на съдиите в РС-В.Преслав по дела, изчислена чрез ЕИСС е както следва: Дияна Петрова е 144.39, </a:t>
            </a:r>
            <a:r>
              <a:rPr lang="bg-BG" sz="2000" dirty="0">
                <a:latin typeface="Arial Narrow" panose="020B0606020202030204" pitchFamily="34" charset="0"/>
              </a:rPr>
              <a:t>Соня Стефанова е </a:t>
            </a:r>
            <a:r>
              <a:rPr lang="bg-BG" sz="2000" dirty="0" smtClean="0">
                <a:latin typeface="Arial Narrow" panose="020B0606020202030204" pitchFamily="34" charset="0"/>
              </a:rPr>
              <a:t>114.44 и Милена </a:t>
            </a:r>
            <a:r>
              <a:rPr lang="bg-BG" sz="2000" dirty="0" err="1" smtClean="0">
                <a:latin typeface="Arial Narrow" panose="020B0606020202030204" pitchFamily="34" charset="0"/>
              </a:rPr>
              <a:t>Хазарян</a:t>
            </a:r>
            <a:r>
              <a:rPr lang="bg-BG" sz="2000" dirty="0" smtClean="0">
                <a:latin typeface="Arial Narrow" panose="020B0606020202030204" pitchFamily="34" charset="0"/>
              </a:rPr>
              <a:t> е 110.68.</a:t>
            </a:r>
            <a:endParaRPr lang="bg-BG" sz="2000" dirty="0">
              <a:latin typeface="Arial Narrow" panose="020B0606020202030204" pitchFamily="34" charset="0"/>
            </a:endParaRPr>
          </a:p>
          <a:p>
            <a:pPr marL="137160" indent="0" algn="just">
              <a:buNone/>
            </a:pPr>
            <a:r>
              <a:rPr lang="bg-BG" sz="2000" dirty="0" smtClean="0">
                <a:latin typeface="Arial Narrow" panose="020B0606020202030204" pitchFamily="34" charset="0"/>
              </a:rPr>
              <a:t>    Натовареността на съдиите в РС-В.Преслав общо, изчислена чрез ЕИСС е както следва: Дияна Петрова е 180.74, </a:t>
            </a:r>
            <a:r>
              <a:rPr lang="bg-BG" sz="2000" dirty="0">
                <a:latin typeface="Arial Narrow" panose="020B0606020202030204" pitchFamily="34" charset="0"/>
              </a:rPr>
              <a:t>Соня Стефанова </a:t>
            </a:r>
            <a:r>
              <a:rPr lang="bg-BG" sz="2000" dirty="0" smtClean="0">
                <a:latin typeface="Arial Narrow" panose="020B0606020202030204" pitchFamily="34" charset="0"/>
              </a:rPr>
              <a:t>е 119.45 и Милена </a:t>
            </a:r>
            <a:r>
              <a:rPr lang="bg-BG" sz="2000" dirty="0" err="1" smtClean="0">
                <a:latin typeface="Arial Narrow" panose="020B0606020202030204" pitchFamily="34" charset="0"/>
              </a:rPr>
              <a:t>Хазарян</a:t>
            </a:r>
            <a:r>
              <a:rPr lang="bg-BG" sz="2000" dirty="0" smtClean="0">
                <a:latin typeface="Arial Narrow" panose="020B0606020202030204" pitchFamily="34" charset="0"/>
              </a:rPr>
              <a:t> е 115.69.</a:t>
            </a:r>
            <a:endParaRPr lang="en-US" sz="2000" dirty="0"/>
          </a:p>
        </p:txBody>
      </p:sp>
    </p:spTree>
    <p:extLst>
      <p:ext uri="{BB962C8B-B14F-4D97-AF65-F5344CB8AC3E}">
        <p14:creationId xmlns:p14="http://schemas.microsoft.com/office/powerpoint/2010/main" val="53227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17632" cy="432048"/>
          </a:xfrm>
        </p:spPr>
        <p:txBody>
          <a:bodyPr>
            <a:noAutofit/>
          </a:bodyPr>
          <a:lstStyle/>
          <a:p>
            <a:pPr algn="ctr"/>
            <a:r>
              <a:rPr lang="ru-RU" b="1" dirty="0" smtClean="0">
                <a:solidFill>
                  <a:schemeClr val="accent3">
                    <a:lumMod val="50000"/>
                  </a:schemeClr>
                </a:solidFill>
                <a:effectLst>
                  <a:outerShdw blurRad="38100" dist="38100" dir="2700000" algn="tl">
                    <a:srgbClr val="000000">
                      <a:alpha val="43137"/>
                    </a:srgbClr>
                  </a:outerShdw>
                </a:effectLst>
              </a:rPr>
              <a:t>4. </a:t>
            </a:r>
            <a:r>
              <a:rPr lang="ru-RU" b="1" dirty="0" err="1" smtClean="0">
                <a:solidFill>
                  <a:schemeClr val="accent3">
                    <a:lumMod val="50000"/>
                  </a:schemeClr>
                </a:solidFill>
                <a:effectLst>
                  <a:outerShdw blurRad="38100" dist="38100" dir="2700000" algn="tl">
                    <a:srgbClr val="000000">
                      <a:alpha val="43137"/>
                    </a:srgbClr>
                  </a:outerShdw>
                </a:effectLst>
              </a:rPr>
              <a:t>Натовареност</a:t>
            </a:r>
            <a:endParaRPr lang="bg-BG"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56682958"/>
              </p:ext>
            </p:extLst>
          </p:nvPr>
        </p:nvGraphicFramePr>
        <p:xfrm>
          <a:off x="179512" y="764710"/>
          <a:ext cx="8496944" cy="5771136"/>
        </p:xfrm>
        <a:graphic>
          <a:graphicData uri="http://schemas.openxmlformats.org/drawingml/2006/table">
            <a:tbl>
              <a:tblPr>
                <a:tableStyleId>{5C22544A-7EE6-4342-B048-85BDC9FD1C3A}</a:tableStyleId>
              </a:tblPr>
              <a:tblGrid>
                <a:gridCol w="949453"/>
                <a:gridCol w="102243"/>
                <a:gridCol w="1490125"/>
                <a:gridCol w="1495344"/>
                <a:gridCol w="102372"/>
                <a:gridCol w="2832315"/>
                <a:gridCol w="1525092"/>
              </a:tblGrid>
              <a:tr h="504050">
                <a:tc gridSpan="2">
                  <a:txBody>
                    <a:bodyPr/>
                    <a:lstStyle/>
                    <a:p>
                      <a:pPr algn="ctr">
                        <a:spcAft>
                          <a:spcPts val="0"/>
                        </a:spcAft>
                      </a:pPr>
                      <a:r>
                        <a:rPr lang="bg-BG" sz="1400" dirty="0">
                          <a:solidFill>
                            <a:schemeClr val="tx1"/>
                          </a:solidFill>
                          <a:effectLst/>
                        </a:rPr>
                        <a:t>Година</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hMerge="1">
                  <a:txBody>
                    <a:bodyPr/>
                    <a:lstStyle/>
                    <a:p>
                      <a:endParaRPr lang="bg-BG"/>
                    </a:p>
                  </a:txBody>
                  <a:tcPr/>
                </a:tc>
                <a:tc>
                  <a:txBody>
                    <a:bodyPr/>
                    <a:lstStyle/>
                    <a:p>
                      <a:pPr algn="ctr">
                        <a:spcAft>
                          <a:spcPts val="0"/>
                        </a:spcAft>
                      </a:pPr>
                      <a:r>
                        <a:rPr lang="bg-BG" sz="1400" dirty="0">
                          <a:solidFill>
                            <a:schemeClr val="tx1"/>
                          </a:solidFill>
                          <a:effectLst/>
                        </a:rPr>
                        <a:t>Брой </a:t>
                      </a:r>
                      <a:r>
                        <a:rPr lang="bg-BG" sz="1400" dirty="0" smtClean="0">
                          <a:solidFill>
                            <a:schemeClr val="tx1"/>
                          </a:solidFill>
                          <a:effectLst/>
                        </a:rPr>
                        <a:t>дела </a:t>
                      </a:r>
                      <a:r>
                        <a:rPr lang="bg-BG" sz="1400" dirty="0">
                          <a:solidFill>
                            <a:schemeClr val="tx1"/>
                          </a:solidFill>
                          <a:effectLst/>
                        </a:rPr>
                        <a:t>за</a:t>
                      </a:r>
                    </a:p>
                    <a:p>
                      <a:pPr algn="ctr">
                        <a:spcAft>
                          <a:spcPts val="0"/>
                        </a:spcAft>
                      </a:pPr>
                      <a:r>
                        <a:rPr lang="bg-BG" sz="1400" dirty="0" smtClean="0">
                          <a:solidFill>
                            <a:schemeClr val="tx1"/>
                          </a:solidFill>
                          <a:effectLst/>
                        </a:rPr>
                        <a:t>разглеждане</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gridSpan="2">
                  <a:txBody>
                    <a:bodyPr/>
                    <a:lstStyle/>
                    <a:p>
                      <a:pPr algn="ctr">
                        <a:spcAft>
                          <a:spcPts val="0"/>
                        </a:spcAft>
                      </a:pPr>
                      <a:r>
                        <a:rPr lang="bg-BG" sz="1400" dirty="0">
                          <a:solidFill>
                            <a:schemeClr val="tx1"/>
                          </a:solidFill>
                          <a:effectLst/>
                        </a:rPr>
                        <a:t>Брой</a:t>
                      </a:r>
                    </a:p>
                    <a:p>
                      <a:pPr algn="ctr">
                        <a:spcAft>
                          <a:spcPts val="0"/>
                        </a:spcAft>
                      </a:pPr>
                      <a:r>
                        <a:rPr lang="bg-BG" sz="1400" dirty="0">
                          <a:solidFill>
                            <a:schemeClr val="tx1"/>
                          </a:solidFill>
                          <a:effectLst/>
                        </a:rPr>
                        <a:t>свършени дела</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hMerge="1">
                  <a:txBody>
                    <a:bodyPr/>
                    <a:lstStyle/>
                    <a:p>
                      <a:pPr algn="ctr">
                        <a:spcAft>
                          <a:spcPts val="0"/>
                        </a:spcAft>
                      </a:pPr>
                      <a:endParaRPr lang="bg-BG" sz="1400" dirty="0">
                        <a:solidFill>
                          <a:schemeClr val="tx1"/>
                        </a:solidFill>
                        <a:effectLst/>
                        <a:latin typeface="Times New Roman"/>
                        <a:ea typeface="Times New Roman"/>
                      </a:endParaRPr>
                    </a:p>
                  </a:txBody>
                  <a:tcPr marL="44450" marR="44450" marT="0" marB="0" anchor="ctr">
                    <a:solidFill>
                      <a:schemeClr val="accent2">
                        <a:lumMod val="20000"/>
                        <a:lumOff val="80000"/>
                      </a:schemeClr>
                    </a:solidFill>
                  </a:tcPr>
                </a:tc>
                <a:tc>
                  <a:txBody>
                    <a:bodyPr/>
                    <a:lstStyle/>
                    <a:p>
                      <a:pPr algn="ctr">
                        <a:spcAft>
                          <a:spcPts val="0"/>
                        </a:spcAft>
                      </a:pPr>
                      <a:r>
                        <a:rPr lang="bg-BG" sz="1400" dirty="0">
                          <a:solidFill>
                            <a:schemeClr val="tx1"/>
                          </a:solidFill>
                          <a:effectLst/>
                        </a:rPr>
                        <a:t>Брой съдии  </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400">
                          <a:solidFill>
                            <a:schemeClr val="tx1"/>
                          </a:solidFill>
                          <a:effectLst/>
                        </a:rPr>
                        <a:t>Отработени</a:t>
                      </a:r>
                    </a:p>
                    <a:p>
                      <a:pPr algn="ctr">
                        <a:spcAft>
                          <a:spcPts val="0"/>
                        </a:spcAft>
                      </a:pPr>
                      <a:r>
                        <a:rPr lang="bg-BG" sz="1400">
                          <a:solidFill>
                            <a:schemeClr val="tx1"/>
                          </a:solidFill>
                          <a:effectLst/>
                        </a:rPr>
                        <a:t> човекомесеци</a:t>
                      </a:r>
                      <a:endParaRPr lang="bg-BG" sz="140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r>
              <a:tr h="253125">
                <a:tc gridSpan="2">
                  <a:txBody>
                    <a:bodyPr/>
                    <a:lstStyle/>
                    <a:p>
                      <a:pPr algn="ctr">
                        <a:spcAft>
                          <a:spcPts val="0"/>
                        </a:spcAft>
                      </a:pPr>
                      <a:r>
                        <a:rPr lang="bg-BG" sz="1400" dirty="0" smtClean="0">
                          <a:solidFill>
                            <a:schemeClr val="tx1"/>
                          </a:solidFill>
                          <a:effectLst/>
                        </a:rPr>
                        <a:t>2021</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hMerge="1">
                  <a:txBody>
                    <a:bodyPr/>
                    <a:lstStyle/>
                    <a:p>
                      <a:endParaRPr lang="bg-BG"/>
                    </a:p>
                  </a:txBody>
                  <a:tcPr/>
                </a:tc>
                <a:tc>
                  <a:txBody>
                    <a:bodyPr/>
                    <a:lstStyle/>
                    <a:p>
                      <a:pPr algn="ctr">
                        <a:spcAft>
                          <a:spcPts val="0"/>
                        </a:spcAft>
                      </a:pPr>
                      <a:r>
                        <a:rPr lang="bg-BG" sz="1400" dirty="0" smtClean="0">
                          <a:solidFill>
                            <a:schemeClr val="tx1"/>
                          </a:solidFill>
                          <a:effectLst/>
                        </a:rPr>
                        <a:t>1424</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gridSpan="2">
                  <a:txBody>
                    <a:bodyPr/>
                    <a:lstStyle/>
                    <a:p>
                      <a:pPr algn="ctr">
                        <a:spcAft>
                          <a:spcPts val="0"/>
                        </a:spcAft>
                      </a:pPr>
                      <a:r>
                        <a:rPr lang="bg-BG" sz="1400" dirty="0" smtClean="0">
                          <a:solidFill>
                            <a:schemeClr val="tx1"/>
                          </a:solidFill>
                          <a:effectLst/>
                        </a:rPr>
                        <a:t>1213</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bg-BG" sz="800" dirty="0" smtClean="0">
                        <a:solidFill>
                          <a:schemeClr val="tx1"/>
                        </a:solidFill>
                        <a:effectLst/>
                        <a:latin typeface="+mn-lt"/>
                        <a:ea typeface="Times New Roman"/>
                      </a:endParaRPr>
                    </a:p>
                  </a:txBody>
                  <a:tcPr marL="44450" marR="44450" marT="0" marB="0"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800" dirty="0" smtClean="0">
                          <a:solidFill>
                            <a:schemeClr val="tx1"/>
                          </a:solidFill>
                          <a:effectLst/>
                        </a:rPr>
                        <a:t>2-ма от м.януари до м.март, 3-ма от м.март до м.април, 2-ма от м.май до м.юни, през останалите месеци 3-ма</a:t>
                      </a:r>
                      <a:endParaRPr lang="bg-BG" sz="800" dirty="0" smtClean="0">
                        <a:solidFill>
                          <a:schemeClr val="tx1"/>
                        </a:solidFill>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400" dirty="0" smtClean="0">
                          <a:solidFill>
                            <a:schemeClr val="tx1"/>
                          </a:solidFill>
                          <a:effectLst/>
                          <a:latin typeface="Times New Roman"/>
                          <a:ea typeface="Times New Roman"/>
                        </a:rPr>
                        <a:t>30</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r>
              <a:tr h="221484">
                <a:tc gridSpan="2">
                  <a:txBody>
                    <a:bodyPr/>
                    <a:lstStyle/>
                    <a:p>
                      <a:pPr algn="ctr">
                        <a:spcAft>
                          <a:spcPts val="0"/>
                        </a:spcAft>
                      </a:pPr>
                      <a:r>
                        <a:rPr lang="bg-BG" sz="1400" dirty="0" smtClean="0">
                          <a:solidFill>
                            <a:schemeClr val="tx1"/>
                          </a:solidFill>
                          <a:effectLst/>
                        </a:rPr>
                        <a:t>2022</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a:txBody>
                    <a:bodyPr/>
                    <a:lstStyle/>
                    <a:p>
                      <a:pPr algn="ctr">
                        <a:spcAft>
                          <a:spcPts val="0"/>
                        </a:spcAft>
                      </a:pPr>
                      <a:r>
                        <a:rPr lang="bg-BG" sz="1400" dirty="0" smtClean="0">
                          <a:solidFill>
                            <a:schemeClr val="tx1"/>
                          </a:solidFill>
                          <a:effectLst/>
                        </a:rPr>
                        <a:t>1338</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2">
                  <a:txBody>
                    <a:bodyPr/>
                    <a:lstStyle/>
                    <a:p>
                      <a:pPr algn="ctr">
                        <a:spcAft>
                          <a:spcPts val="0"/>
                        </a:spcAft>
                      </a:pPr>
                      <a:r>
                        <a:rPr lang="bg-BG" sz="1400" dirty="0" smtClean="0">
                          <a:solidFill>
                            <a:schemeClr val="tx1"/>
                          </a:solidFill>
                          <a:effectLst/>
                        </a:rPr>
                        <a:t>1228</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bg-BG" sz="1400" dirty="0" smtClean="0">
                        <a:solidFill>
                          <a:schemeClr val="tx1"/>
                        </a:solidFill>
                        <a:effectLst/>
                        <a:latin typeface="+mn-lt"/>
                        <a:ea typeface="Times New Roman"/>
                      </a:endParaRPr>
                    </a:p>
                  </a:txBody>
                  <a:tcPr marL="44450" marR="44450" marT="0" marB="0" anchor="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400" dirty="0" smtClean="0">
                          <a:solidFill>
                            <a:schemeClr val="tx1"/>
                          </a:solidFill>
                          <a:effectLst/>
                          <a:latin typeface="+mn-lt"/>
                          <a:ea typeface="Times New Roman"/>
                        </a:rPr>
                        <a:t>3</a:t>
                      </a:r>
                    </a:p>
                  </a:txBody>
                  <a:tcPr marL="44450" marR="44450" marT="0" marB="0" anchor="b">
                    <a:solidFill>
                      <a:schemeClr val="accent1">
                        <a:lumMod val="20000"/>
                        <a:lumOff val="80000"/>
                      </a:schemeClr>
                    </a:solidFill>
                  </a:tcPr>
                </a:tc>
                <a:tc>
                  <a:txBody>
                    <a:bodyPr/>
                    <a:lstStyle/>
                    <a:p>
                      <a:pPr algn="ctr">
                        <a:spcAft>
                          <a:spcPts val="0"/>
                        </a:spcAft>
                      </a:pPr>
                      <a:r>
                        <a:rPr lang="bg-BG" sz="1400" dirty="0" smtClean="0">
                          <a:solidFill>
                            <a:schemeClr val="tx1"/>
                          </a:solidFill>
                          <a:effectLst/>
                          <a:latin typeface="+mn-lt"/>
                          <a:ea typeface="+mn-ea"/>
                        </a:rPr>
                        <a:t>36</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r>
              <a:tr h="248096">
                <a:tc gridSpan="2">
                  <a:txBody>
                    <a:bodyPr/>
                    <a:lstStyle/>
                    <a:p>
                      <a:pPr algn="ctr">
                        <a:spcAft>
                          <a:spcPts val="0"/>
                        </a:spcAft>
                      </a:pPr>
                      <a:r>
                        <a:rPr lang="bg-BG" sz="1400" dirty="0" smtClean="0">
                          <a:solidFill>
                            <a:schemeClr val="tx1"/>
                          </a:solidFill>
                          <a:effectLst/>
                        </a:rPr>
                        <a:t>2023</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a:txBody>
                    <a:bodyPr/>
                    <a:lstStyle/>
                    <a:p>
                      <a:pPr algn="ctr">
                        <a:spcAft>
                          <a:spcPts val="0"/>
                        </a:spcAft>
                      </a:pPr>
                      <a:r>
                        <a:rPr lang="en-US" sz="1400" dirty="0" smtClean="0">
                          <a:solidFill>
                            <a:schemeClr val="tx1"/>
                          </a:solidFill>
                          <a:effectLst/>
                        </a:rPr>
                        <a:t>1</a:t>
                      </a:r>
                      <a:r>
                        <a:rPr lang="bg-BG" sz="1400" dirty="0" smtClean="0">
                          <a:solidFill>
                            <a:schemeClr val="tx1"/>
                          </a:solidFill>
                          <a:effectLst/>
                        </a:rPr>
                        <a:t>105</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2">
                  <a:txBody>
                    <a:bodyPr/>
                    <a:lstStyle/>
                    <a:p>
                      <a:pPr algn="ctr">
                        <a:spcAft>
                          <a:spcPts val="0"/>
                        </a:spcAft>
                      </a:pPr>
                      <a:r>
                        <a:rPr lang="bg-BG" sz="1400" dirty="0" smtClean="0">
                          <a:solidFill>
                            <a:schemeClr val="tx1"/>
                          </a:solidFill>
                          <a:effectLst/>
                        </a:rPr>
                        <a:t>1025</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pPr algn="ctr">
                        <a:spcAft>
                          <a:spcPts val="0"/>
                        </a:spcAft>
                      </a:pPr>
                      <a:endParaRPr lang="bg-BG" sz="1400" dirty="0">
                        <a:solidFill>
                          <a:schemeClr val="tx1"/>
                        </a:solidFill>
                        <a:effectLst/>
                        <a:latin typeface="Times New Roman"/>
                        <a:ea typeface="Times New Roman"/>
                      </a:endParaRPr>
                    </a:p>
                  </a:txBody>
                  <a:tcPr marL="44450" marR="44450" marT="0" marB="0" anchor="b">
                    <a:solidFill>
                      <a:schemeClr val="accent2">
                        <a:lumMod val="20000"/>
                        <a:lumOff val="80000"/>
                      </a:schemeClr>
                    </a:solidFill>
                  </a:tcPr>
                </a:tc>
                <a:tc>
                  <a:txBody>
                    <a:bodyPr/>
                    <a:lstStyle/>
                    <a:p>
                      <a:pPr algn="ctr">
                        <a:spcAft>
                          <a:spcPts val="0"/>
                        </a:spcAft>
                      </a:pPr>
                      <a:r>
                        <a:rPr lang="bg-BG" sz="1400" dirty="0" smtClean="0">
                          <a:solidFill>
                            <a:schemeClr val="tx1"/>
                          </a:solidFill>
                          <a:effectLst/>
                          <a:latin typeface="Times New Roman"/>
                          <a:ea typeface="Times New Roman"/>
                        </a:rPr>
                        <a:t>4</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a:txBody>
                    <a:bodyPr/>
                    <a:lstStyle/>
                    <a:p>
                      <a:pPr algn="ctr">
                        <a:spcAft>
                          <a:spcPts val="0"/>
                        </a:spcAft>
                      </a:pPr>
                      <a:r>
                        <a:rPr lang="bg-BG" sz="1400" dirty="0" smtClean="0">
                          <a:solidFill>
                            <a:schemeClr val="tx1"/>
                          </a:solidFill>
                          <a:effectLst/>
                          <a:latin typeface="+mn-lt"/>
                          <a:ea typeface="+mn-ea"/>
                        </a:rPr>
                        <a:t>36</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r>
              <a:tr h="222431">
                <a:tc gridSpan="2">
                  <a:txBody>
                    <a:bodyPr/>
                    <a:lstStyle/>
                    <a:p>
                      <a:pPr algn="ctr">
                        <a:spcAft>
                          <a:spcPts val="0"/>
                        </a:spcAft>
                      </a:pPr>
                      <a:r>
                        <a:rPr lang="bg-BG" sz="1400" dirty="0" smtClean="0">
                          <a:solidFill>
                            <a:schemeClr val="tx1"/>
                          </a:solidFill>
                          <a:effectLst/>
                        </a:rPr>
                        <a:t>2024</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a:txBody>
                    <a:bodyPr/>
                    <a:lstStyle/>
                    <a:p>
                      <a:pPr algn="ctr">
                        <a:spcAft>
                          <a:spcPts val="0"/>
                        </a:spcAft>
                      </a:pPr>
                      <a:r>
                        <a:rPr lang="bg-BG" sz="1400" dirty="0" smtClean="0">
                          <a:solidFill>
                            <a:schemeClr val="tx1"/>
                          </a:solidFill>
                          <a:effectLst/>
                          <a:latin typeface="+mn-lt"/>
                          <a:ea typeface="+mn-ea"/>
                        </a:rPr>
                        <a:t>1314</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2">
                  <a:txBody>
                    <a:bodyPr/>
                    <a:lstStyle/>
                    <a:p>
                      <a:pPr algn="ctr">
                        <a:spcAft>
                          <a:spcPts val="0"/>
                        </a:spcAft>
                      </a:pPr>
                      <a:r>
                        <a:rPr lang="bg-BG" sz="1400" dirty="0" smtClean="0">
                          <a:solidFill>
                            <a:schemeClr val="tx1"/>
                          </a:solidFill>
                          <a:effectLst/>
                        </a:rPr>
                        <a:t>1152</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pPr algn="ctr">
                        <a:spcAft>
                          <a:spcPts val="0"/>
                        </a:spcAft>
                      </a:pPr>
                      <a:endParaRPr lang="bg-BG" sz="1400" dirty="0">
                        <a:solidFill>
                          <a:schemeClr val="tx1"/>
                        </a:solidFill>
                        <a:effectLst/>
                        <a:latin typeface="Times New Roman"/>
                        <a:ea typeface="Times New Roman"/>
                      </a:endParaRPr>
                    </a:p>
                  </a:txBody>
                  <a:tcPr marL="44450" marR="44450" marT="0" marB="0" anchor="ctr">
                    <a:solidFill>
                      <a:schemeClr val="accent2">
                        <a:lumMod val="20000"/>
                        <a:lumOff val="80000"/>
                      </a:schemeClr>
                    </a:solidFill>
                  </a:tcPr>
                </a:tc>
                <a:tc>
                  <a:txBody>
                    <a:bodyPr/>
                    <a:lstStyle/>
                    <a:p>
                      <a:pPr algn="ctr">
                        <a:spcAft>
                          <a:spcPts val="0"/>
                        </a:spcAft>
                      </a:pPr>
                      <a:r>
                        <a:rPr lang="bg-BG" sz="1400" dirty="0" smtClean="0">
                          <a:solidFill>
                            <a:schemeClr val="tx1"/>
                          </a:solidFill>
                          <a:effectLst/>
                        </a:rPr>
                        <a:t>3</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400" dirty="0" smtClean="0">
                          <a:solidFill>
                            <a:schemeClr val="tx1"/>
                          </a:solidFill>
                          <a:effectLst/>
                          <a:latin typeface="+mn-lt"/>
                          <a:ea typeface="+mn-ea"/>
                        </a:rPr>
                        <a:t>36</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r>
              <a:tr h="221484">
                <a:tc gridSpan="2">
                  <a:txBody>
                    <a:bodyPr/>
                    <a:lstStyle/>
                    <a:p>
                      <a:pPr algn="ctr">
                        <a:spcAft>
                          <a:spcPts val="0"/>
                        </a:spcAft>
                      </a:pPr>
                      <a:r>
                        <a:rPr lang="bg-BG" sz="1400" dirty="0" smtClean="0">
                          <a:solidFill>
                            <a:schemeClr val="tx1"/>
                          </a:solidFill>
                          <a:effectLst/>
                        </a:rPr>
                        <a:t>2025</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a:txBody>
                    <a:bodyPr/>
                    <a:lstStyle/>
                    <a:p>
                      <a:pPr algn="ctr">
                        <a:spcAft>
                          <a:spcPts val="0"/>
                        </a:spcAft>
                      </a:pPr>
                      <a:r>
                        <a:rPr lang="bg-BG" sz="1400" dirty="0" smtClean="0">
                          <a:solidFill>
                            <a:schemeClr val="tx1"/>
                          </a:solidFill>
                          <a:effectLst/>
                          <a:latin typeface="+mn-lt"/>
                          <a:ea typeface="+mn-ea"/>
                        </a:rPr>
                        <a:t>1551</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2">
                  <a:txBody>
                    <a:bodyPr/>
                    <a:lstStyle/>
                    <a:p>
                      <a:pPr algn="ctr">
                        <a:spcAft>
                          <a:spcPts val="0"/>
                        </a:spcAft>
                      </a:pPr>
                      <a:r>
                        <a:rPr lang="bg-BG" sz="1400" dirty="0" smtClean="0">
                          <a:solidFill>
                            <a:schemeClr val="tx1"/>
                          </a:solidFill>
                          <a:effectLst/>
                        </a:rPr>
                        <a:t>1362</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pPr algn="ctr">
                        <a:spcAft>
                          <a:spcPts val="0"/>
                        </a:spcAft>
                      </a:pPr>
                      <a:endParaRPr lang="bg-BG" sz="1400" dirty="0">
                        <a:solidFill>
                          <a:schemeClr val="tx1"/>
                        </a:solidFill>
                        <a:effectLst/>
                        <a:latin typeface="Times New Roman"/>
                        <a:ea typeface="Times New Roman"/>
                      </a:endParaRPr>
                    </a:p>
                  </a:txBody>
                  <a:tcPr marL="44450" marR="44450" marT="0" marB="0" anchor="ctr">
                    <a:solidFill>
                      <a:schemeClr val="accent2">
                        <a:lumMod val="20000"/>
                        <a:lumOff val="80000"/>
                      </a:schemeClr>
                    </a:solidFill>
                  </a:tcPr>
                </a:tc>
                <a:tc>
                  <a:txBody>
                    <a:bodyPr/>
                    <a:lstStyle/>
                    <a:p>
                      <a:pPr algn="ctr">
                        <a:spcAft>
                          <a:spcPts val="0"/>
                        </a:spcAft>
                      </a:pPr>
                      <a:r>
                        <a:rPr lang="bg-BG" sz="1400" dirty="0" smtClean="0">
                          <a:solidFill>
                            <a:schemeClr val="tx1"/>
                          </a:solidFill>
                          <a:effectLst/>
                        </a:rPr>
                        <a:t>3</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400" dirty="0" smtClean="0">
                          <a:solidFill>
                            <a:schemeClr val="tx1"/>
                          </a:solidFill>
                          <a:effectLst/>
                          <a:latin typeface="+mn-lt"/>
                          <a:ea typeface="+mn-ea"/>
                        </a:rPr>
                        <a:t>36</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r>
              <a:tr h="345548">
                <a:tc gridSpan="7">
                  <a:txBody>
                    <a:bodyPr/>
                    <a:lstStyle/>
                    <a:p>
                      <a:pPr algn="ctr">
                        <a:spcAft>
                          <a:spcPts val="0"/>
                        </a:spcAft>
                      </a:pPr>
                      <a:r>
                        <a:rPr lang="bg-BG" sz="1400" b="1" dirty="0" smtClean="0">
                          <a:solidFill>
                            <a:schemeClr val="tx1"/>
                          </a:solidFill>
                          <a:effectLst/>
                        </a:rPr>
                        <a:t>Действителна </a:t>
                      </a:r>
                      <a:r>
                        <a:rPr lang="bg-BG" sz="1400" b="1" dirty="0">
                          <a:solidFill>
                            <a:schemeClr val="tx1"/>
                          </a:solidFill>
                          <a:effectLst/>
                        </a:rPr>
                        <a:t>месечна </a:t>
                      </a:r>
                      <a:r>
                        <a:rPr lang="bg-BG" sz="1400" b="1" dirty="0" smtClean="0">
                          <a:solidFill>
                            <a:schemeClr val="tx1"/>
                          </a:solidFill>
                          <a:effectLst/>
                        </a:rPr>
                        <a:t>натовареност</a:t>
                      </a:r>
                      <a:endParaRPr lang="bg-BG" sz="1400" b="1" dirty="0">
                        <a:solidFill>
                          <a:schemeClr val="tx1"/>
                        </a:solidFill>
                        <a:effectLst/>
                      </a:endParaRPr>
                    </a:p>
                  </a:txBody>
                  <a:tcPr marL="44450" marR="44450" marT="0" marB="0">
                    <a:solidFill>
                      <a:schemeClr val="accent1">
                        <a:lumMod val="20000"/>
                        <a:lumOff val="80000"/>
                      </a:schemeClr>
                    </a:solid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en-US"/>
                    </a:p>
                  </a:txBody>
                  <a:tcPr/>
                </a:tc>
                <a:tc hMerge="1">
                  <a:txBody>
                    <a:bodyPr/>
                    <a:lstStyle/>
                    <a:p>
                      <a:endParaRPr lang="bg-BG"/>
                    </a:p>
                  </a:txBody>
                  <a:tcPr/>
                </a:tc>
              </a:tr>
              <a:tr h="496193">
                <a:tc>
                  <a:txBody>
                    <a:bodyPr/>
                    <a:lstStyle/>
                    <a:p>
                      <a:pPr algn="ctr">
                        <a:spcAft>
                          <a:spcPts val="0"/>
                        </a:spcAft>
                      </a:pPr>
                      <a:r>
                        <a:rPr lang="bg-BG" sz="1400" dirty="0">
                          <a:solidFill>
                            <a:schemeClr val="tx1"/>
                          </a:solidFill>
                          <a:effectLst/>
                        </a:rPr>
                        <a:t>Година</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gridSpan="3">
                  <a:txBody>
                    <a:bodyPr/>
                    <a:lstStyle/>
                    <a:p>
                      <a:pPr algn="ctr">
                        <a:spcAft>
                          <a:spcPts val="0"/>
                        </a:spcAft>
                      </a:pPr>
                      <a:r>
                        <a:rPr lang="bg-BG" sz="1400" dirty="0">
                          <a:solidFill>
                            <a:schemeClr val="tx1"/>
                          </a:solidFill>
                          <a:effectLst/>
                        </a:rPr>
                        <a:t>Към делата за разглеждане</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a:solidFill>
                            <a:schemeClr val="tx1"/>
                          </a:solidFill>
                          <a:effectLst/>
                        </a:rPr>
                        <a:t>Към свършените дела</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2021</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rPr>
                        <a:t>47.47</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latin typeface="+mn-lt"/>
                          <a:ea typeface="+mn-ea"/>
                        </a:rPr>
                        <a:t>40.43</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2022</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latin typeface="+mn-lt"/>
                          <a:ea typeface="+mn-ea"/>
                        </a:rPr>
                        <a:t>37.17</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latin typeface="+mn-lt"/>
                          <a:ea typeface="+mn-ea"/>
                        </a:rPr>
                        <a:t>34.11</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2023</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rPr>
                        <a:t>30.69</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latin typeface="+mn-lt"/>
                          <a:ea typeface="+mn-ea"/>
                        </a:rPr>
                        <a:t>28.47</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2024</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latin typeface="+mn-lt"/>
                          <a:ea typeface="+mn-ea"/>
                        </a:rPr>
                        <a:t>36.50</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latin typeface="+mn-lt"/>
                          <a:ea typeface="+mn-ea"/>
                        </a:rPr>
                        <a:t>32.00</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2025</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latin typeface="+mn-lt"/>
                          <a:ea typeface="+mn-ea"/>
                        </a:rPr>
                        <a:t>43.08</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latin typeface="+mn-lt"/>
                          <a:ea typeface="+mn-ea"/>
                        </a:rPr>
                        <a:t>37.83</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r h="281572">
                <a:tc gridSpan="7">
                  <a:txBody>
                    <a:bodyPr/>
                    <a:lstStyle/>
                    <a:p>
                      <a:pPr algn="ctr">
                        <a:spcAft>
                          <a:spcPts val="0"/>
                        </a:spcAft>
                      </a:pPr>
                      <a:r>
                        <a:rPr lang="bg-BG" sz="1400" b="1" dirty="0" smtClean="0">
                          <a:solidFill>
                            <a:schemeClr val="tx1"/>
                          </a:solidFill>
                          <a:effectLst/>
                        </a:rPr>
                        <a:t>Щатна </a:t>
                      </a:r>
                      <a:r>
                        <a:rPr lang="bg-BG" sz="1400" b="1" dirty="0">
                          <a:solidFill>
                            <a:schemeClr val="tx1"/>
                          </a:solidFill>
                          <a:effectLst/>
                        </a:rPr>
                        <a:t>месечна </a:t>
                      </a:r>
                      <a:r>
                        <a:rPr lang="bg-BG" sz="1400" b="1" dirty="0" smtClean="0">
                          <a:solidFill>
                            <a:schemeClr val="tx1"/>
                          </a:solidFill>
                          <a:effectLst/>
                        </a:rPr>
                        <a:t>натовареност</a:t>
                      </a:r>
                      <a:r>
                        <a:rPr lang="bg-BG" sz="1400" dirty="0" smtClean="0">
                          <a:solidFill>
                            <a:schemeClr val="tx1"/>
                          </a:solidFill>
                          <a:effectLst/>
                        </a:rPr>
                        <a:t> </a:t>
                      </a:r>
                      <a:endParaRPr lang="bg-BG" sz="1400" dirty="0">
                        <a:solidFill>
                          <a:schemeClr val="tx1"/>
                        </a:solidFill>
                        <a:effectLst/>
                        <a:latin typeface="Times New Roman"/>
                        <a:ea typeface="Times New Roman"/>
                      </a:endParaRPr>
                    </a:p>
                  </a:txBody>
                  <a:tcPr marL="44450" marR="44450" marT="0" marB="0">
                    <a:solidFill>
                      <a:schemeClr val="accent1">
                        <a:lumMod val="20000"/>
                        <a:lumOff val="80000"/>
                      </a:schemeClr>
                    </a:solid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en-US"/>
                    </a:p>
                  </a:txBody>
                  <a:tcPr/>
                </a:tc>
                <a:tc hMerge="1">
                  <a:txBody>
                    <a:bodyPr/>
                    <a:lstStyle/>
                    <a:p>
                      <a:endParaRPr lang="bg-BG"/>
                    </a:p>
                  </a:txBody>
                  <a:tcPr/>
                </a:tc>
              </a:tr>
              <a:tr h="496193">
                <a:tc>
                  <a:txBody>
                    <a:bodyPr/>
                    <a:lstStyle/>
                    <a:p>
                      <a:pPr algn="ctr">
                        <a:spcAft>
                          <a:spcPts val="0"/>
                        </a:spcAft>
                      </a:pPr>
                      <a:r>
                        <a:rPr lang="bg-BG" sz="1400" dirty="0">
                          <a:solidFill>
                            <a:schemeClr val="tx1"/>
                          </a:solidFill>
                          <a:effectLst/>
                        </a:rPr>
                        <a:t>Година</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gridSpan="3">
                  <a:txBody>
                    <a:bodyPr/>
                    <a:lstStyle/>
                    <a:p>
                      <a:pPr algn="ctr">
                        <a:spcAft>
                          <a:spcPts val="0"/>
                        </a:spcAft>
                      </a:pPr>
                      <a:r>
                        <a:rPr lang="bg-BG" sz="1400" dirty="0">
                          <a:solidFill>
                            <a:schemeClr val="tx1"/>
                          </a:solidFill>
                          <a:effectLst/>
                        </a:rPr>
                        <a:t>Към делата за разглеждане</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a:solidFill>
                            <a:schemeClr val="tx1"/>
                          </a:solidFill>
                          <a:effectLst/>
                        </a:rPr>
                        <a:t>Към свършените дела</a:t>
                      </a:r>
                      <a:endParaRPr lang="bg-BG" sz="1400" dirty="0">
                        <a:solidFill>
                          <a:schemeClr val="tx1"/>
                        </a:solidFill>
                        <a:effectLst/>
                        <a:latin typeface="Times New Roman"/>
                        <a:ea typeface="Times New Roman"/>
                      </a:endParaRPr>
                    </a:p>
                  </a:txBody>
                  <a:tcPr marL="44450" marR="44450" marT="0" marB="0" anchor="ctr">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2021</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rPr>
                        <a:t>39.56</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rPr>
                        <a:t>33.69</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2022</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rPr>
                        <a:t>37.17</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rPr>
                        <a:t>34.11</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2023</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latin typeface="+mn-lt"/>
                          <a:ea typeface="+mn-ea"/>
                        </a:rPr>
                        <a:t>23.02</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latin typeface="+mn-lt"/>
                          <a:ea typeface="+mn-ea"/>
                        </a:rPr>
                        <a:t>21.35</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2024</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latin typeface="+mn-lt"/>
                          <a:ea typeface="+mn-ea"/>
                        </a:rPr>
                        <a:t>36.50</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latin typeface="+mn-lt"/>
                          <a:ea typeface="+mn-ea"/>
                        </a:rPr>
                        <a:t>32.00</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r h="248096">
                <a:tc>
                  <a:txBody>
                    <a:bodyPr/>
                    <a:lstStyle/>
                    <a:p>
                      <a:pPr algn="ctr">
                        <a:spcAft>
                          <a:spcPts val="0"/>
                        </a:spcAft>
                      </a:pPr>
                      <a:r>
                        <a:rPr lang="bg-BG" sz="1400" dirty="0" smtClean="0">
                          <a:solidFill>
                            <a:schemeClr val="tx1"/>
                          </a:solidFill>
                          <a:effectLst/>
                        </a:rPr>
                        <a:t>2025</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gridSpan="3">
                  <a:txBody>
                    <a:bodyPr/>
                    <a:lstStyle/>
                    <a:p>
                      <a:pPr algn="ctr">
                        <a:spcAft>
                          <a:spcPts val="0"/>
                        </a:spcAft>
                      </a:pPr>
                      <a:r>
                        <a:rPr lang="bg-BG" sz="1400" dirty="0" smtClean="0">
                          <a:solidFill>
                            <a:schemeClr val="tx1"/>
                          </a:solidFill>
                          <a:effectLst/>
                          <a:latin typeface="+mn-lt"/>
                          <a:ea typeface="+mn-ea"/>
                        </a:rPr>
                        <a:t>43.08</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bg-BG"/>
                    </a:p>
                  </a:txBody>
                  <a:tcPr/>
                </a:tc>
                <a:tc hMerge="1">
                  <a:txBody>
                    <a:bodyPr/>
                    <a:lstStyle/>
                    <a:p>
                      <a:endParaRPr lang="bg-BG"/>
                    </a:p>
                  </a:txBody>
                  <a:tcPr/>
                </a:tc>
                <a:tc gridSpan="3">
                  <a:txBody>
                    <a:bodyPr/>
                    <a:lstStyle/>
                    <a:p>
                      <a:pPr algn="ctr">
                        <a:spcAft>
                          <a:spcPts val="0"/>
                        </a:spcAft>
                      </a:pPr>
                      <a:r>
                        <a:rPr lang="bg-BG" sz="1400" dirty="0" smtClean="0">
                          <a:solidFill>
                            <a:schemeClr val="tx1"/>
                          </a:solidFill>
                          <a:effectLst/>
                          <a:latin typeface="+mn-lt"/>
                          <a:ea typeface="+mn-ea"/>
                        </a:rPr>
                        <a:t>37.83</a:t>
                      </a:r>
                      <a:endParaRPr lang="bg-BG" sz="1400" dirty="0">
                        <a:solidFill>
                          <a:schemeClr val="tx1"/>
                        </a:solidFill>
                        <a:effectLst/>
                        <a:latin typeface="Times New Roman"/>
                        <a:ea typeface="Times New Roman"/>
                      </a:endParaRPr>
                    </a:p>
                  </a:txBody>
                  <a:tcPr marL="44450" marR="44450" marT="0" marB="0" anchor="b">
                    <a:solidFill>
                      <a:schemeClr val="accent1">
                        <a:lumMod val="20000"/>
                        <a:lumOff val="80000"/>
                      </a:schemeClr>
                    </a:solidFill>
                  </a:tcPr>
                </a:tc>
                <a:tc hMerge="1">
                  <a:txBody>
                    <a:bodyPr/>
                    <a:lstStyle/>
                    <a:p>
                      <a:endParaRPr lang="en-US"/>
                    </a:p>
                  </a:txBody>
                  <a:tcPr/>
                </a:tc>
                <a:tc hMerge="1">
                  <a:txBody>
                    <a:bodyPr/>
                    <a:lstStyle/>
                    <a:p>
                      <a:endParaRPr lang="bg-BG"/>
                    </a:p>
                  </a:txBody>
                  <a:tcPr/>
                </a:tc>
              </a:tr>
            </a:tbl>
          </a:graphicData>
        </a:graphic>
      </p:graphicFrame>
    </p:spTree>
    <p:extLst>
      <p:ext uri="{BB962C8B-B14F-4D97-AF65-F5344CB8AC3E}">
        <p14:creationId xmlns:p14="http://schemas.microsoft.com/office/powerpoint/2010/main" val="4258308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143000"/>
          </a:xfrm>
        </p:spPr>
        <p:txBody>
          <a:bodyPr>
            <a:normAutofit/>
          </a:bodyPr>
          <a:lstStyle/>
          <a:p>
            <a:pPr algn="ctr"/>
            <a:r>
              <a:rPr lang="en-US" sz="3600" b="1" dirty="0" smtClean="0">
                <a:solidFill>
                  <a:schemeClr val="accent3">
                    <a:lumMod val="50000"/>
                  </a:schemeClr>
                </a:solidFill>
                <a:effectLst>
                  <a:outerShdw blurRad="38100" dist="38100" dir="2700000" algn="tl">
                    <a:srgbClr val="000000">
                      <a:alpha val="43137"/>
                    </a:srgbClr>
                  </a:outerShdw>
                </a:effectLst>
              </a:rPr>
              <a:t>IV</a:t>
            </a:r>
            <a:r>
              <a:rPr lang="en-US" sz="3600" b="1" dirty="0">
                <a:solidFill>
                  <a:schemeClr val="accent3">
                    <a:lumMod val="50000"/>
                  </a:schemeClr>
                </a:solidFill>
                <a:effectLst>
                  <a:outerShdw blurRad="38100" dist="38100" dir="2700000" algn="tl">
                    <a:srgbClr val="000000">
                      <a:alpha val="43137"/>
                    </a:srgbClr>
                  </a:outerShdw>
                </a:effectLst>
              </a:rPr>
              <a:t>.	</a:t>
            </a:r>
            <a:r>
              <a:rPr lang="bg-BG" sz="3600" b="1" dirty="0">
                <a:solidFill>
                  <a:schemeClr val="accent3">
                    <a:lumMod val="50000"/>
                  </a:schemeClr>
                </a:solidFill>
                <a:effectLst>
                  <a:outerShdw blurRad="38100" dist="38100" dir="2700000" algn="tl">
                    <a:srgbClr val="000000">
                      <a:alpha val="43137"/>
                    </a:srgbClr>
                  </a:outerShdw>
                </a:effectLst>
              </a:rPr>
              <a:t>НАКАЗАТЕЛНА </a:t>
            </a:r>
            <a:r>
              <a:rPr lang="bg-BG" sz="3600" b="1" dirty="0" smtClean="0">
                <a:solidFill>
                  <a:schemeClr val="accent3">
                    <a:lumMod val="50000"/>
                  </a:schemeClr>
                </a:solidFill>
                <a:effectLst>
                  <a:outerShdw blurRad="38100" dist="38100" dir="2700000" algn="tl">
                    <a:srgbClr val="000000">
                      <a:alpha val="43137"/>
                    </a:srgbClr>
                  </a:outerShdw>
                </a:effectLst>
              </a:rPr>
              <a:t>ЧАСТ</a:t>
            </a:r>
            <a:endParaRPr lang="bg-BG" sz="36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340768"/>
            <a:ext cx="8229600" cy="5400600"/>
          </a:xfrm>
        </p:spPr>
        <p:txBody>
          <a:bodyPr/>
          <a:lstStyle/>
          <a:p>
            <a:pPr marL="0" indent="0">
              <a:buNone/>
            </a:pPr>
            <a:r>
              <a:rPr lang="ru-RU" sz="2400" dirty="0" smtClean="0"/>
              <a:t>                  </a:t>
            </a:r>
          </a:p>
          <a:p>
            <a:pPr marL="0" indent="0">
              <a:buNone/>
            </a:pPr>
            <a:r>
              <a:rPr lang="ru-RU" sz="1800" b="1" dirty="0"/>
              <a:t> </a:t>
            </a:r>
            <a:r>
              <a:rPr lang="ru-RU" sz="1800" b="1" dirty="0" smtClean="0"/>
              <a:t>        </a:t>
            </a:r>
          </a:p>
          <a:p>
            <a:pPr marL="0" indent="0">
              <a:buNone/>
            </a:pPr>
            <a:r>
              <a:rPr lang="ru-RU" sz="1800" b="1" dirty="0" smtClean="0"/>
              <a:t>         </a:t>
            </a:r>
            <a:r>
              <a:rPr lang="ru-RU" sz="1800" b="1" u="sng" dirty="0" smtClean="0"/>
              <a:t>1. </a:t>
            </a:r>
            <a:r>
              <a:rPr lang="ru-RU" sz="1800" b="1" u="sng" dirty="0" err="1" smtClean="0">
                <a:latin typeface="Arial Narrow" panose="020B0606020202030204" pitchFamily="34" charset="0"/>
              </a:rPr>
              <a:t>Новообразувани</a:t>
            </a:r>
            <a:r>
              <a:rPr lang="ru-RU" sz="1800" b="1" u="sng" dirty="0" smtClean="0">
                <a:latin typeface="Arial Narrow" panose="020B0606020202030204" pitchFamily="34" charset="0"/>
              </a:rPr>
              <a:t> </a:t>
            </a:r>
            <a:r>
              <a:rPr lang="ru-RU" sz="1800" b="1" u="sng" dirty="0" err="1">
                <a:latin typeface="Arial Narrow" panose="020B0606020202030204" pitchFamily="34" charset="0"/>
              </a:rPr>
              <a:t>наказателни</a:t>
            </a:r>
            <a:r>
              <a:rPr lang="ru-RU" sz="1800" b="1" u="sng" dirty="0">
                <a:latin typeface="Arial Narrow" panose="020B0606020202030204" pitchFamily="34" charset="0"/>
              </a:rPr>
              <a:t> </a:t>
            </a:r>
            <a:r>
              <a:rPr lang="ru-RU" sz="1800" b="1" u="sng" dirty="0" smtClean="0">
                <a:latin typeface="Arial Narrow" panose="020B0606020202030204" pitchFamily="34" charset="0"/>
              </a:rPr>
              <a:t>дела – сравнение с </a:t>
            </a:r>
            <a:r>
              <a:rPr lang="ru-RU" sz="1800" b="1" u="sng" dirty="0" err="1" smtClean="0">
                <a:latin typeface="Arial Narrow" panose="020B0606020202030204" pitchFamily="34" charset="0"/>
              </a:rPr>
              <a:t>предходни</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периоди</a:t>
            </a:r>
            <a:endParaRPr lang="ru-RU" sz="1800" b="1" u="sng" dirty="0">
              <a:latin typeface="Arial Narrow" panose="020B0606020202030204" pitchFamily="34" charset="0"/>
            </a:endParaRPr>
          </a:p>
          <a:p>
            <a:pPr marL="0" indent="0">
              <a:buNone/>
            </a:pPr>
            <a:r>
              <a:rPr lang="ru-RU" sz="1800" dirty="0">
                <a:latin typeface="Arial Narrow" panose="020B0606020202030204" pitchFamily="34" charset="0"/>
              </a:rPr>
              <a:t>	</a:t>
            </a:r>
            <a:endParaRPr lang="bg-BG"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46588951"/>
              </p:ext>
            </p:extLst>
          </p:nvPr>
        </p:nvGraphicFramePr>
        <p:xfrm>
          <a:off x="755576" y="2996952"/>
          <a:ext cx="7488832" cy="2640320"/>
        </p:xfrm>
        <a:graphic>
          <a:graphicData uri="http://schemas.openxmlformats.org/drawingml/2006/table">
            <a:tbl>
              <a:tblPr>
                <a:tableStyleId>{5C22544A-7EE6-4342-B048-85BDC9FD1C3A}</a:tableStyleId>
              </a:tblPr>
              <a:tblGrid>
                <a:gridCol w="1368152"/>
                <a:gridCol w="1176642"/>
                <a:gridCol w="1236177"/>
                <a:gridCol w="1235507"/>
                <a:gridCol w="1236177"/>
                <a:gridCol w="1236177"/>
              </a:tblGrid>
              <a:tr h="1131565">
                <a:tc>
                  <a:txBody>
                    <a:bodyPr/>
                    <a:lstStyle/>
                    <a:p>
                      <a:pPr algn="ctr">
                        <a:spcAft>
                          <a:spcPts val="0"/>
                        </a:spcAft>
                      </a:pPr>
                      <a:r>
                        <a:rPr lang="bg-BG" sz="1800" dirty="0" smtClean="0">
                          <a:effectLst/>
                        </a:rPr>
                        <a:t>Брой </a:t>
                      </a:r>
                      <a:r>
                        <a:rPr lang="bg-BG" sz="1800" dirty="0">
                          <a:effectLst/>
                        </a:rPr>
                        <a:t>/ година</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a:effectLst/>
                        </a:rPr>
                        <a:t> </a:t>
                      </a:r>
                      <a:r>
                        <a:rPr lang="bg-BG" sz="2000" dirty="0" smtClean="0">
                          <a:effectLst/>
                        </a:rPr>
                        <a:t>2021</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smtClean="0">
                          <a:effectLst/>
                        </a:rPr>
                        <a:t>2022</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a:effectLst/>
                        </a:rPr>
                        <a:t> </a:t>
                      </a:r>
                      <a:r>
                        <a:rPr lang="bg-BG" sz="2000" dirty="0" smtClean="0">
                          <a:effectLst/>
                        </a:rPr>
                        <a:t>2023</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a:effectLst/>
                        </a:rPr>
                        <a:t> </a:t>
                      </a:r>
                      <a:r>
                        <a:rPr lang="bg-BG" sz="2000" dirty="0" smtClean="0">
                          <a:effectLst/>
                        </a:rPr>
                        <a:t>2024</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a:effectLst/>
                        </a:rPr>
                        <a:t> </a:t>
                      </a:r>
                      <a:r>
                        <a:rPr lang="bg-BG" sz="2000" dirty="0" smtClean="0">
                          <a:effectLst/>
                        </a:rPr>
                        <a:t>2025</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r>
              <a:tr h="1508755">
                <a:tc>
                  <a:txBody>
                    <a:bodyPr/>
                    <a:lstStyle/>
                    <a:p>
                      <a:pPr algn="ctr">
                        <a:spcAft>
                          <a:spcPts val="0"/>
                        </a:spcAft>
                      </a:pPr>
                      <a:r>
                        <a:rPr lang="bg-BG" sz="1800" dirty="0">
                          <a:effectLst/>
                        </a:rPr>
                        <a:t>Постъпили дела през отчетния период</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smtClean="0">
                          <a:effectLst/>
                          <a:latin typeface="+mn-lt"/>
                          <a:ea typeface="+mn-ea"/>
                        </a:rPr>
                        <a:t>438</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smtClean="0">
                          <a:effectLst/>
                          <a:latin typeface="+mn-lt"/>
                          <a:ea typeface="+mn-ea"/>
                        </a:rPr>
                        <a:t>440</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smtClean="0">
                          <a:effectLst/>
                          <a:latin typeface="+mn-lt"/>
                          <a:ea typeface="+mn-ea"/>
                        </a:rPr>
                        <a:t>336</a:t>
                      </a:r>
                      <a:endParaRPr lang="bg-BG" sz="20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smtClean="0">
                          <a:effectLst/>
                          <a:latin typeface="+mn-lt"/>
                          <a:ea typeface="Times New Roman"/>
                        </a:rPr>
                        <a:t>365</a:t>
                      </a:r>
                      <a:endParaRPr lang="bg-BG" sz="20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2000" dirty="0" smtClean="0">
                          <a:effectLst/>
                          <a:latin typeface="+mn-lt"/>
                          <a:ea typeface="Times New Roman"/>
                        </a:rPr>
                        <a:t>414</a:t>
                      </a:r>
                      <a:endParaRPr lang="bg-BG" sz="2000" dirty="0">
                        <a:effectLst/>
                        <a:latin typeface="+mn-lt"/>
                        <a:ea typeface="Times New Roman"/>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33499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566936"/>
          </a:xfrm>
        </p:spPr>
        <p:txBody>
          <a:bodyPr>
            <a:normAutofit fontScale="90000"/>
          </a:bodyPr>
          <a:lstStyle/>
          <a:p>
            <a:r>
              <a:rPr lang="bg-BG" sz="3600" b="1" dirty="0" smtClean="0">
                <a:solidFill>
                  <a:schemeClr val="accent3">
                    <a:lumMod val="50000"/>
                  </a:schemeClr>
                </a:solidFill>
                <a:effectLst>
                  <a:outerShdw blurRad="38100" dist="38100" dir="2700000" algn="tl">
                    <a:srgbClr val="000000">
                      <a:alpha val="43137"/>
                    </a:srgbClr>
                  </a:outerShdw>
                </a:effectLst>
              </a:rPr>
              <a:t>Новообразувани</a:t>
            </a:r>
            <a:r>
              <a:rPr lang="bg-BG" sz="3600" b="1" dirty="0" smtClean="0">
                <a:solidFill>
                  <a:schemeClr val="accent2">
                    <a:lumMod val="50000"/>
                  </a:schemeClr>
                </a:solidFill>
                <a:effectLst>
                  <a:outerShdw blurRad="38100" dist="38100" dir="2700000" algn="tl">
                    <a:srgbClr val="000000">
                      <a:alpha val="43137"/>
                    </a:srgbClr>
                  </a:outerShdw>
                </a:effectLst>
              </a:rPr>
              <a:t> </a:t>
            </a:r>
            <a:r>
              <a:rPr lang="bg-BG" sz="3600" b="1" dirty="0">
                <a:solidFill>
                  <a:schemeClr val="accent3">
                    <a:lumMod val="50000"/>
                  </a:schemeClr>
                </a:solidFill>
                <a:effectLst>
                  <a:outerShdw blurRad="38100" dist="38100" dir="2700000" algn="tl">
                    <a:srgbClr val="000000">
                      <a:alpha val="43137"/>
                    </a:srgbClr>
                  </a:outerShdw>
                </a:effectLst>
              </a:rPr>
              <a:t>наказателни дела</a:t>
            </a:r>
            <a:endParaRPr lang="en-US" sz="36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4" name="Chart 3"/>
          <p:cNvGraphicFramePr>
            <a:graphicFrameLocks/>
          </p:cNvGraphicFramePr>
          <p:nvPr>
            <p:extLst>
              <p:ext uri="{D42A27DB-BD31-4B8C-83A1-F6EECF244321}">
                <p14:modId xmlns:p14="http://schemas.microsoft.com/office/powerpoint/2010/main" val="2327242694"/>
              </p:ext>
            </p:extLst>
          </p:nvPr>
        </p:nvGraphicFramePr>
        <p:xfrm>
          <a:off x="395536" y="1340768"/>
          <a:ext cx="7776864" cy="4610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7281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706090"/>
          </a:xfrm>
        </p:spPr>
        <p:txBody>
          <a:bodyPr>
            <a:normAutofit/>
          </a:bodyPr>
          <a:lstStyle/>
          <a:p>
            <a:pPr algn="ctr"/>
            <a:r>
              <a:rPr lang="bg-BG" sz="3600" b="1" dirty="0" smtClean="0">
                <a:solidFill>
                  <a:schemeClr val="accent3">
                    <a:lumMod val="50000"/>
                  </a:schemeClr>
                </a:solidFill>
                <a:effectLst>
                  <a:outerShdw blurRad="38100" dist="38100" dir="2700000" algn="tl">
                    <a:srgbClr val="000000">
                      <a:alpha val="43137"/>
                    </a:srgbClr>
                  </a:outerShdw>
                </a:effectLst>
              </a:rPr>
              <a:t>НАКАЗАТЕЛНА </a:t>
            </a:r>
            <a:r>
              <a:rPr lang="bg-BG" sz="3600" b="1" dirty="0">
                <a:solidFill>
                  <a:schemeClr val="accent3">
                    <a:lumMod val="50000"/>
                  </a:schemeClr>
                </a:solidFill>
                <a:effectLst>
                  <a:outerShdw blurRad="38100" dist="38100" dir="2700000" algn="tl">
                    <a:srgbClr val="000000">
                      <a:alpha val="43137"/>
                    </a:srgbClr>
                  </a:outerShdw>
                </a:effectLst>
              </a:rPr>
              <a:t>ЧАСТ</a:t>
            </a:r>
          </a:p>
        </p:txBody>
      </p:sp>
      <p:sp>
        <p:nvSpPr>
          <p:cNvPr id="3" name="Content Placeholder 2"/>
          <p:cNvSpPr>
            <a:spLocks noGrp="1"/>
          </p:cNvSpPr>
          <p:nvPr>
            <p:ph sz="quarter" idx="1"/>
          </p:nvPr>
        </p:nvSpPr>
        <p:spPr>
          <a:xfrm>
            <a:off x="467544" y="1412776"/>
            <a:ext cx="8229600" cy="4713387"/>
          </a:xfrm>
        </p:spPr>
        <p:txBody>
          <a:bodyPr>
            <a:normAutofit/>
          </a:bodyPr>
          <a:lstStyle/>
          <a:p>
            <a:pPr marL="0" indent="0" algn="just">
              <a:buNone/>
            </a:pPr>
            <a:r>
              <a:rPr lang="ru-RU" sz="1800" dirty="0" smtClean="0">
                <a:solidFill>
                  <a:schemeClr val="bg1"/>
                </a:solidFill>
                <a:latin typeface="Arial Narrow" panose="020B0606020202030204" pitchFamily="34" charset="0"/>
              </a:rPr>
              <a:t>     </a:t>
            </a:r>
            <a:endParaRPr lang="ru-RU" sz="1800" dirty="0" smtClean="0">
              <a:latin typeface="Arial Narrow" panose="020B0606020202030204" pitchFamily="34" charset="0"/>
            </a:endParaRPr>
          </a:p>
          <a:p>
            <a:pPr marL="0" indent="0" algn="just">
              <a:buNone/>
            </a:pPr>
            <a:r>
              <a:rPr lang="ru-RU" sz="1800" dirty="0">
                <a:latin typeface="Arial Narrow" panose="020B0606020202030204" pitchFamily="34" charset="0"/>
              </a:rPr>
              <a:t> </a:t>
            </a:r>
            <a:r>
              <a:rPr lang="ru-RU" sz="1800" dirty="0" smtClean="0">
                <a:latin typeface="Arial Narrow" panose="020B0606020202030204" pitchFamily="34" charset="0"/>
              </a:rPr>
              <a:t>                    </a:t>
            </a:r>
            <a:r>
              <a:rPr lang="ru-RU" sz="1800" b="1" u="sng" dirty="0" smtClean="0">
                <a:latin typeface="Arial Narrow" panose="020B0606020202030204" pitchFamily="34" charset="0"/>
              </a:rPr>
              <a:t>2. </a:t>
            </a:r>
            <a:r>
              <a:rPr lang="ru-RU" sz="1800" b="1" u="sng" dirty="0" err="1" smtClean="0">
                <a:latin typeface="Arial Narrow" panose="020B0606020202030204" pitchFamily="34" charset="0"/>
              </a:rPr>
              <a:t>Останали</a:t>
            </a:r>
            <a:r>
              <a:rPr lang="ru-RU" sz="1800" b="1" u="sng" dirty="0" smtClean="0">
                <a:latin typeface="Arial Narrow" panose="020B0606020202030204" pitchFamily="34" charset="0"/>
              </a:rPr>
              <a:t> </a:t>
            </a:r>
            <a:r>
              <a:rPr lang="ru-RU" sz="1800" b="1" u="sng" dirty="0">
                <a:latin typeface="Arial Narrow" panose="020B0606020202030204" pitchFamily="34" charset="0"/>
              </a:rPr>
              <a:t>несвършени наказателни дела </a:t>
            </a:r>
            <a:r>
              <a:rPr lang="ru-RU" sz="1800" b="1" u="sng" dirty="0" err="1">
                <a:latin typeface="Arial Narrow" panose="020B0606020202030204" pitchFamily="34" charset="0"/>
              </a:rPr>
              <a:t>към</a:t>
            </a:r>
            <a:r>
              <a:rPr lang="ru-RU" sz="1800" b="1" u="sng" dirty="0">
                <a:latin typeface="Arial Narrow" panose="020B0606020202030204" pitchFamily="34" charset="0"/>
              </a:rPr>
              <a:t> </a:t>
            </a:r>
            <a:r>
              <a:rPr lang="ru-RU" sz="1800" b="1" u="sng" dirty="0" smtClean="0">
                <a:latin typeface="Arial Narrow" panose="020B0606020202030204" pitchFamily="34" charset="0"/>
              </a:rPr>
              <a:t>31.12.20</a:t>
            </a:r>
            <a:r>
              <a:rPr lang="en-US" sz="1800" b="1" u="sng" dirty="0" smtClean="0">
                <a:latin typeface="Arial Narrow" panose="020B0606020202030204" pitchFamily="34" charset="0"/>
              </a:rPr>
              <a:t>2</a:t>
            </a:r>
            <a:r>
              <a:rPr lang="bg-BG" sz="1800" b="1" u="sng" dirty="0">
                <a:latin typeface="Arial Narrow" panose="020B0606020202030204" pitchFamily="34" charset="0"/>
              </a:rPr>
              <a:t>5</a:t>
            </a:r>
            <a:r>
              <a:rPr lang="ru-RU" sz="1800" b="1" u="sng" dirty="0" smtClean="0">
                <a:latin typeface="Arial Narrow" panose="020B0606020202030204" pitchFamily="34" charset="0"/>
              </a:rPr>
              <a:t> </a:t>
            </a:r>
            <a:r>
              <a:rPr lang="ru-RU" sz="1800" b="1" u="sng" dirty="0">
                <a:latin typeface="Arial Narrow" panose="020B0606020202030204" pitchFamily="34" charset="0"/>
              </a:rPr>
              <a:t>г</a:t>
            </a:r>
            <a:r>
              <a:rPr lang="ru-RU" sz="1800" b="1" u="sng" dirty="0" smtClean="0">
                <a:latin typeface="Arial Narrow" panose="020B0606020202030204" pitchFamily="34" charset="0"/>
              </a:rPr>
              <a:t>.</a:t>
            </a:r>
            <a:r>
              <a:rPr lang="en-US" sz="1800" b="1" u="sng" dirty="0" smtClean="0">
                <a:latin typeface="Arial Narrow" panose="020B0606020202030204" pitchFamily="34" charset="0"/>
              </a:rPr>
              <a:t> </a:t>
            </a:r>
          </a:p>
          <a:p>
            <a:pPr marL="0" indent="0" algn="just">
              <a:buNone/>
            </a:pPr>
            <a:r>
              <a:rPr lang="ru-RU" sz="1800" dirty="0" smtClean="0">
                <a:latin typeface="Arial Narrow" panose="020B0606020202030204" pitchFamily="34" charset="0"/>
              </a:rPr>
              <a:t>      </a:t>
            </a:r>
            <a:endParaRPr lang="bg-BG" sz="1800"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75234435"/>
              </p:ext>
            </p:extLst>
          </p:nvPr>
        </p:nvGraphicFramePr>
        <p:xfrm>
          <a:off x="899592" y="2636912"/>
          <a:ext cx="7200801" cy="2208272"/>
        </p:xfrm>
        <a:graphic>
          <a:graphicData uri="http://schemas.openxmlformats.org/drawingml/2006/table">
            <a:tbl>
              <a:tblPr>
                <a:tableStyleId>{5C22544A-7EE6-4342-B048-85BDC9FD1C3A}</a:tableStyleId>
              </a:tblPr>
              <a:tblGrid>
                <a:gridCol w="1512168"/>
                <a:gridCol w="1152128"/>
                <a:gridCol w="1152128"/>
                <a:gridCol w="1152128"/>
                <a:gridCol w="1152128"/>
                <a:gridCol w="1080121"/>
              </a:tblGrid>
              <a:tr h="946402">
                <a:tc>
                  <a:txBody>
                    <a:bodyPr/>
                    <a:lstStyle/>
                    <a:p>
                      <a:pPr algn="ctr">
                        <a:spcAft>
                          <a:spcPts val="0"/>
                        </a:spcAft>
                      </a:pPr>
                      <a:r>
                        <a:rPr lang="bg-BG" sz="1800" dirty="0" smtClean="0">
                          <a:effectLst/>
                        </a:rPr>
                        <a:t>Брой </a:t>
                      </a:r>
                      <a:r>
                        <a:rPr lang="bg-BG" sz="1800" dirty="0">
                          <a:effectLst/>
                        </a:rPr>
                        <a:t>/ година</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a:effectLst/>
                        </a:rPr>
                        <a:t> </a:t>
                      </a:r>
                      <a:r>
                        <a:rPr lang="bg-BG" sz="1800" dirty="0" smtClean="0">
                          <a:effectLst/>
                        </a:rPr>
                        <a:t>2021</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a:t>
                      </a:r>
                      <a:r>
                        <a:rPr lang="en-US" sz="1800" dirty="0" smtClean="0">
                          <a:effectLst/>
                        </a:rPr>
                        <a:t>2</a:t>
                      </a:r>
                      <a:r>
                        <a:rPr lang="bg-BG" sz="1800" dirty="0" smtClean="0">
                          <a:effectLst/>
                        </a:rPr>
                        <a:t>2</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a:t>
                      </a:r>
                      <a:r>
                        <a:rPr lang="en-US" sz="1800" dirty="0" smtClean="0">
                          <a:effectLst/>
                        </a:rPr>
                        <a:t>2</a:t>
                      </a:r>
                      <a:r>
                        <a:rPr lang="bg-BG" sz="1800" dirty="0" smtClean="0">
                          <a:effectLst/>
                        </a:rPr>
                        <a:t>3</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a:t>
                      </a:r>
                      <a:r>
                        <a:rPr lang="en-US" sz="1800" dirty="0" smtClean="0">
                          <a:effectLst/>
                        </a:rPr>
                        <a:t>2</a:t>
                      </a:r>
                      <a:r>
                        <a:rPr lang="bg-BG" sz="1800" dirty="0" smtClean="0">
                          <a:effectLst/>
                        </a:rPr>
                        <a:t>4</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a:t>
                      </a:r>
                      <a:r>
                        <a:rPr lang="en-US" sz="1800" dirty="0" smtClean="0">
                          <a:effectLst/>
                        </a:rPr>
                        <a:t>2</a:t>
                      </a:r>
                      <a:r>
                        <a:rPr lang="bg-BG" sz="1800" dirty="0" smtClean="0">
                          <a:effectLst/>
                        </a:rPr>
                        <a:t>5</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r>
              <a:tr h="1261870">
                <a:tc>
                  <a:txBody>
                    <a:bodyPr/>
                    <a:lstStyle/>
                    <a:p>
                      <a:pPr algn="ctr">
                        <a:spcAft>
                          <a:spcPts val="0"/>
                        </a:spcAft>
                      </a:pPr>
                      <a:r>
                        <a:rPr lang="bg-BG" sz="1800" dirty="0">
                          <a:effectLst/>
                        </a:rPr>
                        <a:t>Останали несвършени дела в края на периода</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a:effectLst/>
                        </a:rPr>
                        <a:t> </a:t>
                      </a:r>
                      <a:r>
                        <a:rPr lang="bg-BG" sz="1800" dirty="0" smtClean="0">
                          <a:effectLst/>
                          <a:latin typeface="+mn-lt"/>
                          <a:ea typeface="+mn-ea"/>
                        </a:rPr>
                        <a:t>76</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25</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21</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mn-ea"/>
                        </a:rPr>
                        <a:t>41</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mn-ea"/>
                        </a:rPr>
                        <a:t>82</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272803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55399"/>
            <a:ext cx="8424936" cy="1143000"/>
          </a:xfrm>
        </p:spPr>
        <p:txBody>
          <a:bodyPr>
            <a:noAutofit/>
          </a:bodyPr>
          <a:lstStyle/>
          <a:p>
            <a:pPr algn="ctr"/>
            <a:r>
              <a:rPr lang="bg-BG" sz="3200" b="1" dirty="0">
                <a:solidFill>
                  <a:schemeClr val="accent3">
                    <a:lumMod val="50000"/>
                  </a:schemeClr>
                </a:solidFill>
                <a:effectLst>
                  <a:outerShdw blurRad="38100" dist="38100" dir="2700000" algn="tl">
                    <a:srgbClr val="000000">
                      <a:alpha val="43137"/>
                    </a:srgbClr>
                  </a:outerShdw>
                </a:effectLst>
              </a:rPr>
              <a:t>Останали несвършени наказателни дела към </a:t>
            </a:r>
            <a:r>
              <a:rPr lang="bg-BG" sz="3200" b="1" dirty="0" smtClean="0">
                <a:solidFill>
                  <a:schemeClr val="accent3">
                    <a:lumMod val="50000"/>
                  </a:schemeClr>
                </a:solidFill>
                <a:effectLst>
                  <a:outerShdw blurRad="38100" dist="38100" dir="2700000" algn="tl">
                    <a:srgbClr val="000000">
                      <a:alpha val="43137"/>
                    </a:srgbClr>
                  </a:outerShdw>
                </a:effectLst>
              </a:rPr>
              <a:t>31.12.20</a:t>
            </a:r>
            <a:r>
              <a:rPr lang="en-US" sz="3200" b="1" dirty="0" smtClean="0">
                <a:solidFill>
                  <a:schemeClr val="accent3">
                    <a:lumMod val="50000"/>
                  </a:schemeClr>
                </a:solidFill>
                <a:effectLst>
                  <a:outerShdw blurRad="38100" dist="38100" dir="2700000" algn="tl">
                    <a:srgbClr val="000000">
                      <a:alpha val="43137"/>
                    </a:srgbClr>
                  </a:outerShdw>
                </a:effectLst>
              </a:rPr>
              <a:t>2</a:t>
            </a:r>
            <a:r>
              <a:rPr lang="bg-BG" sz="3200" b="1" dirty="0" smtClean="0">
                <a:solidFill>
                  <a:schemeClr val="accent3">
                    <a:lumMod val="50000"/>
                  </a:schemeClr>
                </a:solidFill>
                <a:effectLst>
                  <a:outerShdw blurRad="38100" dist="38100" dir="2700000" algn="tl">
                    <a:srgbClr val="000000">
                      <a:alpha val="43137"/>
                    </a:srgbClr>
                  </a:outerShdw>
                </a:effectLst>
              </a:rPr>
              <a:t>5г.</a:t>
            </a:r>
            <a:endParaRPr lang="en-US" sz="32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823802928"/>
              </p:ext>
            </p:extLst>
          </p:nvPr>
        </p:nvGraphicFramePr>
        <p:xfrm>
          <a:off x="755576" y="1484784"/>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733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457200" y="1600200"/>
            <a:ext cx="7931224" cy="2692896"/>
          </a:xfrm>
        </p:spPr>
        <p:txBody>
          <a:bodyPr>
            <a:normAutofit/>
          </a:bodyPr>
          <a:lstStyle/>
          <a:p>
            <a:pPr marL="0" indent="0" algn="just">
              <a:buNone/>
            </a:pPr>
            <a:endParaRPr lang="bg-BG" sz="1800" dirty="0" smtClean="0">
              <a:latin typeface="Arial Narrow" panose="020B0606020202030204" pitchFamily="34" charset="0"/>
            </a:endParaRPr>
          </a:p>
          <a:p>
            <a:pPr marL="137160" indent="0" algn="just">
              <a:buNone/>
            </a:pPr>
            <a:r>
              <a:rPr lang="bg-BG" dirty="0" smtClean="0">
                <a:latin typeface="Arial Narrow" panose="020B0606020202030204" pitchFamily="34" charset="0"/>
              </a:rPr>
              <a:t>   </a:t>
            </a:r>
            <a:r>
              <a:rPr lang="bg-BG" sz="2000" dirty="0" smtClean="0">
                <a:latin typeface="Arial Narrow" panose="020B0606020202030204" pitchFamily="34" charset="0"/>
              </a:rPr>
              <a:t>Новообразуваните наказателни дела са общо 414 в т.ч.: наказателни общ характер дела – 97 бр., наказателни частен характер дела – 8 бр., </a:t>
            </a:r>
            <a:r>
              <a:rPr lang="bg-BG" sz="2000" dirty="0" err="1" smtClean="0">
                <a:latin typeface="Arial Narrow" panose="020B0606020202030204" pitchFamily="34" charset="0"/>
              </a:rPr>
              <a:t>административнонаказателни</a:t>
            </a:r>
            <a:r>
              <a:rPr lang="bg-BG" sz="2000" dirty="0" smtClean="0">
                <a:latin typeface="Arial Narrow" panose="020B0606020202030204" pitchFamily="34" charset="0"/>
              </a:rPr>
              <a:t> дела по чл. 78а от НК – 18 бр., частни наказателни дела – разпити – 19 бр., частни наказателни дела – 181 бр., </a:t>
            </a:r>
            <a:r>
              <a:rPr lang="bg-BG" sz="2000" dirty="0" err="1" smtClean="0">
                <a:latin typeface="Arial Narrow" panose="020B0606020202030204" pitchFamily="34" charset="0"/>
              </a:rPr>
              <a:t>административнонаказателни</a:t>
            </a:r>
            <a:r>
              <a:rPr lang="bg-BG" sz="2000" dirty="0" smtClean="0">
                <a:latin typeface="Arial Narrow" panose="020B0606020202030204" pitchFamily="34" charset="0"/>
              </a:rPr>
              <a:t> дела – 91 бр.   </a:t>
            </a:r>
          </a:p>
        </p:txBody>
      </p:sp>
    </p:spTree>
    <p:extLst>
      <p:ext uri="{BB962C8B-B14F-4D97-AF65-F5344CB8AC3E}">
        <p14:creationId xmlns:p14="http://schemas.microsoft.com/office/powerpoint/2010/main" val="1111022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80920" cy="1143000"/>
          </a:xfrm>
        </p:spPr>
        <p:txBody>
          <a:bodyPr>
            <a:normAutofit/>
          </a:bodyPr>
          <a:lstStyle/>
          <a:p>
            <a:pPr algn="ctr"/>
            <a:r>
              <a:rPr lang="bg-BG" sz="3600" b="1" dirty="0" smtClean="0">
                <a:solidFill>
                  <a:schemeClr val="accent3">
                    <a:lumMod val="50000"/>
                  </a:schemeClr>
                </a:solidFill>
                <a:effectLst>
                  <a:outerShdw blurRad="38100" dist="38100" dir="2700000" algn="tl">
                    <a:srgbClr val="000000">
                      <a:alpha val="43137"/>
                    </a:srgbClr>
                  </a:outerShdw>
                </a:effectLst>
              </a:rPr>
              <a:t>НАКАЗАТЕЛНА </a:t>
            </a:r>
            <a:r>
              <a:rPr lang="bg-BG" sz="3600" b="1" dirty="0">
                <a:solidFill>
                  <a:schemeClr val="accent3">
                    <a:lumMod val="50000"/>
                  </a:schemeClr>
                </a:solidFill>
                <a:effectLst>
                  <a:outerShdw blurRad="38100" dist="38100" dir="2700000" algn="tl">
                    <a:srgbClr val="000000">
                      <a:alpha val="43137"/>
                    </a:srgbClr>
                  </a:outerShdw>
                </a:effectLst>
              </a:rPr>
              <a:t>ЧАСТ</a:t>
            </a:r>
          </a:p>
        </p:txBody>
      </p:sp>
      <p:sp>
        <p:nvSpPr>
          <p:cNvPr id="3" name="Content Placeholder 2"/>
          <p:cNvSpPr>
            <a:spLocks noGrp="1"/>
          </p:cNvSpPr>
          <p:nvPr>
            <p:ph sz="quarter" idx="1"/>
          </p:nvPr>
        </p:nvSpPr>
        <p:spPr>
          <a:xfrm>
            <a:off x="395536" y="1556792"/>
            <a:ext cx="8229600" cy="576064"/>
          </a:xfrm>
        </p:spPr>
        <p:txBody>
          <a:bodyPr>
            <a:normAutofit/>
          </a:bodyPr>
          <a:lstStyle/>
          <a:p>
            <a:pPr marL="0" indent="0" algn="just">
              <a:buNone/>
            </a:pPr>
            <a:r>
              <a:rPr lang="ru-RU" dirty="0"/>
              <a:t> </a:t>
            </a:r>
            <a:r>
              <a:rPr lang="ru-RU" dirty="0" smtClean="0"/>
              <a:t>   </a:t>
            </a:r>
            <a:r>
              <a:rPr lang="ru-RU" sz="1800" dirty="0" err="1" smtClean="0">
                <a:latin typeface="Arial Narrow" panose="020B0606020202030204" pitchFamily="34" charset="0"/>
              </a:rPr>
              <a:t>Новообразуваните</a:t>
            </a:r>
            <a:r>
              <a:rPr lang="ru-RU" sz="1800" dirty="0" smtClean="0">
                <a:latin typeface="Arial Narrow" panose="020B0606020202030204" pitchFamily="34" charset="0"/>
              </a:rPr>
              <a:t> </a:t>
            </a:r>
            <a:r>
              <a:rPr lang="ru-RU" sz="1800" dirty="0">
                <a:latin typeface="Arial Narrow" panose="020B0606020202030204" pitchFamily="34" charset="0"/>
              </a:rPr>
              <a:t>наказателни дела </a:t>
            </a:r>
            <a:r>
              <a:rPr lang="ru-RU" sz="1800" dirty="0" smtClean="0">
                <a:latin typeface="Arial Narrow" panose="020B0606020202030204" pitchFamily="34" charset="0"/>
              </a:rPr>
              <a:t>по вид – сравнение с </a:t>
            </a:r>
            <a:r>
              <a:rPr lang="ru-RU" sz="1800" dirty="0" err="1" smtClean="0">
                <a:latin typeface="Arial Narrow" panose="020B0606020202030204" pitchFamily="34" charset="0"/>
              </a:rPr>
              <a:t>предходни</a:t>
            </a:r>
            <a:r>
              <a:rPr lang="ru-RU" sz="1800" dirty="0" smtClean="0">
                <a:latin typeface="Arial Narrow" panose="020B0606020202030204" pitchFamily="34" charset="0"/>
              </a:rPr>
              <a:t> </a:t>
            </a:r>
            <a:r>
              <a:rPr lang="ru-RU" sz="1800" dirty="0" err="1" smtClean="0">
                <a:latin typeface="Arial Narrow" panose="020B0606020202030204" pitchFamily="34" charset="0"/>
              </a:rPr>
              <a:t>периоди</a:t>
            </a:r>
            <a:r>
              <a:rPr lang="ru-RU" sz="1800" dirty="0" smtClean="0">
                <a:latin typeface="Arial Narrow" panose="020B0606020202030204" pitchFamily="34" charset="0"/>
              </a:rPr>
              <a:t>. </a:t>
            </a:r>
            <a:endParaRPr lang="bg-BG" sz="1800"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4950835"/>
              </p:ext>
            </p:extLst>
          </p:nvPr>
        </p:nvGraphicFramePr>
        <p:xfrm>
          <a:off x="395536" y="2204862"/>
          <a:ext cx="8280919" cy="3978497"/>
        </p:xfrm>
        <a:graphic>
          <a:graphicData uri="http://schemas.openxmlformats.org/drawingml/2006/table">
            <a:tbl>
              <a:tblPr firstRow="1" firstCol="1" bandRow="1">
                <a:tableStyleId>{5C22544A-7EE6-4342-B048-85BDC9FD1C3A}</a:tableStyleId>
              </a:tblPr>
              <a:tblGrid>
                <a:gridCol w="920102"/>
                <a:gridCol w="854380"/>
                <a:gridCol w="1182988"/>
                <a:gridCol w="1572264"/>
                <a:gridCol w="1533080"/>
                <a:gridCol w="1156450"/>
                <a:gridCol w="1061655"/>
              </a:tblGrid>
              <a:tr h="1440162">
                <a:tc>
                  <a:txBody>
                    <a:bodyPr/>
                    <a:lstStyle/>
                    <a:p>
                      <a:pPr algn="ctr">
                        <a:spcAft>
                          <a:spcPts val="0"/>
                        </a:spcAft>
                      </a:pPr>
                      <a:r>
                        <a:rPr lang="bg-BG" sz="1800" dirty="0">
                          <a:solidFill>
                            <a:schemeClr val="tx1"/>
                          </a:solidFill>
                          <a:effectLst/>
                          <a:latin typeface="Arial Narrow" panose="020B0606020202030204" pitchFamily="34" charset="0"/>
                        </a:rPr>
                        <a:t>Видове дела </a:t>
                      </a:r>
                      <a:endParaRPr lang="bg-BG" sz="20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400" dirty="0">
                          <a:solidFill>
                            <a:schemeClr val="tx1"/>
                          </a:solidFill>
                          <a:effectLst/>
                          <a:latin typeface="Arial Narrow" panose="020B0606020202030204" pitchFamily="34" charset="0"/>
                        </a:rPr>
                        <a:t>Общ характер</a:t>
                      </a:r>
                      <a:endParaRPr lang="bg-BG" sz="20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400" dirty="0">
                          <a:solidFill>
                            <a:schemeClr val="tx1"/>
                          </a:solidFill>
                          <a:effectLst/>
                          <a:latin typeface="Arial Narrow" panose="020B0606020202030204" pitchFamily="34" charset="0"/>
                        </a:rPr>
                        <a:t>Наказателни частен характер</a:t>
                      </a:r>
                      <a:endParaRPr lang="bg-BG" sz="20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400" dirty="0">
                          <a:solidFill>
                            <a:schemeClr val="tx1"/>
                          </a:solidFill>
                          <a:effectLst/>
                          <a:latin typeface="Arial Narrow" panose="020B0606020202030204" pitchFamily="34" charset="0"/>
                        </a:rPr>
                        <a:t>Административно</a:t>
                      </a:r>
                      <a:endParaRPr lang="bg-BG" sz="2000" dirty="0">
                        <a:solidFill>
                          <a:schemeClr val="tx1"/>
                        </a:solidFill>
                        <a:effectLst/>
                        <a:latin typeface="Arial Narrow" panose="020B0606020202030204" pitchFamily="34" charset="0"/>
                      </a:endParaRPr>
                    </a:p>
                    <a:p>
                      <a:pPr algn="ctr">
                        <a:spcAft>
                          <a:spcPts val="0"/>
                        </a:spcAft>
                      </a:pPr>
                      <a:r>
                        <a:rPr lang="bg-BG" sz="1400" dirty="0">
                          <a:solidFill>
                            <a:schemeClr val="tx1"/>
                          </a:solidFill>
                          <a:effectLst/>
                          <a:latin typeface="Arial Narrow" panose="020B0606020202030204" pitchFamily="34" charset="0"/>
                        </a:rPr>
                        <a:t>наказателни дела  по чл.78а от НК</a:t>
                      </a:r>
                      <a:endParaRPr lang="bg-BG" sz="20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400" dirty="0">
                          <a:solidFill>
                            <a:schemeClr val="tx1"/>
                          </a:solidFill>
                          <a:effectLst/>
                          <a:latin typeface="Arial Narrow" panose="020B0606020202030204" pitchFamily="34" charset="0"/>
                        </a:rPr>
                        <a:t>Административно</a:t>
                      </a:r>
                      <a:endParaRPr lang="bg-BG" sz="2000" dirty="0">
                        <a:solidFill>
                          <a:schemeClr val="tx1"/>
                        </a:solidFill>
                        <a:effectLst/>
                        <a:latin typeface="Arial Narrow" panose="020B0606020202030204" pitchFamily="34" charset="0"/>
                      </a:endParaRPr>
                    </a:p>
                    <a:p>
                      <a:pPr algn="ctr">
                        <a:spcAft>
                          <a:spcPts val="0"/>
                        </a:spcAft>
                      </a:pPr>
                      <a:r>
                        <a:rPr lang="bg-BG" sz="1400" dirty="0">
                          <a:solidFill>
                            <a:schemeClr val="tx1"/>
                          </a:solidFill>
                          <a:effectLst/>
                          <a:latin typeface="Arial Narrow" panose="020B0606020202030204" pitchFamily="34" charset="0"/>
                        </a:rPr>
                        <a:t>наказателни дела </a:t>
                      </a:r>
                      <a:endParaRPr lang="bg-BG" sz="20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400" dirty="0">
                          <a:solidFill>
                            <a:schemeClr val="tx1"/>
                          </a:solidFill>
                          <a:effectLst/>
                          <a:latin typeface="Arial Narrow" panose="020B0606020202030204" pitchFamily="34" charset="0"/>
                        </a:rPr>
                        <a:t>Частни наказателни дела</a:t>
                      </a:r>
                      <a:endParaRPr lang="bg-BG" sz="2000" dirty="0">
                        <a:solidFill>
                          <a:schemeClr val="tx1"/>
                        </a:solidFill>
                        <a:effectLst/>
                        <a:latin typeface="Arial Narrow" panose="020B0606020202030204" pitchFamily="34" charset="0"/>
                      </a:endParaRPr>
                    </a:p>
                    <a:p>
                      <a:pPr algn="ctr">
                        <a:spcAft>
                          <a:spcPts val="0"/>
                        </a:spcAft>
                      </a:pPr>
                      <a:r>
                        <a:rPr lang="bg-BG" sz="1400" dirty="0">
                          <a:solidFill>
                            <a:schemeClr val="tx1"/>
                          </a:solidFill>
                          <a:effectLst/>
                          <a:latin typeface="Arial Narrow" panose="020B0606020202030204" pitchFamily="34" charset="0"/>
                        </a:rPr>
                        <a:t>разпити</a:t>
                      </a:r>
                      <a:endParaRPr lang="bg-BG" sz="20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400" dirty="0">
                          <a:solidFill>
                            <a:schemeClr val="tx1"/>
                          </a:solidFill>
                          <a:effectLst/>
                          <a:latin typeface="Arial Narrow" panose="020B0606020202030204" pitchFamily="34" charset="0"/>
                        </a:rPr>
                        <a:t>Частни наказателни дела</a:t>
                      </a:r>
                      <a:endParaRPr lang="bg-BG" sz="20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r>
              <a:tr h="507667">
                <a:tc>
                  <a:txBody>
                    <a:bodyPr/>
                    <a:lstStyle/>
                    <a:p>
                      <a:pPr algn="ctr">
                        <a:spcAft>
                          <a:spcPts val="0"/>
                        </a:spcAft>
                      </a:pPr>
                      <a:r>
                        <a:rPr lang="bg-BG" sz="2000" dirty="0" smtClean="0">
                          <a:solidFill>
                            <a:schemeClr val="tx1"/>
                          </a:solidFill>
                          <a:effectLst/>
                        </a:rPr>
                        <a:t>2025</a:t>
                      </a:r>
                      <a:endParaRPr lang="bg-BG" sz="20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97</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8</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18</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91</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19</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181</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07667">
                <a:tc>
                  <a:txBody>
                    <a:bodyPr/>
                    <a:lstStyle/>
                    <a:p>
                      <a:pPr algn="ctr">
                        <a:spcAft>
                          <a:spcPts val="0"/>
                        </a:spcAft>
                      </a:pPr>
                      <a:r>
                        <a:rPr lang="bg-BG" sz="2000" dirty="0" smtClean="0">
                          <a:solidFill>
                            <a:schemeClr val="tx1"/>
                          </a:solidFill>
                          <a:effectLst/>
                        </a:rPr>
                        <a:t>2024</a:t>
                      </a:r>
                      <a:endParaRPr lang="bg-BG" sz="20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109</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14</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22</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42</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mn-ea"/>
                        </a:rPr>
                        <a:t>21</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rPr>
                        <a:t>157</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07667">
                <a:tc>
                  <a:txBody>
                    <a:bodyPr/>
                    <a:lstStyle/>
                    <a:p>
                      <a:pPr algn="ctr">
                        <a:spcAft>
                          <a:spcPts val="0"/>
                        </a:spcAft>
                      </a:pPr>
                      <a:r>
                        <a:rPr lang="bg-BG" sz="2000" dirty="0" smtClean="0">
                          <a:solidFill>
                            <a:schemeClr val="tx1"/>
                          </a:solidFill>
                          <a:effectLst/>
                        </a:rPr>
                        <a:t>2023</a:t>
                      </a:r>
                      <a:endParaRPr lang="bg-BG" sz="20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91</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11</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7</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mn-ea"/>
                        </a:rPr>
                        <a:t>45</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33</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149</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07667">
                <a:tc>
                  <a:txBody>
                    <a:bodyPr/>
                    <a:lstStyle/>
                    <a:p>
                      <a:pPr algn="ctr">
                        <a:spcAft>
                          <a:spcPts val="0"/>
                        </a:spcAft>
                      </a:pPr>
                      <a:r>
                        <a:rPr lang="bg-BG" sz="2000" dirty="0" smtClean="0">
                          <a:solidFill>
                            <a:schemeClr val="tx1"/>
                          </a:solidFill>
                          <a:effectLst/>
                        </a:rPr>
                        <a:t>2022</a:t>
                      </a:r>
                      <a:endParaRPr lang="bg-BG" sz="20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155</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6</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15</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mn-ea"/>
                        </a:rPr>
                        <a:t>47</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32</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185</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07667">
                <a:tc>
                  <a:txBody>
                    <a:bodyPr/>
                    <a:lstStyle/>
                    <a:p>
                      <a:pPr algn="ctr">
                        <a:spcAft>
                          <a:spcPts val="0"/>
                        </a:spcAft>
                      </a:pPr>
                      <a:r>
                        <a:rPr lang="bg-BG" sz="2000" dirty="0" smtClean="0">
                          <a:solidFill>
                            <a:schemeClr val="tx1"/>
                          </a:solidFill>
                          <a:effectLst/>
                        </a:rPr>
                        <a:t>2021</a:t>
                      </a:r>
                      <a:endParaRPr lang="bg-BG" sz="20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125</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9</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21</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76</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54</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153</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4243335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352928" cy="850106"/>
          </a:xfrm>
        </p:spPr>
        <p:txBody>
          <a:bodyPr>
            <a:noAutofit/>
          </a:bodyPr>
          <a:lstStyle/>
          <a:p>
            <a:pPr algn="ctr"/>
            <a:r>
              <a:rPr lang="ru-RU" sz="3600" b="1" dirty="0" smtClean="0">
                <a:solidFill>
                  <a:schemeClr val="accent3">
                    <a:lumMod val="50000"/>
                  </a:schemeClr>
                </a:solidFill>
                <a:effectLst>
                  <a:outerShdw blurRad="38100" dist="38100" dir="2700000" algn="tl">
                    <a:srgbClr val="000000">
                      <a:alpha val="43137"/>
                    </a:srgbClr>
                  </a:outerShdw>
                </a:effectLst>
              </a:rPr>
              <a:t>3. </a:t>
            </a:r>
            <a:r>
              <a:rPr lang="ru-RU" sz="3600" b="1" dirty="0" err="1" smtClean="0">
                <a:solidFill>
                  <a:schemeClr val="accent3">
                    <a:lumMod val="50000"/>
                  </a:schemeClr>
                </a:solidFill>
                <a:effectLst>
                  <a:outerShdw blurRad="38100" dist="38100" dir="2700000" algn="tl">
                    <a:srgbClr val="000000">
                      <a:alpha val="43137"/>
                    </a:srgbClr>
                  </a:outerShdw>
                </a:effectLst>
              </a:rPr>
              <a:t>Разглеждане</a:t>
            </a:r>
            <a:r>
              <a:rPr lang="ru-RU" sz="3600" b="1" dirty="0" smtClean="0">
                <a:solidFill>
                  <a:schemeClr val="accent3">
                    <a:lumMod val="50000"/>
                  </a:schemeClr>
                </a:solidFill>
                <a:effectLst>
                  <a:outerShdw blurRad="38100" dist="38100" dir="2700000" algn="tl">
                    <a:srgbClr val="000000">
                      <a:alpha val="43137"/>
                    </a:srgbClr>
                  </a:outerShdw>
                </a:effectLst>
              </a:rPr>
              <a:t> на </a:t>
            </a:r>
            <a:r>
              <a:rPr lang="ru-RU" sz="3600" b="1" dirty="0" err="1" smtClean="0">
                <a:solidFill>
                  <a:schemeClr val="accent3">
                    <a:lumMod val="50000"/>
                  </a:schemeClr>
                </a:solidFill>
                <a:effectLst>
                  <a:outerShdw blurRad="38100" dist="38100" dir="2700000" algn="tl">
                    <a:srgbClr val="000000">
                      <a:alpha val="43137"/>
                    </a:srgbClr>
                  </a:outerShdw>
                </a:effectLst>
              </a:rPr>
              <a:t>делата</a:t>
            </a:r>
            <a:r>
              <a:rPr lang="ru-RU" sz="3600" b="1" dirty="0" smtClean="0">
                <a:solidFill>
                  <a:schemeClr val="accent3">
                    <a:lumMod val="50000"/>
                  </a:schemeClr>
                </a:solidFill>
                <a:effectLst>
                  <a:outerShdw blurRad="38100" dist="38100" dir="2700000" algn="tl">
                    <a:srgbClr val="000000">
                      <a:alpha val="43137"/>
                    </a:srgbClr>
                  </a:outerShdw>
                </a:effectLst>
              </a:rPr>
              <a:t>.</a:t>
            </a:r>
            <a:endParaRPr lang="bg-BG" sz="36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1556792"/>
            <a:ext cx="8507288" cy="4752528"/>
          </a:xfrm>
        </p:spPr>
        <p:txBody>
          <a:bodyPr>
            <a:normAutofit fontScale="92500" lnSpcReduction="10000"/>
          </a:bodyPr>
          <a:lstStyle/>
          <a:p>
            <a:pPr marL="0" indent="0" algn="just">
              <a:buNone/>
            </a:pPr>
            <a:r>
              <a:rPr lang="ru-RU" dirty="0" smtClean="0"/>
              <a:t>	</a:t>
            </a:r>
            <a:r>
              <a:rPr lang="bg-BG" sz="2200" dirty="0" smtClean="0">
                <a:latin typeface="Arial Narrow" panose="020B0606020202030204" pitchFamily="34" charset="0"/>
              </a:rPr>
              <a:t>Данните от годишния статистически отчет за дейността на Районен съд-Велики Преслав за цялата 2025 година - постъпили и свършени дела, броя на постановените осъдителни присъди и осъдени лица, наложените видове наказания на осъдените лица, както и влезлите в сила присъди през периода, очертават работата на съдиите по наказателни дела. Констатациите в тази насока са следните: </a:t>
            </a:r>
          </a:p>
          <a:p>
            <a:pPr marL="0" indent="0" algn="just">
              <a:buNone/>
            </a:pPr>
            <a:r>
              <a:rPr lang="bg-BG" sz="2200" dirty="0" smtClean="0">
                <a:latin typeface="Arial Narrow" panose="020B0606020202030204" pitchFamily="34" charset="0"/>
              </a:rPr>
              <a:t>  	Съдиите – докладчици преимуществено са насрочвали делата в предвидените от закона срокове. Насрочването на НОХД извън рамките на двумесечния срок по чл.247а, ал.2 от НПК, но не повече от три месеца от постъпване на обвинителния акт, съответно и по тъжби и обжалвани НП и ЕФ и то с разрешение на председателя на съда. </a:t>
            </a:r>
          </a:p>
          <a:p>
            <a:pPr marL="0" indent="0" algn="just">
              <a:buNone/>
            </a:pPr>
            <a:r>
              <a:rPr lang="bg-BG" sz="2200" dirty="0" smtClean="0">
                <a:latin typeface="Arial Narrow" panose="020B0606020202030204" pitchFamily="34" charset="0"/>
              </a:rPr>
              <a:t>	От съдиите-докладчици е упражняван необходимият контрол по връчване на призовките, с цел намаляване случаите на отлагане, като са предприемани предвидените в закона мерки за дисциплиниране на страните в процеса. При отлагане на делата, насрочването е било преимуществено в срока по чл.271, ал.10 от НПК.</a:t>
            </a:r>
          </a:p>
          <a:p>
            <a:pPr marL="0" indent="0" algn="just">
              <a:buNone/>
            </a:pPr>
            <a:endParaRPr lang="ru-RU" sz="5600" dirty="0">
              <a:latin typeface="Arial Narrow" panose="020B0606020202030204" pitchFamily="34" charset="0"/>
            </a:endParaRPr>
          </a:p>
        </p:txBody>
      </p:sp>
    </p:spTree>
    <p:extLst>
      <p:ext uri="{BB962C8B-B14F-4D97-AF65-F5344CB8AC3E}">
        <p14:creationId xmlns:p14="http://schemas.microsoft.com/office/powerpoint/2010/main" val="367651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507288" cy="720080"/>
          </a:xfrm>
          <a:noFill/>
          <a:effectLst>
            <a:glow rad="127000">
              <a:srgbClr val="7030A0"/>
            </a:glow>
            <a:outerShdw blurRad="50800" dist="50800" dir="5400000" algn="ctr" rotWithShape="0">
              <a:schemeClr val="tx1"/>
            </a:outerShdw>
          </a:effectLst>
        </p:spPr>
        <p:txBody>
          <a:bodyPr>
            <a:noAutofit/>
          </a:bodyPr>
          <a:lstStyle/>
          <a:p>
            <a:pPr algn="ctr"/>
            <a:r>
              <a:rPr lang="en-US" b="1" u="sng" dirty="0" smtClean="0">
                <a:solidFill>
                  <a:schemeClr val="accent3">
                    <a:lumMod val="50000"/>
                  </a:schemeClr>
                </a:solidFill>
              </a:rPr>
              <a:t>I</a:t>
            </a:r>
            <a:r>
              <a:rPr lang="bg-BG" b="1" u="sng" dirty="0" smtClean="0">
                <a:solidFill>
                  <a:schemeClr val="accent3">
                    <a:lumMod val="50000"/>
                  </a:schemeClr>
                </a:solidFill>
              </a:rPr>
              <a:t>.СЪДЕБЕН </a:t>
            </a:r>
            <a:r>
              <a:rPr lang="bg-BG" b="1" u="sng" dirty="0">
                <a:solidFill>
                  <a:schemeClr val="accent3">
                    <a:lumMod val="50000"/>
                  </a:schemeClr>
                </a:solidFill>
              </a:rPr>
              <a:t>РАЙОН. НАСЕЛЕНИЕ</a:t>
            </a:r>
            <a:r>
              <a:rPr lang="bg-BG" sz="3600" u="sng" dirty="0">
                <a:solidFill>
                  <a:schemeClr val="accent3">
                    <a:lumMod val="50000"/>
                  </a:schemeClr>
                </a:solidFill>
              </a:rPr>
              <a:t>.</a:t>
            </a:r>
            <a:r>
              <a:rPr lang="bg-BG" sz="3600" u="sng" dirty="0">
                <a:solidFill>
                  <a:srgbClr val="7030A0"/>
                </a:solidFill>
              </a:rPr>
              <a:t> </a:t>
            </a:r>
            <a:endParaRPr lang="bg-BG" sz="3600" dirty="0">
              <a:solidFill>
                <a:srgbClr val="7030A0"/>
              </a:solidFill>
            </a:endParaRPr>
          </a:p>
        </p:txBody>
      </p:sp>
      <p:sp>
        <p:nvSpPr>
          <p:cNvPr id="3" name="Content Placeholder 2"/>
          <p:cNvSpPr>
            <a:spLocks noGrp="1"/>
          </p:cNvSpPr>
          <p:nvPr>
            <p:ph sz="quarter" idx="1"/>
          </p:nvPr>
        </p:nvSpPr>
        <p:spPr>
          <a:xfrm>
            <a:off x="297705" y="1268760"/>
            <a:ext cx="8229600" cy="5040560"/>
          </a:xfrm>
        </p:spPr>
        <p:txBody>
          <a:bodyPr>
            <a:normAutofit/>
          </a:bodyPr>
          <a:lstStyle/>
          <a:p>
            <a:endParaRPr lang="bg-BG" sz="1800" dirty="0" smtClean="0"/>
          </a:p>
          <a:p>
            <a:pPr marL="137160" indent="0" algn="just">
              <a:buNone/>
            </a:pPr>
            <a:r>
              <a:rPr lang="en-US" sz="2000" dirty="0" smtClean="0">
                <a:latin typeface="Arial Narrow" panose="020B0606020202030204" pitchFamily="34" charset="0"/>
              </a:rPr>
              <a:t>	</a:t>
            </a:r>
            <a:r>
              <a:rPr lang="bg-BG" sz="2000" dirty="0" smtClean="0">
                <a:latin typeface="Arial Narrow" panose="020B0606020202030204" pitchFamily="34" charset="0"/>
              </a:rPr>
              <a:t>Районен </a:t>
            </a:r>
            <a:r>
              <a:rPr lang="bg-BG" sz="2000" dirty="0">
                <a:latin typeface="Arial Narrow" panose="020B0606020202030204" pitchFamily="34" charset="0"/>
              </a:rPr>
              <a:t>съд – Велики Преслав е първоинстанционен съд от съдебния окръг на Окръжен съд – Шумен. Като съдебен район покрива територията на Община Велики Преслав, Община Смядово и Община </a:t>
            </a:r>
            <a:r>
              <a:rPr lang="bg-BG" sz="2000" dirty="0" smtClean="0">
                <a:latin typeface="Arial Narrow" panose="020B0606020202030204" pitchFamily="34" charset="0"/>
              </a:rPr>
              <a:t>Върбица. </a:t>
            </a:r>
            <a:endParaRPr lang="bg-BG" sz="2000" dirty="0">
              <a:latin typeface="Arial Narrow" panose="020B0606020202030204" pitchFamily="34" charset="0"/>
            </a:endParaRPr>
          </a:p>
          <a:p>
            <a:pPr algn="just"/>
            <a:endParaRPr lang="bg-BG" sz="2000" dirty="0" smtClean="0">
              <a:latin typeface="Arial Narrow" panose="020B0606020202030204" pitchFamily="34" charset="0"/>
            </a:endParaRPr>
          </a:p>
          <a:p>
            <a:pPr marL="137160" indent="0" algn="just">
              <a:buNone/>
            </a:pPr>
            <a:r>
              <a:rPr lang="en-US" sz="2000" dirty="0" smtClean="0">
                <a:latin typeface="Arial Narrow" panose="020B0606020202030204" pitchFamily="34" charset="0"/>
              </a:rPr>
              <a:t>	</a:t>
            </a:r>
            <a:r>
              <a:rPr lang="bg-BG" sz="2000" dirty="0" smtClean="0">
                <a:latin typeface="Arial Narrow" panose="020B0606020202030204" pitchFamily="34" charset="0"/>
              </a:rPr>
              <a:t>Според </a:t>
            </a:r>
            <a:r>
              <a:rPr lang="bg-BG" sz="2000" dirty="0">
                <a:latin typeface="Arial Narrow" panose="020B0606020202030204" pitchFamily="34" charset="0"/>
              </a:rPr>
              <a:t>официалните данни на НСИ с местоживеене в Община Велики Преслав са били </a:t>
            </a:r>
            <a:r>
              <a:rPr lang="bg-BG" sz="2000" dirty="0" smtClean="0">
                <a:latin typeface="Arial Narrow" panose="020B0606020202030204" pitchFamily="34" charset="0"/>
              </a:rPr>
              <a:t>9 975 </a:t>
            </a:r>
            <a:r>
              <a:rPr lang="bg-BG" sz="2000" dirty="0">
                <a:latin typeface="Arial Narrow" panose="020B0606020202030204" pitchFamily="34" charset="0"/>
              </a:rPr>
              <a:t>към </a:t>
            </a:r>
            <a:r>
              <a:rPr lang="bg-BG" sz="2000" dirty="0" smtClean="0">
                <a:latin typeface="Arial Narrow" panose="020B0606020202030204" pitchFamily="34" charset="0"/>
              </a:rPr>
              <a:t>31.12.2025 </a:t>
            </a:r>
            <a:r>
              <a:rPr lang="bg-BG" sz="2000" dirty="0">
                <a:latin typeface="Arial Narrow" panose="020B0606020202030204" pitchFamily="34" charset="0"/>
              </a:rPr>
              <a:t>г. </a:t>
            </a:r>
            <a:r>
              <a:rPr lang="bg-BG" sz="2000" b="1" cap="all" dirty="0">
                <a:latin typeface="Arial Narrow" panose="020B0606020202030204" pitchFamily="34" charset="0"/>
              </a:rPr>
              <a:t>- </a:t>
            </a:r>
            <a:r>
              <a:rPr lang="bg-BG" sz="2000" dirty="0">
                <a:latin typeface="Arial Narrow" panose="020B0606020202030204" pitchFamily="34" charset="0"/>
              </a:rPr>
              <a:t> физически лица, в Община Смядово </a:t>
            </a:r>
            <a:r>
              <a:rPr lang="bg-BG" sz="2000" dirty="0" smtClean="0">
                <a:latin typeface="Arial Narrow" panose="020B0606020202030204" pitchFamily="34" charset="0"/>
              </a:rPr>
              <a:t>5</a:t>
            </a:r>
            <a:r>
              <a:rPr lang="bg-BG" sz="2000" dirty="0">
                <a:latin typeface="Arial Narrow" panose="020B0606020202030204" pitchFamily="34" charset="0"/>
              </a:rPr>
              <a:t> </a:t>
            </a:r>
            <a:r>
              <a:rPr lang="bg-BG" sz="2000" dirty="0" smtClean="0">
                <a:latin typeface="Arial Narrow" panose="020B0606020202030204" pitchFamily="34" charset="0"/>
              </a:rPr>
              <a:t>271 </a:t>
            </a:r>
            <a:r>
              <a:rPr lang="bg-BG" sz="2000" dirty="0">
                <a:latin typeface="Arial Narrow" panose="020B0606020202030204" pitchFamily="34" charset="0"/>
              </a:rPr>
              <a:t>лица и в Община Върбица </a:t>
            </a:r>
            <a:r>
              <a:rPr lang="bg-BG" sz="2000" dirty="0" smtClean="0">
                <a:latin typeface="Arial Narrow" panose="020B0606020202030204" pitchFamily="34" charset="0"/>
              </a:rPr>
              <a:t>7</a:t>
            </a:r>
            <a:r>
              <a:rPr lang="bg-BG" sz="2000" dirty="0">
                <a:latin typeface="Arial Narrow" panose="020B0606020202030204" pitchFamily="34" charset="0"/>
              </a:rPr>
              <a:t> </a:t>
            </a:r>
            <a:r>
              <a:rPr lang="bg-BG" sz="2000" dirty="0" smtClean="0">
                <a:latin typeface="Arial Narrow" panose="020B0606020202030204" pitchFamily="34" charset="0"/>
              </a:rPr>
              <a:t>689 </a:t>
            </a:r>
            <a:r>
              <a:rPr lang="bg-BG" sz="2000" dirty="0">
                <a:latin typeface="Arial Narrow" panose="020B0606020202030204" pitchFamily="34" charset="0"/>
              </a:rPr>
              <a:t>лица. От тях в трудоспособна възраст по общини този е брой е както следва: за Община Велики Преслав – 5 </a:t>
            </a:r>
            <a:r>
              <a:rPr lang="bg-BG" sz="2000" dirty="0" smtClean="0">
                <a:latin typeface="Arial Narrow" panose="020B0606020202030204" pitchFamily="34" charset="0"/>
              </a:rPr>
              <a:t>401 </a:t>
            </a:r>
            <a:r>
              <a:rPr lang="bg-BG" sz="2000" dirty="0">
                <a:latin typeface="Arial Narrow" panose="020B0606020202030204" pitchFamily="34" charset="0"/>
              </a:rPr>
              <a:t>лица, за Община Смядово – </a:t>
            </a:r>
            <a:r>
              <a:rPr lang="bg-BG" sz="2000" dirty="0" smtClean="0">
                <a:latin typeface="Arial Narrow" panose="020B0606020202030204" pitchFamily="34" charset="0"/>
              </a:rPr>
              <a:t>2</a:t>
            </a:r>
            <a:r>
              <a:rPr lang="bg-BG" sz="2000" dirty="0">
                <a:latin typeface="Arial Narrow" panose="020B0606020202030204" pitchFamily="34" charset="0"/>
              </a:rPr>
              <a:t> </a:t>
            </a:r>
            <a:r>
              <a:rPr lang="bg-BG" sz="2000" dirty="0" smtClean="0">
                <a:latin typeface="Arial Narrow" panose="020B0606020202030204" pitchFamily="34" charset="0"/>
              </a:rPr>
              <a:t>931 </a:t>
            </a:r>
            <a:r>
              <a:rPr lang="bg-BG" sz="2000" dirty="0">
                <a:latin typeface="Arial Narrow" panose="020B0606020202030204" pitchFamily="34" charset="0"/>
              </a:rPr>
              <a:t>лица, а за Община Върбица – </a:t>
            </a:r>
            <a:r>
              <a:rPr lang="bg-BG" sz="2000" dirty="0" smtClean="0">
                <a:latin typeface="Arial Narrow" panose="020B0606020202030204" pitchFamily="34" charset="0"/>
              </a:rPr>
              <a:t>4</a:t>
            </a:r>
            <a:r>
              <a:rPr lang="bg-BG" sz="2000" dirty="0">
                <a:latin typeface="Arial Narrow" panose="020B0606020202030204" pitchFamily="34" charset="0"/>
              </a:rPr>
              <a:t> </a:t>
            </a:r>
            <a:r>
              <a:rPr lang="en-US" sz="2000" dirty="0" smtClean="0">
                <a:latin typeface="Arial Narrow" panose="020B0606020202030204" pitchFamily="34" charset="0"/>
              </a:rPr>
              <a:t>41</a:t>
            </a:r>
            <a:r>
              <a:rPr lang="bg-BG" sz="2000" dirty="0" smtClean="0">
                <a:latin typeface="Arial Narrow" panose="020B0606020202030204" pitchFamily="34" charset="0"/>
              </a:rPr>
              <a:t>7 </a:t>
            </a:r>
            <a:r>
              <a:rPr lang="bg-BG" sz="2000" dirty="0">
                <a:latin typeface="Arial Narrow" panose="020B0606020202030204" pitchFamily="34" charset="0"/>
              </a:rPr>
              <a:t>лица</a:t>
            </a:r>
            <a:r>
              <a:rPr lang="bg-BG" sz="2000" dirty="0" smtClean="0">
                <a:latin typeface="Arial Narrow" panose="020B0606020202030204" pitchFamily="34" charset="0"/>
              </a:rPr>
              <a:t>.</a:t>
            </a:r>
          </a:p>
          <a:p>
            <a:pPr marL="137160" indent="0" algn="just">
              <a:buNone/>
            </a:pPr>
            <a:endParaRPr lang="bg-BG" sz="2000" dirty="0">
              <a:latin typeface="Arial Narrow" panose="020B0606020202030204" pitchFamily="34" charset="0"/>
            </a:endParaRPr>
          </a:p>
          <a:p>
            <a:pPr marL="137160" indent="0" algn="just">
              <a:buNone/>
            </a:pPr>
            <a:r>
              <a:rPr lang="en-US" sz="2000" dirty="0" smtClean="0">
                <a:latin typeface="Arial Narrow" panose="020B0606020202030204" pitchFamily="34" charset="0"/>
              </a:rPr>
              <a:t>	</a:t>
            </a:r>
            <a:r>
              <a:rPr lang="bg-BG" sz="2000" dirty="0" smtClean="0">
                <a:latin typeface="Arial Narrow" panose="020B0606020202030204" pitchFamily="34" charset="0"/>
              </a:rPr>
              <a:t>Наблюдава </a:t>
            </a:r>
            <a:r>
              <a:rPr lang="bg-BG" sz="2000" dirty="0" smtClean="0">
                <a:latin typeface="Arial Narrow" panose="020B0606020202030204" pitchFamily="34" charset="0"/>
              </a:rPr>
              <a:t>се трайна тенденция към намаляване както на общия брой на населението в общините, така и на населението в трудоспособна възраст.</a:t>
            </a:r>
            <a:endParaRPr lang="bg-BG" sz="2000" dirty="0">
              <a:latin typeface="Arial Narrow" panose="020B0606020202030204" pitchFamily="34" charset="0"/>
            </a:endParaRPr>
          </a:p>
          <a:p>
            <a:pPr marL="0" indent="0">
              <a:buNone/>
            </a:pPr>
            <a:endParaRPr lang="bg-BG" dirty="0"/>
          </a:p>
        </p:txBody>
      </p:sp>
    </p:spTree>
    <p:extLst>
      <p:ext uri="{BB962C8B-B14F-4D97-AF65-F5344CB8AC3E}">
        <p14:creationId xmlns:p14="http://schemas.microsoft.com/office/powerpoint/2010/main" val="3389269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476672"/>
            <a:ext cx="8352928" cy="1138138"/>
          </a:xfrm>
        </p:spPr>
        <p:txBody>
          <a:bodyPr>
            <a:noAutofit/>
          </a:bodyPr>
          <a:lstStyle/>
          <a:p>
            <a:pPr algn="ctr"/>
            <a:r>
              <a:rPr lang="ru-RU" sz="3200" b="1" dirty="0" err="1" smtClean="0">
                <a:solidFill>
                  <a:schemeClr val="accent3">
                    <a:lumMod val="50000"/>
                  </a:schemeClr>
                </a:solidFill>
                <a:effectLst>
                  <a:outerShdw blurRad="38100" dist="38100" dir="2700000" algn="tl">
                    <a:srgbClr val="000000">
                      <a:alpha val="43137"/>
                    </a:srgbClr>
                  </a:outerShdw>
                </a:effectLst>
              </a:rPr>
              <a:t>Свършени</a:t>
            </a:r>
            <a:r>
              <a:rPr lang="ru-RU" sz="3200" b="1" dirty="0" smtClean="0">
                <a:solidFill>
                  <a:schemeClr val="accent3">
                    <a:lumMod val="50000"/>
                  </a:schemeClr>
                </a:solidFill>
                <a:effectLst>
                  <a:outerShdw blurRad="38100" dist="38100" dir="2700000" algn="tl">
                    <a:srgbClr val="000000">
                      <a:alpha val="43137"/>
                    </a:srgbClr>
                  </a:outerShdw>
                </a:effectLst>
              </a:rPr>
              <a:t> дела и сравнение с        </a:t>
            </a:r>
            <a:r>
              <a:rPr lang="ru-RU" sz="3200" b="1" dirty="0" err="1" smtClean="0">
                <a:solidFill>
                  <a:schemeClr val="accent3">
                    <a:lumMod val="50000"/>
                  </a:schemeClr>
                </a:solidFill>
                <a:effectLst>
                  <a:outerShdw blurRad="38100" dist="38100" dir="2700000" algn="tl">
                    <a:srgbClr val="000000">
                      <a:alpha val="43137"/>
                    </a:srgbClr>
                  </a:outerShdw>
                </a:effectLst>
              </a:rPr>
              <a:t>предходни</a:t>
            </a:r>
            <a:r>
              <a:rPr lang="ru-RU" sz="3200" b="1" dirty="0" smtClean="0">
                <a:solidFill>
                  <a:schemeClr val="accent3">
                    <a:lumMod val="50000"/>
                  </a:schemeClr>
                </a:solidFill>
                <a:effectLst>
                  <a:outerShdw blurRad="38100" dist="38100" dir="2700000" algn="tl">
                    <a:srgbClr val="000000">
                      <a:alpha val="43137"/>
                    </a:srgbClr>
                  </a:outerShdw>
                </a:effectLst>
              </a:rPr>
              <a:t> </a:t>
            </a:r>
            <a:r>
              <a:rPr lang="ru-RU" sz="3200" b="1" dirty="0" err="1" smtClean="0">
                <a:solidFill>
                  <a:schemeClr val="accent3">
                    <a:lumMod val="50000"/>
                  </a:schemeClr>
                </a:solidFill>
                <a:effectLst>
                  <a:outerShdw blurRad="38100" dist="38100" dir="2700000" algn="tl">
                    <a:srgbClr val="000000">
                      <a:alpha val="43137"/>
                    </a:srgbClr>
                  </a:outerShdw>
                </a:effectLst>
              </a:rPr>
              <a:t>периоди</a:t>
            </a:r>
            <a:endParaRPr lang="bg-BG" sz="32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2060848"/>
            <a:ext cx="8352928" cy="3960440"/>
          </a:xfrm>
        </p:spPr>
        <p:txBody>
          <a:bodyPr>
            <a:noAutofit/>
          </a:bodyPr>
          <a:lstStyle/>
          <a:p>
            <a:pPr marL="0" indent="0" algn="just">
              <a:lnSpc>
                <a:spcPct val="80000"/>
              </a:lnSpc>
              <a:buNone/>
            </a:pPr>
            <a:r>
              <a:rPr lang="bg-BG" sz="1800" dirty="0" smtClean="0"/>
              <a:t> 	</a:t>
            </a:r>
            <a:r>
              <a:rPr lang="bg-BG" sz="2000" dirty="0" smtClean="0">
                <a:latin typeface="Arial Narrow" panose="020B0606020202030204" pitchFamily="34" charset="0"/>
              </a:rPr>
              <a:t>През 2025 година в Районен съд - Велики Преслав са всичко за разглеждане 108 броя </a:t>
            </a:r>
            <a:r>
              <a:rPr lang="bg-BG" sz="2000" dirty="0" err="1" smtClean="0">
                <a:latin typeface="Arial Narrow" panose="020B0606020202030204" pitchFamily="34" charset="0"/>
              </a:rPr>
              <a:t>административнонаказателни</a:t>
            </a:r>
            <a:r>
              <a:rPr lang="bg-BG" sz="2000" dirty="0" smtClean="0">
                <a:latin typeface="Arial Narrow" panose="020B0606020202030204" pitchFamily="34" charset="0"/>
              </a:rPr>
              <a:t> дела, от които 91 броя новообразувани. Свършени през годината са 64 броя дела.</a:t>
            </a:r>
          </a:p>
          <a:p>
            <a:pPr marL="0" indent="0" algn="just">
              <a:lnSpc>
                <a:spcPct val="80000"/>
              </a:lnSpc>
              <a:buNone/>
            </a:pPr>
            <a:r>
              <a:rPr lang="bg-BG" sz="2000" dirty="0" smtClean="0">
                <a:latin typeface="Arial Narrow" panose="020B0606020202030204" pitchFamily="34" charset="0"/>
              </a:rPr>
              <a:t> 	През 2025 година Районен съд – Велики Преслав са всичко за разглеждане 110 броя НОХД, от които новообразувани 97 броя. От тях свършени са 87 дела, от които 72 броя са решени в тримесечен срок. 19 броя дела са решени по същество с присъда, 61 броя са приключили със споразумения, 7 броя са прекратени, две от които са върнати в прокуратурата. </a:t>
            </a:r>
          </a:p>
          <a:p>
            <a:pPr marL="0" indent="0" algn="just">
              <a:lnSpc>
                <a:spcPct val="80000"/>
              </a:lnSpc>
              <a:buNone/>
            </a:pPr>
            <a:r>
              <a:rPr lang="bg-BG" sz="2000" dirty="0">
                <a:latin typeface="Arial Narrow" panose="020B0606020202030204" pitchFamily="34" charset="0"/>
              </a:rPr>
              <a:t> 	</a:t>
            </a:r>
            <a:r>
              <a:rPr lang="bg-BG" sz="2000" dirty="0" smtClean="0">
                <a:latin typeface="Arial Narrow" panose="020B0606020202030204" pitchFamily="34" charset="0"/>
              </a:rPr>
              <a:t>От постъпилите за разглеждане наказателни дела през 2025 година, 7 броя наказателни производства са приключили по реда на Глава ХХVII от НПК „Съкратено съдебно следствие”.</a:t>
            </a:r>
          </a:p>
          <a:p>
            <a:pPr marL="0" indent="0" algn="just">
              <a:lnSpc>
                <a:spcPct val="80000"/>
              </a:lnSpc>
              <a:buNone/>
            </a:pPr>
            <a:r>
              <a:rPr lang="bg-BG" sz="2000" dirty="0">
                <a:latin typeface="Arial Narrow" panose="020B0606020202030204" pitchFamily="34" charset="0"/>
              </a:rPr>
              <a:t> 	</a:t>
            </a:r>
            <a:r>
              <a:rPr lang="bg-BG" sz="2000" dirty="0" smtClean="0">
                <a:latin typeface="Arial Narrow" panose="020B0606020202030204" pitchFamily="34" charset="0"/>
              </a:rPr>
              <a:t>Осъдените лица са общо 87 на брой, няма оправдани. На „Лишаване от свобода“ са осъдени 58 бр. лица, 44 бр. от които условно, 6 бр. лица са осъдени на „Глоба“, 20 бр. на „</a:t>
            </a:r>
            <a:r>
              <a:rPr lang="bg-BG" sz="2000" dirty="0" err="1" smtClean="0">
                <a:latin typeface="Arial Narrow" panose="020B0606020202030204" pitchFamily="34" charset="0"/>
              </a:rPr>
              <a:t>Пробация</a:t>
            </a:r>
            <a:r>
              <a:rPr lang="bg-BG" sz="2000" dirty="0" smtClean="0">
                <a:latin typeface="Arial Narrow" panose="020B0606020202030204" pitchFamily="34" charset="0"/>
              </a:rPr>
              <a:t>“ и 3 бр. други наказания.</a:t>
            </a:r>
          </a:p>
          <a:p>
            <a:pPr marL="0" indent="0" algn="just">
              <a:lnSpc>
                <a:spcPct val="80000"/>
              </a:lnSpc>
              <a:buNone/>
            </a:pPr>
            <a:r>
              <a:rPr lang="bg-BG" sz="1800" dirty="0" smtClean="0">
                <a:latin typeface="Arial Narrow" panose="020B0606020202030204" pitchFamily="34" charset="0"/>
              </a:rPr>
              <a:t>     </a:t>
            </a:r>
            <a:r>
              <a:rPr lang="bg-BG" sz="1800" dirty="0" smtClean="0"/>
              <a:t>    </a:t>
            </a:r>
            <a:endParaRPr lang="bg-BG" sz="1100" dirty="0"/>
          </a:p>
        </p:txBody>
      </p:sp>
    </p:spTree>
    <p:extLst>
      <p:ext uri="{BB962C8B-B14F-4D97-AF65-F5344CB8AC3E}">
        <p14:creationId xmlns:p14="http://schemas.microsoft.com/office/powerpoint/2010/main" val="1342285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980728"/>
            <a:ext cx="8568952" cy="5112568"/>
          </a:xfrm>
        </p:spPr>
        <p:txBody>
          <a:bodyPr>
            <a:noAutofit/>
          </a:bodyPr>
          <a:lstStyle/>
          <a:p>
            <a:pPr marL="0" indent="0" algn="just">
              <a:lnSpc>
                <a:spcPct val="80000"/>
              </a:lnSpc>
              <a:buNone/>
            </a:pPr>
            <a:r>
              <a:rPr lang="en-US" sz="1800" dirty="0" smtClean="0">
                <a:latin typeface="Arial Narrow" panose="020B0606020202030204" pitchFamily="34" charset="0"/>
              </a:rPr>
              <a:t> </a:t>
            </a:r>
            <a:r>
              <a:rPr lang="bg-BG" sz="1800" dirty="0" smtClean="0">
                <a:latin typeface="Arial Narrow" panose="020B0606020202030204" pitchFamily="34" charset="0"/>
              </a:rPr>
              <a:t>	</a:t>
            </a:r>
            <a:r>
              <a:rPr lang="bg-BG" sz="2000" dirty="0" smtClean="0">
                <a:latin typeface="Arial Narrow" panose="020B0606020202030204" pitchFamily="34" charset="0"/>
              </a:rPr>
              <a:t>През отчетната 2025 година в Районен съд - Велики Преслав за разглеждане са били 3 броя бързи производства, преобладаващият брой от тях са за престъпления против транспорта.</a:t>
            </a:r>
          </a:p>
          <a:p>
            <a:pPr marL="0" indent="0" algn="just">
              <a:lnSpc>
                <a:spcPct val="80000"/>
              </a:lnSpc>
              <a:buNone/>
            </a:pPr>
            <a:r>
              <a:rPr lang="bg-BG" sz="2000" dirty="0" smtClean="0">
                <a:latin typeface="Arial Narrow" panose="020B0606020202030204" pitchFamily="34" charset="0"/>
              </a:rPr>
              <a:t>	През отчетната 2025 година в Районен съд - Велики Преслав </a:t>
            </a:r>
            <a:r>
              <a:rPr lang="bg-BG" sz="2000" dirty="0">
                <a:latin typeface="Arial Narrow" panose="020B0606020202030204" pitchFamily="34" charset="0"/>
              </a:rPr>
              <a:t>з</a:t>
            </a:r>
            <a:r>
              <a:rPr lang="bg-BG" sz="2000" dirty="0" smtClean="0">
                <a:latin typeface="Arial Narrow" panose="020B0606020202030204" pitchFamily="34" charset="0"/>
              </a:rPr>
              <a:t>а разглеждане са били 16 броя наказателни дела от частен характер, в т.ч. 8 новообразувани дела. От тях общо свършени са 5 дела, от които 2 с присъда, другите 3 са прекратени, като 3 дела са свършени до три месеца.</a:t>
            </a:r>
          </a:p>
          <a:p>
            <a:pPr marL="0" indent="0" algn="just">
              <a:lnSpc>
                <a:spcPct val="80000"/>
              </a:lnSpc>
              <a:buNone/>
            </a:pPr>
            <a:r>
              <a:rPr lang="bg-BG" sz="2000" dirty="0" smtClean="0">
                <a:latin typeface="Arial Narrow" panose="020B0606020202030204" pitchFamily="34" charset="0"/>
              </a:rPr>
              <a:t>	Статистиката по АНД по чл.78а от НК е следната: за разглеждане са били 22 броя дела, като новообразуваните са 18 броя. От тях  свършени са 16 дела, 15 в тримесечен срок, 12 със споразумение, 1 прекратено и 3 по същество с решение.</a:t>
            </a:r>
          </a:p>
          <a:p>
            <a:pPr marL="0" indent="0" algn="just">
              <a:lnSpc>
                <a:spcPct val="80000"/>
              </a:lnSpc>
              <a:buNone/>
            </a:pPr>
            <a:r>
              <a:rPr lang="bg-BG" sz="2000" dirty="0" smtClean="0">
                <a:latin typeface="Arial Narrow" panose="020B0606020202030204" pitchFamily="34" charset="0"/>
              </a:rPr>
              <a:t>	От общият брой за разглеждане 202 частни наказателни дела /ЧНД в съдебното и досъдебното производство/, от които  свършени 201 бр., по същество решени 191 бр., а 10 бр. прекратени, като 200 са свършени до три месеца.. </a:t>
            </a:r>
            <a:endParaRPr lang="en-US" sz="2000" dirty="0" smtClean="0">
              <a:latin typeface="Arial Narrow" panose="020B0606020202030204" pitchFamily="34" charset="0"/>
            </a:endParaRPr>
          </a:p>
          <a:p>
            <a:pPr marL="0" indent="0" algn="just">
              <a:lnSpc>
                <a:spcPct val="80000"/>
              </a:lnSpc>
              <a:buNone/>
            </a:pPr>
            <a:r>
              <a:rPr lang="bg-BG" sz="2000" dirty="0" smtClean="0">
                <a:latin typeface="Arial Narrow" panose="020B0606020202030204" pitchFamily="34" charset="0"/>
              </a:rPr>
              <a:t>	През отчетната 2025 година в Районен съд – Велики Преслав не са разглеждани дела със значим обществен интерес. По отношение на този вид дела ежемесечно се изпраща статистическа информация до Висш съдебен съвет.</a:t>
            </a:r>
          </a:p>
          <a:p>
            <a:pPr marL="0" indent="0" algn="just">
              <a:lnSpc>
                <a:spcPct val="80000"/>
              </a:lnSpc>
              <a:buNone/>
            </a:pPr>
            <a:r>
              <a:rPr lang="bg-BG" sz="2000" dirty="0" smtClean="0">
                <a:latin typeface="Arial Narrow" panose="020B0606020202030204" pitchFamily="34" charset="0"/>
              </a:rPr>
              <a:t>	От свършените 373 броя наказателни дела в тримесечен срок са приключили 299 броя или 80 %.</a:t>
            </a:r>
          </a:p>
          <a:p>
            <a:pPr marL="0" indent="0" algn="just">
              <a:lnSpc>
                <a:spcPct val="80000"/>
              </a:lnSpc>
              <a:buNone/>
            </a:pPr>
            <a:r>
              <a:rPr lang="bg-BG" sz="2000" dirty="0" smtClean="0"/>
              <a:t>    </a:t>
            </a:r>
            <a:endParaRPr lang="bg-BG" sz="2000" dirty="0"/>
          </a:p>
        </p:txBody>
      </p:sp>
    </p:spTree>
    <p:extLst>
      <p:ext uri="{BB962C8B-B14F-4D97-AF65-F5344CB8AC3E}">
        <p14:creationId xmlns:p14="http://schemas.microsoft.com/office/powerpoint/2010/main" val="2351801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332656"/>
            <a:ext cx="8352928" cy="1066130"/>
          </a:xfrm>
        </p:spPr>
        <p:txBody>
          <a:bodyPr>
            <a:noAutofit/>
          </a:bodyPr>
          <a:lstStyle/>
          <a:p>
            <a:pPr algn="ctr"/>
            <a:r>
              <a:rPr lang="ru-RU" sz="3200" b="1" dirty="0" smtClean="0">
                <a:solidFill>
                  <a:schemeClr val="accent3">
                    <a:lumMod val="50000"/>
                  </a:schemeClr>
                </a:solidFill>
                <a:effectLst>
                  <a:outerShdw blurRad="38100" dist="38100" dir="2700000" algn="tl">
                    <a:srgbClr val="000000">
                      <a:alpha val="43137"/>
                    </a:srgbClr>
                  </a:outerShdw>
                </a:effectLst>
              </a:rPr>
              <a:t>Сравнение с </a:t>
            </a:r>
            <a:r>
              <a:rPr lang="ru-RU" sz="3200" b="1" dirty="0" err="1" smtClean="0">
                <a:solidFill>
                  <a:schemeClr val="accent3">
                    <a:lumMod val="50000"/>
                  </a:schemeClr>
                </a:solidFill>
                <a:effectLst>
                  <a:outerShdw blurRad="38100" dist="38100" dir="2700000" algn="tl">
                    <a:srgbClr val="000000">
                      <a:alpha val="43137"/>
                    </a:srgbClr>
                  </a:outerShdw>
                </a:effectLst>
              </a:rPr>
              <a:t>предходни</a:t>
            </a:r>
            <a:r>
              <a:rPr lang="bg-BG" sz="3200" b="1" dirty="0" smtClean="0">
                <a:solidFill>
                  <a:schemeClr val="accent3">
                    <a:lumMod val="50000"/>
                  </a:schemeClr>
                </a:solidFill>
                <a:effectLst>
                  <a:outerShdw blurRad="38100" dist="38100" dir="2700000" algn="tl">
                    <a:srgbClr val="000000">
                      <a:alpha val="43137"/>
                    </a:srgbClr>
                  </a:outerShdw>
                </a:effectLst>
              </a:rPr>
              <a:t>я отчетен</a:t>
            </a:r>
            <a:r>
              <a:rPr lang="ru-RU" sz="3200" b="1" dirty="0" smtClean="0">
                <a:solidFill>
                  <a:schemeClr val="accent3">
                    <a:lumMod val="50000"/>
                  </a:schemeClr>
                </a:solidFill>
                <a:effectLst>
                  <a:outerShdw blurRad="38100" dist="38100" dir="2700000" algn="tl">
                    <a:srgbClr val="000000">
                      <a:alpha val="43137"/>
                    </a:srgbClr>
                  </a:outerShdw>
                </a:effectLst>
              </a:rPr>
              <a:t> </a:t>
            </a:r>
            <a:br>
              <a:rPr lang="ru-RU" sz="3200" b="1" dirty="0" smtClean="0">
                <a:solidFill>
                  <a:schemeClr val="accent3">
                    <a:lumMod val="50000"/>
                  </a:schemeClr>
                </a:solidFill>
                <a:effectLst>
                  <a:outerShdw blurRad="38100" dist="38100" dir="2700000" algn="tl">
                    <a:srgbClr val="000000">
                      <a:alpha val="43137"/>
                    </a:srgbClr>
                  </a:outerShdw>
                </a:effectLst>
              </a:rPr>
            </a:br>
            <a:r>
              <a:rPr lang="ru-RU" sz="3200" b="1" dirty="0">
                <a:solidFill>
                  <a:schemeClr val="accent3">
                    <a:lumMod val="50000"/>
                  </a:schemeClr>
                </a:solidFill>
                <a:effectLst>
                  <a:outerShdw blurRad="38100" dist="38100" dir="2700000" algn="tl">
                    <a:srgbClr val="000000">
                      <a:alpha val="43137"/>
                    </a:srgbClr>
                  </a:outerShdw>
                </a:effectLst>
              </a:rPr>
              <a:t> </a:t>
            </a:r>
            <a:r>
              <a:rPr lang="ru-RU" sz="3200" b="1" dirty="0" smtClean="0">
                <a:solidFill>
                  <a:schemeClr val="accent3">
                    <a:lumMod val="50000"/>
                  </a:schemeClr>
                </a:solidFill>
                <a:effectLst>
                  <a:outerShdw blurRad="38100" dist="38100" dir="2700000" algn="tl">
                    <a:srgbClr val="000000">
                      <a:alpha val="43137"/>
                    </a:srgbClr>
                  </a:outerShdw>
                </a:effectLst>
              </a:rPr>
              <a:t>период на 2024 година</a:t>
            </a:r>
            <a:endParaRPr lang="bg-BG" sz="32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51520" y="1628800"/>
            <a:ext cx="8352928" cy="4608512"/>
          </a:xfrm>
        </p:spPr>
        <p:txBody>
          <a:bodyPr>
            <a:noAutofit/>
          </a:bodyPr>
          <a:lstStyle/>
          <a:p>
            <a:pPr marL="0" indent="0" algn="just">
              <a:lnSpc>
                <a:spcPct val="80000"/>
              </a:lnSpc>
              <a:buNone/>
            </a:pPr>
            <a:r>
              <a:rPr lang="ru-RU" sz="2000" dirty="0" smtClean="0">
                <a:latin typeface="Arial Narrow" panose="020B0606020202030204" pitchFamily="34" charset="0"/>
              </a:rPr>
              <a:t>	</a:t>
            </a:r>
            <a:r>
              <a:rPr lang="ru-RU" sz="2000" dirty="0" err="1" smtClean="0">
                <a:latin typeface="Arial Narrow" panose="020B0606020202030204" pitchFamily="34" charset="0"/>
              </a:rPr>
              <a:t>През</a:t>
            </a:r>
            <a:r>
              <a:rPr lang="ru-RU" sz="2000" dirty="0" smtClean="0">
                <a:latin typeface="Arial Narrow" panose="020B0606020202030204" pitchFamily="34" charset="0"/>
              </a:rPr>
              <a:t> 2024 </a:t>
            </a:r>
            <a:r>
              <a:rPr lang="ru-RU" sz="2000" dirty="0">
                <a:latin typeface="Arial Narrow" panose="020B0606020202030204" pitchFamily="34" charset="0"/>
              </a:rPr>
              <a:t>година в </a:t>
            </a:r>
            <a:r>
              <a:rPr lang="ru-RU" sz="2000" dirty="0" err="1">
                <a:latin typeface="Arial Narrow" panose="020B0606020202030204" pitchFamily="34" charset="0"/>
              </a:rPr>
              <a:t>Районен</a:t>
            </a:r>
            <a:r>
              <a:rPr lang="ru-RU" sz="2000" dirty="0">
                <a:latin typeface="Arial Narrow" panose="020B0606020202030204" pitchFamily="34" charset="0"/>
              </a:rPr>
              <a:t> </a:t>
            </a:r>
            <a:r>
              <a:rPr lang="ru-RU" sz="2000" dirty="0" err="1">
                <a:latin typeface="Arial Narrow" panose="020B0606020202030204" pitchFamily="34" charset="0"/>
              </a:rPr>
              <a:t>съд</a:t>
            </a:r>
            <a:r>
              <a:rPr lang="ru-RU" sz="2000" dirty="0">
                <a:latin typeface="Arial Narrow" panose="020B0606020202030204" pitchFamily="34" charset="0"/>
              </a:rPr>
              <a:t> - Велики </a:t>
            </a:r>
            <a:r>
              <a:rPr lang="ru-RU" sz="2000" dirty="0" err="1">
                <a:latin typeface="Arial Narrow" panose="020B0606020202030204" pitchFamily="34" charset="0"/>
              </a:rPr>
              <a:t>Преслав</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разгледани</a:t>
            </a:r>
            <a:r>
              <a:rPr lang="ru-RU" sz="2000" dirty="0">
                <a:latin typeface="Arial Narrow" panose="020B0606020202030204" pitchFamily="34" charset="0"/>
              </a:rPr>
              <a:t> </a:t>
            </a:r>
            <a:r>
              <a:rPr lang="ru-RU" sz="2000" dirty="0" err="1">
                <a:latin typeface="Arial Narrow" panose="020B0606020202030204" pitchFamily="34" charset="0"/>
              </a:rPr>
              <a:t>общо</a:t>
            </a:r>
            <a:r>
              <a:rPr lang="ru-RU" sz="2000" dirty="0">
                <a:latin typeface="Arial Narrow" panose="020B0606020202030204" pitchFamily="34" charset="0"/>
              </a:rPr>
              <a:t> </a:t>
            </a:r>
            <a:r>
              <a:rPr lang="ru-RU" sz="2000" dirty="0" smtClean="0">
                <a:latin typeface="Arial Narrow" panose="020B0606020202030204" pitchFamily="34" charset="0"/>
              </a:rPr>
              <a:t>49 </a:t>
            </a:r>
            <a:r>
              <a:rPr lang="ru-RU" sz="2000" dirty="0" err="1">
                <a:latin typeface="Arial Narrow" panose="020B0606020202030204" pitchFamily="34" charset="0"/>
              </a:rPr>
              <a:t>броя</a:t>
            </a:r>
            <a:r>
              <a:rPr lang="ru-RU" sz="2000" dirty="0">
                <a:latin typeface="Arial Narrow" panose="020B0606020202030204" pitchFamily="34" charset="0"/>
              </a:rPr>
              <a:t> </a:t>
            </a:r>
            <a:r>
              <a:rPr lang="ru-RU" sz="2000" dirty="0" err="1" smtClean="0">
                <a:latin typeface="Arial Narrow" panose="020B0606020202030204" pitchFamily="34" charset="0"/>
              </a:rPr>
              <a:t>административнонаказателни</a:t>
            </a:r>
            <a:r>
              <a:rPr lang="ru-RU" sz="2000" dirty="0" smtClean="0">
                <a:latin typeface="Arial Narrow" panose="020B0606020202030204" pitchFamily="34" charset="0"/>
              </a:rPr>
              <a:t> </a:t>
            </a:r>
            <a:r>
              <a:rPr lang="ru-RU" sz="2000" dirty="0">
                <a:latin typeface="Arial Narrow" panose="020B0606020202030204" pitchFamily="34" charset="0"/>
              </a:rPr>
              <a:t>дела, от </a:t>
            </a:r>
            <a:r>
              <a:rPr lang="ru-RU" sz="2000" dirty="0" err="1">
                <a:latin typeface="Arial Narrow" panose="020B0606020202030204" pitchFamily="34" charset="0"/>
              </a:rPr>
              <a:t>които</a:t>
            </a:r>
            <a:r>
              <a:rPr lang="ru-RU" sz="2000" dirty="0">
                <a:latin typeface="Arial Narrow" panose="020B0606020202030204" pitchFamily="34" charset="0"/>
              </a:rPr>
              <a:t> </a:t>
            </a:r>
            <a:r>
              <a:rPr lang="ru-RU" sz="2000" dirty="0" smtClean="0">
                <a:latin typeface="Arial Narrow" panose="020B0606020202030204" pitchFamily="34" charset="0"/>
              </a:rPr>
              <a:t>42 </a:t>
            </a:r>
            <a:r>
              <a:rPr lang="ru-RU" sz="2000" dirty="0" err="1" smtClean="0">
                <a:latin typeface="Arial Narrow" panose="020B0606020202030204" pitchFamily="34" charset="0"/>
              </a:rPr>
              <a:t>броя</a:t>
            </a:r>
            <a:r>
              <a:rPr lang="ru-RU" sz="2000" dirty="0" smtClean="0">
                <a:latin typeface="Arial Narrow" panose="020B0606020202030204" pitchFamily="34" charset="0"/>
              </a:rPr>
              <a:t> </a:t>
            </a:r>
            <a:r>
              <a:rPr lang="ru-RU" sz="2000" dirty="0" err="1" smtClean="0">
                <a:latin typeface="Arial Narrow" panose="020B0606020202030204" pitchFamily="34" charset="0"/>
              </a:rPr>
              <a:t>новообразувани</a:t>
            </a:r>
            <a:r>
              <a:rPr lang="ru-RU" sz="2000" dirty="0">
                <a:latin typeface="Arial Narrow" panose="020B0606020202030204" pitchFamily="34" charset="0"/>
              </a:rPr>
              <a:t>. Приключили </a:t>
            </a:r>
            <a:r>
              <a:rPr lang="ru-RU" sz="2000" dirty="0" err="1">
                <a:latin typeface="Arial Narrow" panose="020B0606020202030204" pitchFamily="34" charset="0"/>
              </a:rPr>
              <a:t>през</a:t>
            </a:r>
            <a:r>
              <a:rPr lang="ru-RU" sz="2000" dirty="0">
                <a:latin typeface="Arial Narrow" panose="020B0606020202030204" pitchFamily="34" charset="0"/>
              </a:rPr>
              <a:t> </a:t>
            </a:r>
            <a:r>
              <a:rPr lang="ru-RU" sz="2000" dirty="0" err="1">
                <a:latin typeface="Arial Narrow" panose="020B0606020202030204" pitchFamily="34" charset="0"/>
              </a:rPr>
              <a:t>годината</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smtClean="0">
                <a:latin typeface="Arial Narrow" panose="020B0606020202030204" pitchFamily="34" charset="0"/>
              </a:rPr>
              <a:t>32 </a:t>
            </a:r>
            <a:r>
              <a:rPr lang="ru-RU" sz="2000" dirty="0" err="1">
                <a:latin typeface="Arial Narrow" panose="020B0606020202030204" pitchFamily="34" charset="0"/>
              </a:rPr>
              <a:t>броя</a:t>
            </a:r>
            <a:r>
              <a:rPr lang="ru-RU" sz="2000" dirty="0">
                <a:latin typeface="Arial Narrow" panose="020B0606020202030204" pitchFamily="34" charset="0"/>
              </a:rPr>
              <a:t> дела.</a:t>
            </a:r>
          </a:p>
          <a:p>
            <a:pPr marL="0" indent="0" algn="just">
              <a:lnSpc>
                <a:spcPct val="80000"/>
              </a:lnSpc>
              <a:buNone/>
            </a:pPr>
            <a:r>
              <a:rPr lang="ru-RU" sz="2000" dirty="0" smtClean="0">
                <a:latin typeface="Arial Narrow" panose="020B0606020202030204" pitchFamily="34" charset="0"/>
              </a:rPr>
              <a:t>	</a:t>
            </a:r>
            <a:r>
              <a:rPr lang="ru-RU" sz="2000" dirty="0" err="1" smtClean="0">
                <a:latin typeface="Arial Narrow" panose="020B0606020202030204" pitchFamily="34" charset="0"/>
              </a:rPr>
              <a:t>През</a:t>
            </a:r>
            <a:r>
              <a:rPr lang="ru-RU" sz="2000" dirty="0" smtClean="0">
                <a:latin typeface="Arial Narrow" panose="020B0606020202030204" pitchFamily="34" charset="0"/>
              </a:rPr>
              <a:t> 2024 </a:t>
            </a:r>
            <a:r>
              <a:rPr lang="ru-RU" sz="2000" dirty="0">
                <a:latin typeface="Arial Narrow" panose="020B0606020202030204" pitchFamily="34" charset="0"/>
              </a:rPr>
              <a:t>година </a:t>
            </a:r>
            <a:r>
              <a:rPr lang="ru-RU" sz="2000" dirty="0" err="1">
                <a:latin typeface="Arial Narrow" panose="020B0606020202030204" pitchFamily="34" charset="0"/>
              </a:rPr>
              <a:t>Районен</a:t>
            </a:r>
            <a:r>
              <a:rPr lang="ru-RU" sz="2000" dirty="0">
                <a:latin typeface="Arial Narrow" panose="020B0606020202030204" pitchFamily="34" charset="0"/>
              </a:rPr>
              <a:t> </a:t>
            </a:r>
            <a:r>
              <a:rPr lang="ru-RU" sz="2000" dirty="0" err="1">
                <a:latin typeface="Arial Narrow" panose="020B0606020202030204" pitchFamily="34" charset="0"/>
              </a:rPr>
              <a:t>съд</a:t>
            </a:r>
            <a:r>
              <a:rPr lang="ru-RU" sz="2000" dirty="0">
                <a:latin typeface="Arial Narrow" panose="020B0606020202030204" pitchFamily="34" charset="0"/>
              </a:rPr>
              <a:t> – Велики </a:t>
            </a:r>
            <a:r>
              <a:rPr lang="ru-RU" sz="2000" dirty="0" err="1">
                <a:latin typeface="Arial Narrow" panose="020B0606020202030204" pitchFamily="34" charset="0"/>
              </a:rPr>
              <a:t>Преслав</a:t>
            </a:r>
            <a:r>
              <a:rPr lang="ru-RU" sz="2000" dirty="0">
                <a:latin typeface="Arial Narrow" panose="020B0606020202030204" pitchFamily="34" charset="0"/>
              </a:rPr>
              <a:t> е </a:t>
            </a:r>
            <a:r>
              <a:rPr lang="ru-RU" sz="2000" dirty="0" err="1">
                <a:latin typeface="Arial Narrow" panose="020B0606020202030204" pitchFamily="34" charset="0"/>
              </a:rPr>
              <a:t>разгледал</a:t>
            </a:r>
            <a:r>
              <a:rPr lang="ru-RU" sz="2000" dirty="0">
                <a:latin typeface="Arial Narrow" panose="020B0606020202030204" pitchFamily="34" charset="0"/>
              </a:rPr>
              <a:t> </a:t>
            </a:r>
            <a:r>
              <a:rPr lang="ru-RU" sz="2000" dirty="0" err="1">
                <a:latin typeface="Arial Narrow" panose="020B0606020202030204" pitchFamily="34" charset="0"/>
              </a:rPr>
              <a:t>общо</a:t>
            </a:r>
            <a:r>
              <a:rPr lang="ru-RU" sz="2000" dirty="0">
                <a:latin typeface="Arial Narrow" panose="020B0606020202030204" pitchFamily="34" charset="0"/>
              </a:rPr>
              <a:t> </a:t>
            </a:r>
            <a:r>
              <a:rPr lang="ru-RU" sz="2000" dirty="0" smtClean="0">
                <a:latin typeface="Arial Narrow" panose="020B0606020202030204" pitchFamily="34" charset="0"/>
              </a:rPr>
              <a:t>118 </a:t>
            </a:r>
            <a:r>
              <a:rPr lang="ru-RU" sz="2000" dirty="0" err="1">
                <a:latin typeface="Arial Narrow" panose="020B0606020202030204" pitchFamily="34" charset="0"/>
              </a:rPr>
              <a:t>броя</a:t>
            </a:r>
            <a:r>
              <a:rPr lang="ru-RU" sz="2000" dirty="0">
                <a:latin typeface="Arial Narrow" panose="020B0606020202030204" pitchFamily="34" charset="0"/>
              </a:rPr>
              <a:t> НОХД, от </a:t>
            </a:r>
            <a:r>
              <a:rPr lang="ru-RU" sz="2000" dirty="0" err="1">
                <a:latin typeface="Arial Narrow" panose="020B0606020202030204" pitchFamily="34" charset="0"/>
              </a:rPr>
              <a:t>които</a:t>
            </a:r>
            <a:r>
              <a:rPr lang="ru-RU" sz="2000" dirty="0">
                <a:latin typeface="Arial Narrow" panose="020B0606020202030204" pitchFamily="34" charset="0"/>
              </a:rPr>
              <a:t> </a:t>
            </a:r>
            <a:r>
              <a:rPr lang="ru-RU" sz="2000" dirty="0" err="1">
                <a:latin typeface="Arial Narrow" panose="020B0606020202030204" pitchFamily="34" charset="0"/>
              </a:rPr>
              <a:t>новообразувани</a:t>
            </a:r>
            <a:r>
              <a:rPr lang="ru-RU" sz="2000" dirty="0">
                <a:latin typeface="Arial Narrow" panose="020B0606020202030204" pitchFamily="34" charset="0"/>
              </a:rPr>
              <a:t> </a:t>
            </a:r>
            <a:r>
              <a:rPr lang="ru-RU" sz="2000" dirty="0" smtClean="0">
                <a:latin typeface="Arial Narrow" panose="020B0606020202030204" pitchFamily="34" charset="0"/>
              </a:rPr>
              <a:t>109 </a:t>
            </a:r>
            <a:r>
              <a:rPr lang="ru-RU" sz="2000" dirty="0" err="1">
                <a:latin typeface="Arial Narrow" panose="020B0606020202030204" pitchFamily="34" charset="0"/>
              </a:rPr>
              <a:t>броя</a:t>
            </a:r>
            <a:r>
              <a:rPr lang="ru-RU" sz="2000" dirty="0">
                <a:latin typeface="Arial Narrow" panose="020B0606020202030204" pitchFamily="34" charset="0"/>
              </a:rPr>
              <a:t>. От </a:t>
            </a:r>
            <a:r>
              <a:rPr lang="ru-RU" sz="2000" dirty="0" err="1">
                <a:latin typeface="Arial Narrow" panose="020B0606020202030204" pitchFamily="34" charset="0"/>
              </a:rPr>
              <a:t>тях</a:t>
            </a:r>
            <a:r>
              <a:rPr lang="ru-RU" sz="2000" dirty="0">
                <a:latin typeface="Arial Narrow" panose="020B0606020202030204" pitchFamily="34" charset="0"/>
              </a:rPr>
              <a:t> </a:t>
            </a:r>
            <a:r>
              <a:rPr lang="ru-RU" sz="2000" dirty="0" err="1">
                <a:latin typeface="Arial Narrow" panose="020B0606020202030204" pitchFamily="34" charset="0"/>
              </a:rPr>
              <a:t>свършени</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smtClean="0">
                <a:latin typeface="Arial Narrow" panose="020B0606020202030204" pitchFamily="34" charset="0"/>
              </a:rPr>
              <a:t>105 </a:t>
            </a:r>
            <a:r>
              <a:rPr lang="ru-RU" sz="2000" dirty="0">
                <a:latin typeface="Arial Narrow" panose="020B0606020202030204" pitchFamily="34" charset="0"/>
              </a:rPr>
              <a:t>дела, от </a:t>
            </a:r>
            <a:r>
              <a:rPr lang="ru-RU" sz="2000" dirty="0" err="1">
                <a:latin typeface="Arial Narrow" panose="020B0606020202030204" pitchFamily="34" charset="0"/>
              </a:rPr>
              <a:t>които</a:t>
            </a:r>
            <a:r>
              <a:rPr lang="ru-RU" sz="2000" dirty="0">
                <a:latin typeface="Arial Narrow" panose="020B0606020202030204" pitchFamily="34" charset="0"/>
              </a:rPr>
              <a:t> </a:t>
            </a:r>
            <a:r>
              <a:rPr lang="ru-RU" sz="2000" dirty="0" smtClean="0">
                <a:latin typeface="Arial Narrow" panose="020B0606020202030204" pitchFamily="34" charset="0"/>
              </a:rPr>
              <a:t>92 </a:t>
            </a:r>
            <a:r>
              <a:rPr lang="ru-RU" sz="2000" dirty="0" err="1">
                <a:latin typeface="Arial Narrow" panose="020B0606020202030204" pitchFamily="34" charset="0"/>
              </a:rPr>
              <a:t>бр</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решени</a:t>
            </a:r>
            <a:r>
              <a:rPr lang="ru-RU" sz="2000" dirty="0">
                <a:latin typeface="Arial Narrow" panose="020B0606020202030204" pitchFamily="34" charset="0"/>
              </a:rPr>
              <a:t> в </a:t>
            </a:r>
            <a:r>
              <a:rPr lang="ru-RU" sz="2000" dirty="0" err="1">
                <a:latin typeface="Arial Narrow" panose="020B0606020202030204" pitchFamily="34" charset="0"/>
              </a:rPr>
              <a:t>тримесечен</a:t>
            </a:r>
            <a:r>
              <a:rPr lang="ru-RU" sz="2000" dirty="0">
                <a:latin typeface="Arial Narrow" panose="020B0606020202030204" pitchFamily="34" charset="0"/>
              </a:rPr>
              <a:t> срок. </a:t>
            </a:r>
            <a:r>
              <a:rPr lang="ru-RU" sz="2000" dirty="0" smtClean="0">
                <a:latin typeface="Arial Narrow" panose="020B0606020202030204" pitchFamily="34" charset="0"/>
              </a:rPr>
              <a:t>18 </a:t>
            </a:r>
            <a:r>
              <a:rPr lang="ru-RU" sz="2000" dirty="0" err="1">
                <a:latin typeface="Arial Narrow" panose="020B0606020202030204" pitchFamily="34" charset="0"/>
              </a:rPr>
              <a:t>броя</a:t>
            </a:r>
            <a:r>
              <a:rPr lang="ru-RU" sz="2000" dirty="0">
                <a:latin typeface="Arial Narrow" panose="020B0606020202030204" pitchFamily="34" charset="0"/>
              </a:rPr>
              <a:t> дела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решени</a:t>
            </a:r>
            <a:r>
              <a:rPr lang="ru-RU" sz="2000" dirty="0">
                <a:latin typeface="Arial Narrow" panose="020B0606020202030204" pitchFamily="34" charset="0"/>
              </a:rPr>
              <a:t> по </a:t>
            </a:r>
            <a:r>
              <a:rPr lang="ru-RU" sz="2000" dirty="0" err="1">
                <a:latin typeface="Arial Narrow" panose="020B0606020202030204" pitchFamily="34" charset="0"/>
              </a:rPr>
              <a:t>същество</a:t>
            </a:r>
            <a:r>
              <a:rPr lang="ru-RU" sz="2000" dirty="0">
                <a:latin typeface="Arial Narrow" panose="020B0606020202030204" pitchFamily="34" charset="0"/>
              </a:rPr>
              <a:t> с </a:t>
            </a:r>
            <a:r>
              <a:rPr lang="ru-RU" sz="2000" dirty="0" err="1">
                <a:latin typeface="Arial Narrow" panose="020B0606020202030204" pitchFamily="34" charset="0"/>
              </a:rPr>
              <a:t>присъда</a:t>
            </a:r>
            <a:r>
              <a:rPr lang="ru-RU" sz="2000" dirty="0">
                <a:latin typeface="Arial Narrow" panose="020B0606020202030204" pitchFamily="34" charset="0"/>
              </a:rPr>
              <a:t>, </a:t>
            </a:r>
            <a:r>
              <a:rPr lang="ru-RU" sz="2000" dirty="0" smtClean="0">
                <a:latin typeface="Arial Narrow" panose="020B0606020202030204" pitchFamily="34" charset="0"/>
              </a:rPr>
              <a:t>81 </a:t>
            </a:r>
            <a:r>
              <a:rPr lang="ru-RU" sz="2000" dirty="0" err="1">
                <a:latin typeface="Arial Narrow" panose="020B0606020202030204" pitchFamily="34" charset="0"/>
              </a:rPr>
              <a:t>броя</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приключили </a:t>
            </a:r>
            <a:r>
              <a:rPr lang="ru-RU" sz="2000" dirty="0" err="1">
                <a:latin typeface="Arial Narrow" panose="020B0606020202030204" pitchFamily="34" charset="0"/>
              </a:rPr>
              <a:t>със</a:t>
            </a:r>
            <a:r>
              <a:rPr lang="ru-RU" sz="2000" dirty="0">
                <a:latin typeface="Arial Narrow" panose="020B0606020202030204" pitchFamily="34" charset="0"/>
              </a:rPr>
              <a:t> </a:t>
            </a:r>
            <a:r>
              <a:rPr lang="ru-RU" sz="2000" dirty="0" err="1">
                <a:latin typeface="Arial Narrow" panose="020B0606020202030204" pitchFamily="34" charset="0"/>
              </a:rPr>
              <a:t>споразумения</a:t>
            </a:r>
            <a:r>
              <a:rPr lang="ru-RU" sz="2000" dirty="0">
                <a:latin typeface="Arial Narrow" panose="020B0606020202030204" pitchFamily="34" charset="0"/>
              </a:rPr>
              <a:t>, </a:t>
            </a:r>
            <a:r>
              <a:rPr lang="ru-RU" sz="2000" dirty="0" smtClean="0">
                <a:latin typeface="Arial Narrow" panose="020B0606020202030204" pitchFamily="34" charset="0"/>
              </a:rPr>
              <a:t>6 </a:t>
            </a:r>
            <a:r>
              <a:rPr lang="ru-RU" sz="2000" dirty="0" err="1" smtClean="0">
                <a:latin typeface="Arial Narrow" panose="020B0606020202030204" pitchFamily="34" charset="0"/>
              </a:rPr>
              <a:t>броя</a:t>
            </a:r>
            <a:r>
              <a:rPr lang="ru-RU" sz="2000" dirty="0" smtClean="0">
                <a:latin typeface="Arial Narrow" panose="020B0606020202030204" pitchFamily="34" charset="0"/>
              </a:rPr>
              <a:t> </a:t>
            </a:r>
            <a:r>
              <a:rPr lang="ru-RU" sz="2000" dirty="0" err="1" smtClean="0">
                <a:latin typeface="Arial Narrow" panose="020B0606020202030204" pitchFamily="34" charset="0"/>
              </a:rPr>
              <a:t>са</a:t>
            </a:r>
            <a:r>
              <a:rPr lang="ru-RU" sz="2000" dirty="0" smtClean="0">
                <a:latin typeface="Arial Narrow" panose="020B0606020202030204" pitchFamily="34" charset="0"/>
              </a:rPr>
              <a:t> </a:t>
            </a:r>
            <a:r>
              <a:rPr lang="ru-RU" sz="2000" dirty="0" err="1" smtClean="0">
                <a:latin typeface="Arial Narrow" panose="020B0606020202030204" pitchFamily="34" charset="0"/>
              </a:rPr>
              <a:t>прекратени</a:t>
            </a:r>
            <a:r>
              <a:rPr lang="ru-RU" sz="2000" dirty="0" smtClean="0">
                <a:latin typeface="Arial Narrow" panose="020B0606020202030204" pitchFamily="34" charset="0"/>
              </a:rPr>
              <a:t>, две от </a:t>
            </a:r>
            <a:r>
              <a:rPr lang="ru-RU" sz="2000" dirty="0" err="1" smtClean="0">
                <a:latin typeface="Arial Narrow" panose="020B0606020202030204" pitchFamily="34" charset="0"/>
              </a:rPr>
              <a:t>които</a:t>
            </a:r>
            <a:r>
              <a:rPr lang="ru-RU" sz="2000" dirty="0" smtClean="0">
                <a:latin typeface="Arial Narrow" panose="020B0606020202030204" pitchFamily="34" charset="0"/>
              </a:rPr>
              <a:t> </a:t>
            </a:r>
            <a:r>
              <a:rPr lang="ru-RU" sz="2000" dirty="0" err="1" smtClean="0">
                <a:latin typeface="Arial Narrow" panose="020B0606020202030204" pitchFamily="34" charset="0"/>
              </a:rPr>
              <a:t>са</a:t>
            </a:r>
            <a:r>
              <a:rPr lang="ru-RU" sz="2000" dirty="0" smtClean="0">
                <a:latin typeface="Arial Narrow" panose="020B0606020202030204" pitchFamily="34" charset="0"/>
              </a:rPr>
              <a:t> </a:t>
            </a:r>
            <a:r>
              <a:rPr lang="ru-RU" sz="2000" dirty="0" err="1" smtClean="0">
                <a:latin typeface="Arial Narrow" panose="020B0606020202030204" pitchFamily="34" charset="0"/>
              </a:rPr>
              <a:t>върнати</a:t>
            </a:r>
            <a:r>
              <a:rPr lang="ru-RU" sz="2000" dirty="0" smtClean="0">
                <a:latin typeface="Arial Narrow" panose="020B0606020202030204" pitchFamily="34" charset="0"/>
              </a:rPr>
              <a:t> </a:t>
            </a:r>
            <a:r>
              <a:rPr lang="ru-RU" sz="2000" dirty="0">
                <a:latin typeface="Arial Narrow" panose="020B0606020202030204" pitchFamily="34" charset="0"/>
              </a:rPr>
              <a:t>на </a:t>
            </a:r>
            <a:r>
              <a:rPr lang="ru-RU" sz="2000" dirty="0" err="1">
                <a:latin typeface="Arial Narrow" panose="020B0606020202030204" pitchFamily="34" charset="0"/>
              </a:rPr>
              <a:t>прокуратурата</a:t>
            </a:r>
            <a:r>
              <a:rPr lang="ru-RU" sz="2000" dirty="0">
                <a:latin typeface="Arial Narrow" panose="020B0606020202030204" pitchFamily="34" charset="0"/>
              </a:rPr>
              <a:t> за </a:t>
            </a:r>
            <a:r>
              <a:rPr lang="ru-RU" sz="2000" dirty="0" err="1">
                <a:latin typeface="Arial Narrow" panose="020B0606020202030204" pitchFamily="34" charset="0"/>
              </a:rPr>
              <a:t>доразследване</a:t>
            </a:r>
            <a:r>
              <a:rPr lang="ru-RU" sz="2000" dirty="0">
                <a:latin typeface="Arial Narrow" panose="020B0606020202030204" pitchFamily="34" charset="0"/>
              </a:rPr>
              <a:t>. От </a:t>
            </a:r>
            <a:r>
              <a:rPr lang="ru-RU" sz="2000" dirty="0" err="1">
                <a:latin typeface="Arial Narrow" panose="020B0606020202030204" pitchFamily="34" charset="0"/>
              </a:rPr>
              <a:t>постъпилите</a:t>
            </a:r>
            <a:r>
              <a:rPr lang="ru-RU" sz="2000" dirty="0">
                <a:latin typeface="Arial Narrow" panose="020B0606020202030204" pitchFamily="34" charset="0"/>
              </a:rPr>
              <a:t> за </a:t>
            </a:r>
            <a:r>
              <a:rPr lang="ru-RU" sz="2000" dirty="0" err="1">
                <a:latin typeface="Arial Narrow" panose="020B0606020202030204" pitchFamily="34" charset="0"/>
              </a:rPr>
              <a:t>разглеждане</a:t>
            </a:r>
            <a:r>
              <a:rPr lang="ru-RU" sz="2000" dirty="0">
                <a:latin typeface="Arial Narrow" panose="020B0606020202030204" pitchFamily="34" charset="0"/>
              </a:rPr>
              <a:t> </a:t>
            </a:r>
            <a:r>
              <a:rPr lang="ru-RU" sz="2000" dirty="0" err="1">
                <a:latin typeface="Arial Narrow" panose="020B0606020202030204" pitchFamily="34" charset="0"/>
              </a:rPr>
              <a:t>наказателни</a:t>
            </a:r>
            <a:r>
              <a:rPr lang="ru-RU" sz="2000" dirty="0">
                <a:latin typeface="Arial Narrow" panose="020B0606020202030204" pitchFamily="34" charset="0"/>
              </a:rPr>
              <a:t> дела </a:t>
            </a:r>
            <a:r>
              <a:rPr lang="ru-RU" sz="2000" dirty="0" err="1">
                <a:latin typeface="Arial Narrow" panose="020B0606020202030204" pitchFamily="34" charset="0"/>
              </a:rPr>
              <a:t>през</a:t>
            </a:r>
            <a:r>
              <a:rPr lang="ru-RU" sz="2000" dirty="0">
                <a:latin typeface="Arial Narrow" panose="020B0606020202030204" pitchFamily="34" charset="0"/>
              </a:rPr>
              <a:t> </a:t>
            </a:r>
            <a:r>
              <a:rPr lang="ru-RU" sz="2000" dirty="0" smtClean="0">
                <a:latin typeface="Arial Narrow" panose="020B0606020202030204" pitchFamily="34" charset="0"/>
              </a:rPr>
              <a:t>2024 </a:t>
            </a:r>
            <a:r>
              <a:rPr lang="ru-RU" sz="2000" dirty="0">
                <a:latin typeface="Arial Narrow" panose="020B0606020202030204" pitchFamily="34" charset="0"/>
              </a:rPr>
              <a:t>година, 6</a:t>
            </a:r>
            <a:r>
              <a:rPr lang="ru-RU" sz="2000" dirty="0" smtClean="0">
                <a:latin typeface="Arial Narrow" panose="020B0606020202030204" pitchFamily="34" charset="0"/>
              </a:rPr>
              <a:t> </a:t>
            </a:r>
            <a:r>
              <a:rPr lang="ru-RU" sz="2000" dirty="0" err="1">
                <a:latin typeface="Arial Narrow" panose="020B0606020202030204" pitchFamily="34" charset="0"/>
              </a:rPr>
              <a:t>броя</a:t>
            </a:r>
            <a:r>
              <a:rPr lang="ru-RU" sz="2000" dirty="0">
                <a:latin typeface="Arial Narrow" panose="020B0606020202030204" pitchFamily="34" charset="0"/>
              </a:rPr>
              <a:t> </a:t>
            </a:r>
            <a:r>
              <a:rPr lang="ru-RU" sz="2000" dirty="0" err="1">
                <a:latin typeface="Arial Narrow" panose="020B0606020202030204" pitchFamily="34" charset="0"/>
              </a:rPr>
              <a:t>наказателни</a:t>
            </a:r>
            <a:r>
              <a:rPr lang="ru-RU" sz="2000" dirty="0">
                <a:latin typeface="Arial Narrow" panose="020B0606020202030204" pitchFamily="34" charset="0"/>
              </a:rPr>
              <a:t> производства </a:t>
            </a:r>
            <a:r>
              <a:rPr lang="ru-RU" sz="2000" dirty="0" err="1">
                <a:latin typeface="Arial Narrow" panose="020B0606020202030204" pitchFamily="34" charset="0"/>
              </a:rPr>
              <a:t>са</a:t>
            </a:r>
            <a:r>
              <a:rPr lang="ru-RU" sz="2000" dirty="0">
                <a:latin typeface="Arial Narrow" panose="020B0606020202030204" pitchFamily="34" charset="0"/>
              </a:rPr>
              <a:t> приключили по </a:t>
            </a:r>
            <a:r>
              <a:rPr lang="ru-RU" sz="2000" dirty="0" err="1">
                <a:latin typeface="Arial Narrow" panose="020B0606020202030204" pitchFamily="34" charset="0"/>
              </a:rPr>
              <a:t>реда</a:t>
            </a:r>
            <a:r>
              <a:rPr lang="ru-RU" sz="2000" dirty="0">
                <a:latin typeface="Arial Narrow" panose="020B0606020202030204" pitchFamily="34" charset="0"/>
              </a:rPr>
              <a:t> на  Глава ХХVII  от НПК „</a:t>
            </a:r>
            <a:r>
              <a:rPr lang="ru-RU" sz="2000" dirty="0" err="1">
                <a:latin typeface="Arial Narrow" panose="020B0606020202030204" pitchFamily="34" charset="0"/>
              </a:rPr>
              <a:t>Съкратено</a:t>
            </a:r>
            <a:r>
              <a:rPr lang="ru-RU" sz="2000" dirty="0">
                <a:latin typeface="Arial Narrow" panose="020B0606020202030204" pitchFamily="34" charset="0"/>
              </a:rPr>
              <a:t> </a:t>
            </a:r>
            <a:r>
              <a:rPr lang="ru-RU" sz="2000" dirty="0" err="1">
                <a:latin typeface="Arial Narrow" panose="020B0606020202030204" pitchFamily="34" charset="0"/>
              </a:rPr>
              <a:t>съдебно</a:t>
            </a:r>
            <a:r>
              <a:rPr lang="ru-RU" sz="2000" dirty="0">
                <a:latin typeface="Arial Narrow" panose="020B0606020202030204" pitchFamily="34" charset="0"/>
              </a:rPr>
              <a:t> следствие”.</a:t>
            </a:r>
          </a:p>
          <a:p>
            <a:pPr marL="0" indent="0" algn="just">
              <a:lnSpc>
                <a:spcPct val="80000"/>
              </a:lnSpc>
              <a:buNone/>
            </a:pPr>
            <a:r>
              <a:rPr lang="ru-RU" sz="2000" dirty="0" smtClean="0">
                <a:latin typeface="Arial Narrow" panose="020B0606020202030204" pitchFamily="34" charset="0"/>
              </a:rPr>
              <a:t>	</a:t>
            </a:r>
            <a:r>
              <a:rPr lang="ru-RU" sz="2000" dirty="0" err="1" smtClean="0">
                <a:latin typeface="Arial Narrow" panose="020B0606020202030204" pitchFamily="34" charset="0"/>
              </a:rPr>
              <a:t>Осъдените</a:t>
            </a:r>
            <a:r>
              <a:rPr lang="ru-RU" sz="2000" dirty="0" smtClean="0">
                <a:latin typeface="Arial Narrow" panose="020B0606020202030204" pitchFamily="34" charset="0"/>
              </a:rPr>
              <a:t> </a:t>
            </a:r>
            <a:r>
              <a:rPr lang="ru-RU" sz="2000" dirty="0">
                <a:latin typeface="Arial Narrow" panose="020B0606020202030204" pitchFamily="34" charset="0"/>
              </a:rPr>
              <a:t>лица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общо</a:t>
            </a:r>
            <a:r>
              <a:rPr lang="ru-RU" sz="2000" dirty="0">
                <a:latin typeface="Arial Narrow" panose="020B0606020202030204" pitchFamily="34" charset="0"/>
              </a:rPr>
              <a:t> </a:t>
            </a:r>
            <a:r>
              <a:rPr lang="ru-RU" sz="2000" dirty="0" smtClean="0">
                <a:latin typeface="Arial Narrow" panose="020B0606020202030204" pitchFamily="34" charset="0"/>
              </a:rPr>
              <a:t>106 </a:t>
            </a:r>
            <a:r>
              <a:rPr lang="ru-RU" sz="2000" dirty="0">
                <a:latin typeface="Arial Narrow" panose="020B0606020202030204" pitchFamily="34" charset="0"/>
              </a:rPr>
              <a:t>на </a:t>
            </a:r>
            <a:r>
              <a:rPr lang="ru-RU" sz="2000" dirty="0" err="1">
                <a:latin typeface="Arial Narrow" panose="020B0606020202030204" pitchFamily="34" charset="0"/>
              </a:rPr>
              <a:t>брой</a:t>
            </a:r>
            <a:r>
              <a:rPr lang="ru-RU" sz="2000" dirty="0">
                <a:latin typeface="Arial Narrow" panose="020B0606020202030204" pitchFamily="34" charset="0"/>
              </a:rPr>
              <a:t>, </a:t>
            </a:r>
            <a:r>
              <a:rPr lang="ru-RU" sz="2000" dirty="0" smtClean="0">
                <a:latin typeface="Arial Narrow" panose="020B0606020202030204" pitchFamily="34" charset="0"/>
              </a:rPr>
              <a:t>3 </a:t>
            </a:r>
            <a:r>
              <a:rPr lang="ru-RU" sz="2000" dirty="0" err="1" smtClean="0">
                <a:latin typeface="Arial Narrow" panose="020B0606020202030204" pitchFamily="34" charset="0"/>
              </a:rPr>
              <a:t>броя</a:t>
            </a:r>
            <a:r>
              <a:rPr lang="ru-RU" sz="2000" dirty="0" smtClean="0">
                <a:latin typeface="Arial Narrow" panose="020B0606020202030204" pitchFamily="34" charset="0"/>
              </a:rPr>
              <a:t> </a:t>
            </a:r>
            <a:r>
              <a:rPr lang="ru-RU" sz="2000" dirty="0" err="1" smtClean="0">
                <a:latin typeface="Arial Narrow" panose="020B0606020202030204" pitchFamily="34" charset="0"/>
              </a:rPr>
              <a:t>оправдани</a:t>
            </a:r>
            <a:r>
              <a:rPr lang="ru-RU" sz="2000" dirty="0">
                <a:latin typeface="Arial Narrow" panose="020B0606020202030204" pitchFamily="34" charset="0"/>
              </a:rPr>
              <a:t>. На „</a:t>
            </a:r>
            <a:r>
              <a:rPr lang="ru-RU" sz="2000" dirty="0" err="1">
                <a:latin typeface="Arial Narrow" panose="020B0606020202030204" pitchFamily="34" charset="0"/>
              </a:rPr>
              <a:t>лишаване</a:t>
            </a:r>
            <a:r>
              <a:rPr lang="ru-RU" sz="2000" dirty="0">
                <a:latin typeface="Arial Narrow" panose="020B0606020202030204" pitchFamily="34" charset="0"/>
              </a:rPr>
              <a:t> от свобода“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осъдени</a:t>
            </a:r>
            <a:r>
              <a:rPr lang="ru-RU" sz="2000" dirty="0">
                <a:latin typeface="Arial Narrow" panose="020B0606020202030204" pitchFamily="34" charset="0"/>
              </a:rPr>
              <a:t> </a:t>
            </a:r>
            <a:r>
              <a:rPr lang="ru-RU" sz="2000" dirty="0" smtClean="0">
                <a:latin typeface="Arial Narrow" panose="020B0606020202030204" pitchFamily="34" charset="0"/>
              </a:rPr>
              <a:t>77 </a:t>
            </a:r>
            <a:r>
              <a:rPr lang="ru-RU" sz="2000" dirty="0" err="1">
                <a:latin typeface="Arial Narrow" panose="020B0606020202030204" pitchFamily="34" charset="0"/>
              </a:rPr>
              <a:t>броя</a:t>
            </a:r>
            <a:r>
              <a:rPr lang="ru-RU" sz="2000" dirty="0">
                <a:latin typeface="Arial Narrow" panose="020B0606020202030204" pitchFamily="34" charset="0"/>
              </a:rPr>
              <a:t> лица, </a:t>
            </a:r>
            <a:r>
              <a:rPr lang="ru-RU" sz="2000" dirty="0" smtClean="0">
                <a:latin typeface="Arial Narrow" panose="020B0606020202030204" pitchFamily="34" charset="0"/>
              </a:rPr>
              <a:t>64 </a:t>
            </a:r>
            <a:r>
              <a:rPr lang="ru-RU" sz="2000" dirty="0" err="1">
                <a:latin typeface="Arial Narrow" panose="020B0606020202030204" pitchFamily="34" charset="0"/>
              </a:rPr>
              <a:t>бр</a:t>
            </a:r>
            <a:r>
              <a:rPr lang="ru-RU" sz="2000" dirty="0">
                <a:latin typeface="Arial Narrow" panose="020B0606020202030204" pitchFamily="34" charset="0"/>
              </a:rPr>
              <a:t>. от </a:t>
            </a:r>
            <a:r>
              <a:rPr lang="ru-RU" sz="2000" dirty="0" err="1">
                <a:latin typeface="Arial Narrow" panose="020B0606020202030204" pitchFamily="34" charset="0"/>
              </a:rPr>
              <a:t>които</a:t>
            </a:r>
            <a:r>
              <a:rPr lang="ru-RU" sz="2000" dirty="0">
                <a:latin typeface="Arial Narrow" panose="020B0606020202030204" pitchFamily="34" charset="0"/>
              </a:rPr>
              <a:t> условно, 3 </a:t>
            </a:r>
            <a:r>
              <a:rPr lang="ru-RU" sz="2000" dirty="0" err="1">
                <a:latin typeface="Arial Narrow" panose="020B0606020202030204" pitchFamily="34" charset="0"/>
              </a:rPr>
              <a:t>бр</a:t>
            </a:r>
            <a:r>
              <a:rPr lang="ru-RU" sz="2000" dirty="0">
                <a:latin typeface="Arial Narrow" panose="020B0606020202030204" pitchFamily="34" charset="0"/>
              </a:rPr>
              <a:t>. лица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осъдени</a:t>
            </a:r>
            <a:r>
              <a:rPr lang="ru-RU" sz="2000" dirty="0">
                <a:latin typeface="Arial Narrow" panose="020B0606020202030204" pitchFamily="34" charset="0"/>
              </a:rPr>
              <a:t> на „</a:t>
            </a:r>
            <a:r>
              <a:rPr lang="ru-RU" sz="2000" dirty="0" err="1">
                <a:latin typeface="Arial Narrow" panose="020B0606020202030204" pitchFamily="34" charset="0"/>
              </a:rPr>
              <a:t>глоба</a:t>
            </a:r>
            <a:r>
              <a:rPr lang="ru-RU" sz="2000" dirty="0">
                <a:latin typeface="Arial Narrow" panose="020B0606020202030204" pitchFamily="34" charset="0"/>
              </a:rPr>
              <a:t>“, </a:t>
            </a:r>
            <a:r>
              <a:rPr lang="ru-RU" sz="2000" dirty="0" smtClean="0">
                <a:latin typeface="Arial Narrow" panose="020B0606020202030204" pitchFamily="34" charset="0"/>
              </a:rPr>
              <a:t>22 </a:t>
            </a:r>
            <a:r>
              <a:rPr lang="ru-RU" sz="2000" dirty="0" err="1">
                <a:latin typeface="Arial Narrow" panose="020B0606020202030204" pitchFamily="34" charset="0"/>
              </a:rPr>
              <a:t>бр</a:t>
            </a:r>
            <a:r>
              <a:rPr lang="ru-RU" sz="2000" dirty="0">
                <a:latin typeface="Arial Narrow" panose="020B0606020202030204" pitchFamily="34" charset="0"/>
              </a:rPr>
              <a:t>. на „пробация“.</a:t>
            </a:r>
          </a:p>
          <a:p>
            <a:pPr marL="0" indent="0" algn="just">
              <a:lnSpc>
                <a:spcPct val="80000"/>
              </a:lnSpc>
              <a:buNone/>
            </a:pPr>
            <a:r>
              <a:rPr lang="ru-RU" sz="2000" dirty="0">
                <a:latin typeface="Arial Narrow" panose="020B0606020202030204" pitchFamily="34" charset="0"/>
              </a:rPr>
              <a:t>	</a:t>
            </a:r>
            <a:r>
              <a:rPr lang="ru-RU" sz="2000" dirty="0" err="1" smtClean="0">
                <a:latin typeface="Arial Narrow" panose="020B0606020202030204" pitchFamily="34" charset="0"/>
              </a:rPr>
              <a:t>През</a:t>
            </a:r>
            <a:r>
              <a:rPr lang="ru-RU" sz="2000" dirty="0" smtClean="0">
                <a:latin typeface="Arial Narrow" panose="020B0606020202030204" pitchFamily="34" charset="0"/>
              </a:rPr>
              <a:t> 2024 </a:t>
            </a:r>
            <a:r>
              <a:rPr lang="ru-RU" sz="2000" dirty="0">
                <a:latin typeface="Arial Narrow" panose="020B0606020202030204" pitchFamily="34" charset="0"/>
              </a:rPr>
              <a:t>година в </a:t>
            </a:r>
            <a:r>
              <a:rPr lang="ru-RU" sz="2000" dirty="0" err="1">
                <a:latin typeface="Arial Narrow" panose="020B0606020202030204" pitchFamily="34" charset="0"/>
              </a:rPr>
              <a:t>Районен</a:t>
            </a:r>
            <a:r>
              <a:rPr lang="ru-RU" sz="2000" dirty="0">
                <a:latin typeface="Arial Narrow" panose="020B0606020202030204" pitchFamily="34" charset="0"/>
              </a:rPr>
              <a:t> </a:t>
            </a:r>
            <a:r>
              <a:rPr lang="ru-RU" sz="2000" dirty="0" err="1" smtClean="0">
                <a:latin typeface="Arial Narrow" panose="020B0606020202030204" pitchFamily="34" charset="0"/>
              </a:rPr>
              <a:t>съд</a:t>
            </a:r>
            <a:r>
              <a:rPr lang="ru-RU" sz="2000" dirty="0" smtClean="0">
                <a:latin typeface="Arial Narrow" panose="020B0606020202030204" pitchFamily="34" charset="0"/>
              </a:rPr>
              <a:t> - Велики </a:t>
            </a:r>
            <a:r>
              <a:rPr lang="ru-RU" sz="2000" dirty="0" err="1">
                <a:latin typeface="Arial Narrow" panose="020B0606020202030204" pitchFamily="34" charset="0"/>
              </a:rPr>
              <a:t>Преслав</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разгледани</a:t>
            </a:r>
            <a:r>
              <a:rPr lang="ru-RU" sz="2000" dirty="0">
                <a:latin typeface="Arial Narrow" panose="020B0606020202030204" pitchFamily="34" charset="0"/>
              </a:rPr>
              <a:t> </a:t>
            </a:r>
            <a:r>
              <a:rPr lang="ru-RU" sz="2000" dirty="0" err="1">
                <a:latin typeface="Arial Narrow" panose="020B0606020202030204" pitchFamily="34" charset="0"/>
              </a:rPr>
              <a:t>общо</a:t>
            </a:r>
            <a:r>
              <a:rPr lang="ru-RU" sz="2000" dirty="0">
                <a:latin typeface="Arial Narrow" panose="020B0606020202030204" pitchFamily="34" charset="0"/>
              </a:rPr>
              <a:t> </a:t>
            </a:r>
            <a:r>
              <a:rPr lang="ru-RU" sz="2000" dirty="0" smtClean="0">
                <a:latin typeface="Arial Narrow" panose="020B0606020202030204" pitchFamily="34" charset="0"/>
              </a:rPr>
              <a:t>4 </a:t>
            </a:r>
            <a:r>
              <a:rPr lang="ru-RU" sz="2000" dirty="0" err="1">
                <a:latin typeface="Arial Narrow" panose="020B0606020202030204" pitchFamily="34" charset="0"/>
              </a:rPr>
              <a:t>бързи</a:t>
            </a:r>
            <a:r>
              <a:rPr lang="ru-RU" sz="2000" dirty="0">
                <a:latin typeface="Arial Narrow" panose="020B0606020202030204" pitchFamily="34" charset="0"/>
              </a:rPr>
              <a:t> производства, </a:t>
            </a:r>
            <a:r>
              <a:rPr lang="ru-RU" sz="2000" dirty="0" err="1">
                <a:latin typeface="Arial Narrow" panose="020B0606020202030204" pitchFamily="34" charset="0"/>
              </a:rPr>
              <a:t>преобладаващият</a:t>
            </a:r>
            <a:r>
              <a:rPr lang="ru-RU" sz="2000" dirty="0">
                <a:latin typeface="Arial Narrow" panose="020B0606020202030204" pitchFamily="34" charset="0"/>
              </a:rPr>
              <a:t> </a:t>
            </a:r>
            <a:r>
              <a:rPr lang="ru-RU" sz="2000" dirty="0" err="1">
                <a:latin typeface="Arial Narrow" panose="020B0606020202030204" pitchFamily="34" charset="0"/>
              </a:rPr>
              <a:t>брой</a:t>
            </a:r>
            <a:r>
              <a:rPr lang="ru-RU" sz="2000" dirty="0">
                <a:latin typeface="Arial Narrow" panose="020B0606020202030204" pitchFamily="34" charset="0"/>
              </a:rPr>
              <a:t> от </a:t>
            </a:r>
            <a:r>
              <a:rPr lang="ru-RU" sz="2000" dirty="0" err="1">
                <a:latin typeface="Arial Narrow" panose="020B0606020202030204" pitchFamily="34" charset="0"/>
              </a:rPr>
              <a:t>тях</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за </a:t>
            </a:r>
            <a:r>
              <a:rPr lang="ru-RU" sz="2000" dirty="0" err="1">
                <a:latin typeface="Arial Narrow" panose="020B0606020202030204" pitchFamily="34" charset="0"/>
              </a:rPr>
              <a:t>престъпления</a:t>
            </a:r>
            <a:r>
              <a:rPr lang="ru-RU" sz="2000" dirty="0">
                <a:latin typeface="Arial Narrow" panose="020B0606020202030204" pitchFamily="34" charset="0"/>
              </a:rPr>
              <a:t> по чл. 343б, чл.343в и чл.345 от НК.</a:t>
            </a:r>
          </a:p>
          <a:p>
            <a:pPr marL="0" indent="0" algn="just">
              <a:lnSpc>
                <a:spcPct val="80000"/>
              </a:lnSpc>
              <a:buNone/>
            </a:pPr>
            <a:endParaRPr lang="bg-BG" sz="1100" dirty="0"/>
          </a:p>
        </p:txBody>
      </p:sp>
    </p:spTree>
    <p:extLst>
      <p:ext uri="{BB962C8B-B14F-4D97-AF65-F5344CB8AC3E}">
        <p14:creationId xmlns:p14="http://schemas.microsoft.com/office/powerpoint/2010/main" val="89260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24744"/>
            <a:ext cx="8280920" cy="4968552"/>
          </a:xfrm>
        </p:spPr>
        <p:txBody>
          <a:bodyPr>
            <a:noAutofit/>
          </a:bodyPr>
          <a:lstStyle/>
          <a:p>
            <a:pPr marL="0" indent="0" algn="just">
              <a:lnSpc>
                <a:spcPct val="80000"/>
              </a:lnSpc>
              <a:buNone/>
            </a:pPr>
            <a:r>
              <a:rPr lang="ru-RU" sz="2000" dirty="0" smtClean="0">
                <a:latin typeface="Arial Narrow" panose="020B0606020202030204" pitchFamily="34" charset="0"/>
              </a:rPr>
              <a:t>	</a:t>
            </a:r>
            <a:r>
              <a:rPr lang="ru-RU" sz="2000" dirty="0" err="1" smtClean="0">
                <a:latin typeface="Arial Narrow" panose="020B0606020202030204" pitchFamily="34" charset="0"/>
              </a:rPr>
              <a:t>През</a:t>
            </a:r>
            <a:r>
              <a:rPr lang="ru-RU" sz="2000" dirty="0" smtClean="0">
                <a:latin typeface="Arial Narrow" panose="020B0606020202030204" pitchFamily="34" charset="0"/>
              </a:rPr>
              <a:t> 2024 </a:t>
            </a:r>
            <a:r>
              <a:rPr lang="ru-RU" sz="2000" dirty="0">
                <a:latin typeface="Arial Narrow" panose="020B0606020202030204" pitchFamily="34" charset="0"/>
              </a:rPr>
              <a:t>година в </a:t>
            </a:r>
            <a:r>
              <a:rPr lang="ru-RU" sz="2000" dirty="0" err="1">
                <a:latin typeface="Arial Narrow" panose="020B0606020202030204" pitchFamily="34" charset="0"/>
              </a:rPr>
              <a:t>Районен</a:t>
            </a:r>
            <a:r>
              <a:rPr lang="ru-RU" sz="2000" dirty="0">
                <a:latin typeface="Arial Narrow" panose="020B0606020202030204" pitchFamily="34" charset="0"/>
              </a:rPr>
              <a:t> </a:t>
            </a:r>
            <a:r>
              <a:rPr lang="ru-RU" sz="2000" dirty="0" err="1" smtClean="0">
                <a:latin typeface="Arial Narrow" panose="020B0606020202030204" pitchFamily="34" charset="0"/>
              </a:rPr>
              <a:t>съд</a:t>
            </a:r>
            <a:r>
              <a:rPr lang="ru-RU" sz="2000" dirty="0" smtClean="0">
                <a:latin typeface="Arial Narrow" panose="020B0606020202030204" pitchFamily="34" charset="0"/>
              </a:rPr>
              <a:t> - Велики </a:t>
            </a:r>
            <a:r>
              <a:rPr lang="ru-RU" sz="2000" dirty="0" err="1">
                <a:latin typeface="Arial Narrow" panose="020B0606020202030204" pitchFamily="34" charset="0"/>
              </a:rPr>
              <a:t>Преслав</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разглеждани</a:t>
            </a:r>
            <a:r>
              <a:rPr lang="ru-RU" sz="2000" dirty="0">
                <a:latin typeface="Arial Narrow" panose="020B0606020202030204" pitchFamily="34" charset="0"/>
              </a:rPr>
              <a:t> </a:t>
            </a:r>
            <a:r>
              <a:rPr lang="ru-RU" sz="2000" dirty="0" err="1">
                <a:latin typeface="Arial Narrow" panose="020B0606020202030204" pitchFamily="34" charset="0"/>
              </a:rPr>
              <a:t>общо</a:t>
            </a:r>
            <a:r>
              <a:rPr lang="ru-RU" sz="2000" dirty="0">
                <a:latin typeface="Arial Narrow" panose="020B0606020202030204" pitchFamily="34" charset="0"/>
              </a:rPr>
              <a:t> </a:t>
            </a:r>
            <a:r>
              <a:rPr lang="ru-RU" sz="2000" dirty="0" smtClean="0">
                <a:latin typeface="Arial Narrow" panose="020B0606020202030204" pitchFamily="34" charset="0"/>
              </a:rPr>
              <a:t>17 </a:t>
            </a:r>
            <a:r>
              <a:rPr lang="ru-RU" sz="2000" dirty="0" err="1">
                <a:latin typeface="Arial Narrow" panose="020B0606020202030204" pitchFamily="34" charset="0"/>
              </a:rPr>
              <a:t>броя</a:t>
            </a:r>
            <a:r>
              <a:rPr lang="ru-RU" sz="2000" dirty="0">
                <a:latin typeface="Arial Narrow" panose="020B0606020202030204" pitchFamily="34" charset="0"/>
              </a:rPr>
              <a:t> </a:t>
            </a:r>
            <a:r>
              <a:rPr lang="ru-RU" sz="2000" dirty="0" err="1">
                <a:latin typeface="Arial Narrow" panose="020B0606020202030204" pitchFamily="34" charset="0"/>
              </a:rPr>
              <a:t>наказателни</a:t>
            </a:r>
            <a:r>
              <a:rPr lang="ru-RU" sz="2000" dirty="0">
                <a:latin typeface="Arial Narrow" panose="020B0606020202030204" pitchFamily="34" charset="0"/>
              </a:rPr>
              <a:t> дела от </a:t>
            </a:r>
            <a:r>
              <a:rPr lang="ru-RU" sz="2000" dirty="0" err="1">
                <a:latin typeface="Arial Narrow" panose="020B0606020202030204" pitchFamily="34" charset="0"/>
              </a:rPr>
              <a:t>частен</a:t>
            </a:r>
            <a:r>
              <a:rPr lang="ru-RU" sz="2000" dirty="0">
                <a:latin typeface="Arial Narrow" panose="020B0606020202030204" pitchFamily="34" charset="0"/>
              </a:rPr>
              <a:t> характер, в </a:t>
            </a:r>
            <a:r>
              <a:rPr lang="ru-RU" sz="2000" dirty="0" err="1">
                <a:latin typeface="Arial Narrow" panose="020B0606020202030204" pitchFamily="34" charset="0"/>
              </a:rPr>
              <a:t>т.ч</a:t>
            </a:r>
            <a:r>
              <a:rPr lang="ru-RU" sz="2000" dirty="0">
                <a:latin typeface="Arial Narrow" panose="020B0606020202030204" pitchFamily="34" charset="0"/>
              </a:rPr>
              <a:t>. </a:t>
            </a:r>
            <a:r>
              <a:rPr lang="ru-RU" sz="2000" dirty="0" smtClean="0">
                <a:latin typeface="Arial Narrow" panose="020B0606020202030204" pitchFamily="34" charset="0"/>
              </a:rPr>
              <a:t>14 </a:t>
            </a:r>
            <a:r>
              <a:rPr lang="ru-RU" sz="2000" dirty="0" err="1">
                <a:latin typeface="Arial Narrow" panose="020B0606020202030204" pitchFamily="34" charset="0"/>
              </a:rPr>
              <a:t>новообразувани</a:t>
            </a:r>
            <a:r>
              <a:rPr lang="ru-RU" sz="2000" dirty="0">
                <a:latin typeface="Arial Narrow" panose="020B0606020202030204" pitchFamily="34" charset="0"/>
              </a:rPr>
              <a:t> дела. От </a:t>
            </a:r>
            <a:r>
              <a:rPr lang="ru-RU" sz="2000" dirty="0" err="1">
                <a:latin typeface="Arial Narrow" panose="020B0606020202030204" pitchFamily="34" charset="0"/>
              </a:rPr>
              <a:t>тях</a:t>
            </a:r>
            <a:r>
              <a:rPr lang="ru-RU" sz="2000" dirty="0">
                <a:latin typeface="Arial Narrow" panose="020B0606020202030204" pitchFamily="34" charset="0"/>
              </a:rPr>
              <a:t> </a:t>
            </a:r>
            <a:r>
              <a:rPr lang="ru-RU" sz="2000" dirty="0" err="1">
                <a:latin typeface="Arial Narrow" panose="020B0606020202030204" pitchFamily="34" charset="0"/>
              </a:rPr>
              <a:t>общо</a:t>
            </a:r>
            <a:r>
              <a:rPr lang="ru-RU" sz="2000" dirty="0">
                <a:latin typeface="Arial Narrow" panose="020B0606020202030204" pitchFamily="34" charset="0"/>
              </a:rPr>
              <a:t> </a:t>
            </a:r>
            <a:r>
              <a:rPr lang="ru-RU" sz="2000" dirty="0" err="1">
                <a:latin typeface="Arial Narrow" panose="020B0606020202030204" pitchFamily="34" charset="0"/>
              </a:rPr>
              <a:t>свършени</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9 дела, от </a:t>
            </a:r>
            <a:r>
              <a:rPr lang="ru-RU" sz="2000" dirty="0" err="1">
                <a:latin typeface="Arial Narrow" panose="020B0606020202030204" pitchFamily="34" charset="0"/>
              </a:rPr>
              <a:t>които</a:t>
            </a:r>
            <a:r>
              <a:rPr lang="ru-RU" sz="2000" dirty="0">
                <a:latin typeface="Arial Narrow" panose="020B0606020202030204" pitchFamily="34" charset="0"/>
              </a:rPr>
              <a:t> </a:t>
            </a:r>
            <a:r>
              <a:rPr lang="ru-RU" sz="2000" dirty="0" smtClean="0">
                <a:latin typeface="Arial Narrow" panose="020B0606020202030204" pitchFamily="34" charset="0"/>
              </a:rPr>
              <a:t>4 </a:t>
            </a:r>
            <a:r>
              <a:rPr lang="ru-RU" sz="2000" dirty="0">
                <a:latin typeface="Arial Narrow" panose="020B0606020202030204" pitchFamily="34" charset="0"/>
              </a:rPr>
              <a:t>с </a:t>
            </a:r>
            <a:r>
              <a:rPr lang="ru-RU" sz="2000" dirty="0" err="1">
                <a:latin typeface="Arial Narrow" panose="020B0606020202030204" pitchFamily="34" charset="0"/>
              </a:rPr>
              <a:t>присъда</a:t>
            </a:r>
            <a:r>
              <a:rPr lang="ru-RU" sz="2000" dirty="0">
                <a:latin typeface="Arial Narrow" panose="020B0606020202030204" pitchFamily="34" charset="0"/>
              </a:rPr>
              <a:t>, </a:t>
            </a:r>
            <a:r>
              <a:rPr lang="ru-RU" sz="2000" dirty="0" err="1">
                <a:latin typeface="Arial Narrow" panose="020B0606020202030204" pitchFamily="34" charset="0"/>
              </a:rPr>
              <a:t>другите</a:t>
            </a:r>
            <a:r>
              <a:rPr lang="ru-RU" sz="2000" dirty="0">
                <a:latin typeface="Arial Narrow" panose="020B0606020202030204" pitchFamily="34" charset="0"/>
              </a:rPr>
              <a:t> </a:t>
            </a:r>
            <a:r>
              <a:rPr lang="ru-RU" sz="2000" dirty="0" smtClean="0">
                <a:latin typeface="Arial Narrow" panose="020B0606020202030204" pitchFamily="34" charset="0"/>
              </a:rPr>
              <a:t>5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прекратени</a:t>
            </a:r>
            <a:r>
              <a:rPr lang="ru-RU" sz="2000" dirty="0">
                <a:latin typeface="Arial Narrow" panose="020B0606020202030204" pitchFamily="34" charset="0"/>
              </a:rPr>
              <a:t>, </a:t>
            </a:r>
            <a:r>
              <a:rPr lang="ru-RU" sz="2000" dirty="0" err="1">
                <a:latin typeface="Arial Narrow" panose="020B0606020202030204" pitchFamily="34" charset="0"/>
              </a:rPr>
              <a:t>като</a:t>
            </a:r>
            <a:r>
              <a:rPr lang="ru-RU" sz="2000" dirty="0">
                <a:latin typeface="Arial Narrow" panose="020B0606020202030204" pitchFamily="34" charset="0"/>
              </a:rPr>
              <a:t> 6 дела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свършени</a:t>
            </a:r>
            <a:r>
              <a:rPr lang="ru-RU" sz="2000" dirty="0">
                <a:latin typeface="Arial Narrow" panose="020B0606020202030204" pitchFamily="34" charset="0"/>
              </a:rPr>
              <a:t> до три </a:t>
            </a:r>
            <a:r>
              <a:rPr lang="ru-RU" sz="2000" dirty="0" err="1">
                <a:latin typeface="Arial Narrow" panose="020B0606020202030204" pitchFamily="34" charset="0"/>
              </a:rPr>
              <a:t>месеца</a:t>
            </a:r>
            <a:r>
              <a:rPr lang="ru-RU" sz="2000" dirty="0">
                <a:latin typeface="Arial Narrow" panose="020B0606020202030204" pitchFamily="34" charset="0"/>
              </a:rPr>
              <a:t>.</a:t>
            </a:r>
          </a:p>
          <a:p>
            <a:pPr marL="0" indent="0" algn="just">
              <a:lnSpc>
                <a:spcPct val="80000"/>
              </a:lnSpc>
              <a:buNone/>
            </a:pPr>
            <a:r>
              <a:rPr lang="ru-RU" sz="2000" dirty="0">
                <a:latin typeface="Arial Narrow" panose="020B0606020202030204" pitchFamily="34" charset="0"/>
              </a:rPr>
              <a:t> </a:t>
            </a:r>
            <a:r>
              <a:rPr lang="ru-RU" sz="2000" dirty="0" smtClean="0">
                <a:latin typeface="Arial Narrow" panose="020B0606020202030204" pitchFamily="34" charset="0"/>
              </a:rPr>
              <a:t>	</a:t>
            </a:r>
            <a:r>
              <a:rPr lang="ru-RU" sz="2000" dirty="0" err="1" smtClean="0">
                <a:latin typeface="Arial Narrow" panose="020B0606020202030204" pitchFamily="34" charset="0"/>
              </a:rPr>
              <a:t>Статистиката</a:t>
            </a:r>
            <a:r>
              <a:rPr lang="ru-RU" sz="2000" dirty="0" smtClean="0">
                <a:latin typeface="Arial Narrow" panose="020B0606020202030204" pitchFamily="34" charset="0"/>
              </a:rPr>
              <a:t> </a:t>
            </a:r>
            <a:r>
              <a:rPr lang="ru-RU" sz="2000" dirty="0">
                <a:latin typeface="Arial Narrow" panose="020B0606020202030204" pitchFamily="34" charset="0"/>
              </a:rPr>
              <a:t>по АНД по чл.78а от НК е </a:t>
            </a:r>
            <a:r>
              <a:rPr lang="ru-RU" sz="2000" dirty="0" err="1">
                <a:latin typeface="Arial Narrow" panose="020B0606020202030204" pitchFamily="34" charset="0"/>
              </a:rPr>
              <a:t>следната</a:t>
            </a:r>
            <a:r>
              <a:rPr lang="ru-RU" sz="2000" dirty="0">
                <a:latin typeface="Arial Narrow" panose="020B0606020202030204" pitchFamily="34" charset="0"/>
              </a:rPr>
              <a:t>: за </a:t>
            </a:r>
            <a:r>
              <a:rPr lang="ru-RU" sz="2000" dirty="0" err="1">
                <a:latin typeface="Arial Narrow" panose="020B0606020202030204" pitchFamily="34" charset="0"/>
              </a:rPr>
              <a:t>разглеждане</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били </a:t>
            </a:r>
            <a:r>
              <a:rPr lang="ru-RU" sz="2000" dirty="0" smtClean="0">
                <a:latin typeface="Arial Narrow" panose="020B0606020202030204" pitchFamily="34" charset="0"/>
              </a:rPr>
              <a:t>22 </a:t>
            </a:r>
            <a:r>
              <a:rPr lang="ru-RU" sz="2000" dirty="0" err="1">
                <a:latin typeface="Arial Narrow" panose="020B0606020202030204" pitchFamily="34" charset="0"/>
              </a:rPr>
              <a:t>броя</a:t>
            </a:r>
            <a:r>
              <a:rPr lang="ru-RU" sz="2000" dirty="0">
                <a:latin typeface="Arial Narrow" panose="020B0606020202030204" pitchFamily="34" charset="0"/>
              </a:rPr>
              <a:t> дела, </a:t>
            </a:r>
            <a:r>
              <a:rPr lang="ru-RU" sz="2000" dirty="0" err="1">
                <a:latin typeface="Arial Narrow" panose="020B0606020202030204" pitchFamily="34" charset="0"/>
              </a:rPr>
              <a:t>като</a:t>
            </a:r>
            <a:r>
              <a:rPr lang="ru-RU" sz="2000" dirty="0">
                <a:latin typeface="Arial Narrow" panose="020B0606020202030204" pitchFamily="34" charset="0"/>
              </a:rPr>
              <a:t> </a:t>
            </a:r>
            <a:r>
              <a:rPr lang="ru-RU" sz="2000" dirty="0" err="1">
                <a:latin typeface="Arial Narrow" panose="020B0606020202030204" pitchFamily="34" charset="0"/>
              </a:rPr>
              <a:t>новообразуваните</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smtClean="0">
                <a:latin typeface="Arial Narrow" panose="020B0606020202030204" pitchFamily="34" charset="0"/>
              </a:rPr>
              <a:t>22 </a:t>
            </a:r>
            <a:r>
              <a:rPr lang="ru-RU" sz="2000" dirty="0" err="1">
                <a:latin typeface="Arial Narrow" panose="020B0606020202030204" pitchFamily="34" charset="0"/>
              </a:rPr>
              <a:t>броя</a:t>
            </a:r>
            <a:r>
              <a:rPr lang="ru-RU" sz="2000" dirty="0">
                <a:latin typeface="Arial Narrow" panose="020B0606020202030204" pitchFamily="34" charset="0"/>
              </a:rPr>
              <a:t>. От </a:t>
            </a:r>
            <a:r>
              <a:rPr lang="ru-RU" sz="2000" dirty="0" err="1">
                <a:latin typeface="Arial Narrow" panose="020B0606020202030204" pitchFamily="34" charset="0"/>
              </a:rPr>
              <a:t>тях</a:t>
            </a:r>
            <a:r>
              <a:rPr lang="ru-RU" sz="2000" dirty="0">
                <a:latin typeface="Arial Narrow" panose="020B0606020202030204" pitchFamily="34" charset="0"/>
              </a:rPr>
              <a:t>  </a:t>
            </a:r>
            <a:r>
              <a:rPr lang="ru-RU" sz="2000" dirty="0" err="1">
                <a:latin typeface="Arial Narrow" panose="020B0606020202030204" pitchFamily="34" charset="0"/>
              </a:rPr>
              <a:t>свършени</a:t>
            </a:r>
            <a:r>
              <a:rPr lang="ru-RU" sz="2000" dirty="0">
                <a:latin typeface="Arial Narrow" panose="020B0606020202030204" pitchFamily="34" charset="0"/>
              </a:rPr>
              <a:t>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smtClean="0">
                <a:latin typeface="Arial Narrow" panose="020B0606020202030204" pitchFamily="34" charset="0"/>
              </a:rPr>
              <a:t>21 </a:t>
            </a:r>
            <a:r>
              <a:rPr lang="ru-RU" sz="2000" dirty="0">
                <a:latin typeface="Arial Narrow" panose="020B0606020202030204" pitchFamily="34" charset="0"/>
              </a:rPr>
              <a:t>дела и то в </a:t>
            </a:r>
            <a:r>
              <a:rPr lang="ru-RU" sz="2000" dirty="0" err="1">
                <a:latin typeface="Arial Narrow" panose="020B0606020202030204" pitchFamily="34" charset="0"/>
              </a:rPr>
              <a:t>тримесечен</a:t>
            </a:r>
            <a:r>
              <a:rPr lang="ru-RU" sz="2000" dirty="0">
                <a:latin typeface="Arial Narrow" panose="020B0606020202030204" pitchFamily="34" charset="0"/>
              </a:rPr>
              <a:t> срок, </a:t>
            </a:r>
            <a:r>
              <a:rPr lang="ru-RU" sz="2000" dirty="0" err="1" smtClean="0">
                <a:latin typeface="Arial Narrow" panose="020B0606020202030204" pitchFamily="34" charset="0"/>
              </a:rPr>
              <a:t>всички</a:t>
            </a:r>
            <a:r>
              <a:rPr lang="ru-RU" sz="2000" dirty="0" smtClean="0">
                <a:latin typeface="Arial Narrow" panose="020B0606020202030204" pitchFamily="34" charset="0"/>
              </a:rPr>
              <a:t> </a:t>
            </a:r>
            <a:r>
              <a:rPr lang="ru-RU" sz="2000" dirty="0" err="1">
                <a:latin typeface="Arial Narrow" panose="020B0606020202030204" pitchFamily="34" charset="0"/>
              </a:rPr>
              <a:t>със</a:t>
            </a:r>
            <a:r>
              <a:rPr lang="ru-RU" sz="2000" dirty="0">
                <a:latin typeface="Arial Narrow" panose="020B0606020202030204" pitchFamily="34" charset="0"/>
              </a:rPr>
              <a:t> </a:t>
            </a:r>
            <a:r>
              <a:rPr lang="ru-RU" sz="2000" dirty="0" err="1" smtClean="0">
                <a:latin typeface="Arial Narrow" panose="020B0606020202030204" pitchFamily="34" charset="0"/>
              </a:rPr>
              <a:t>споразумение</a:t>
            </a:r>
            <a:r>
              <a:rPr lang="ru-RU" sz="2000" dirty="0" smtClean="0">
                <a:latin typeface="Arial Narrow" panose="020B0606020202030204" pitchFamily="34" charset="0"/>
              </a:rPr>
              <a:t>. </a:t>
            </a:r>
            <a:r>
              <a:rPr lang="ru-RU" sz="2000" dirty="0">
                <a:latin typeface="Arial Narrow" panose="020B0606020202030204" pitchFamily="34" charset="0"/>
              </a:rPr>
              <a:t>На </a:t>
            </a:r>
            <a:r>
              <a:rPr lang="ru-RU" sz="2000" dirty="0" err="1">
                <a:latin typeface="Arial Narrow" panose="020B0606020202030204" pitchFamily="34" charset="0"/>
              </a:rPr>
              <a:t>общо</a:t>
            </a:r>
            <a:r>
              <a:rPr lang="ru-RU" sz="2000" dirty="0">
                <a:latin typeface="Arial Narrow" panose="020B0606020202030204" pitchFamily="34" charset="0"/>
              </a:rPr>
              <a:t> </a:t>
            </a:r>
            <a:r>
              <a:rPr lang="ru-RU" sz="2000" dirty="0" smtClean="0">
                <a:latin typeface="Arial Narrow" panose="020B0606020202030204" pitchFamily="34" charset="0"/>
              </a:rPr>
              <a:t>20 </a:t>
            </a:r>
            <a:r>
              <a:rPr lang="ru-RU" sz="2000" dirty="0">
                <a:latin typeface="Arial Narrow" panose="020B0606020202030204" pitchFamily="34" charset="0"/>
              </a:rPr>
              <a:t>лица е наложено административно наказание „</a:t>
            </a:r>
            <a:r>
              <a:rPr lang="ru-RU" sz="2000" dirty="0" err="1">
                <a:latin typeface="Arial Narrow" panose="020B0606020202030204" pitchFamily="34" charset="0"/>
              </a:rPr>
              <a:t>глоба</a:t>
            </a:r>
            <a:r>
              <a:rPr lang="ru-RU" sz="2000" dirty="0">
                <a:latin typeface="Arial Narrow" panose="020B0606020202030204" pitchFamily="34" charset="0"/>
              </a:rPr>
              <a:t>”.</a:t>
            </a:r>
          </a:p>
          <a:p>
            <a:pPr marL="0" indent="0" algn="just">
              <a:lnSpc>
                <a:spcPct val="80000"/>
              </a:lnSpc>
              <a:buNone/>
            </a:pPr>
            <a:r>
              <a:rPr lang="ru-RU" sz="2000" dirty="0" smtClean="0">
                <a:latin typeface="Arial Narrow" panose="020B0606020202030204" pitchFamily="34" charset="0"/>
              </a:rPr>
              <a:t>	От </a:t>
            </a:r>
            <a:r>
              <a:rPr lang="ru-RU" sz="2000" dirty="0" err="1">
                <a:latin typeface="Arial Narrow" panose="020B0606020202030204" pitchFamily="34" charset="0"/>
              </a:rPr>
              <a:t>общият</a:t>
            </a:r>
            <a:r>
              <a:rPr lang="ru-RU" sz="2000" dirty="0">
                <a:latin typeface="Arial Narrow" panose="020B0606020202030204" pitchFamily="34" charset="0"/>
              </a:rPr>
              <a:t> </a:t>
            </a:r>
            <a:r>
              <a:rPr lang="ru-RU" sz="2000" dirty="0" err="1">
                <a:latin typeface="Arial Narrow" panose="020B0606020202030204" pitchFamily="34" charset="0"/>
              </a:rPr>
              <a:t>брой</a:t>
            </a:r>
            <a:r>
              <a:rPr lang="ru-RU" sz="2000" dirty="0">
                <a:latin typeface="Arial Narrow" panose="020B0606020202030204" pitchFamily="34" charset="0"/>
              </a:rPr>
              <a:t> </a:t>
            </a:r>
            <a:r>
              <a:rPr lang="ru-RU" sz="2000" dirty="0" err="1">
                <a:latin typeface="Arial Narrow" panose="020B0606020202030204" pitchFamily="34" charset="0"/>
              </a:rPr>
              <a:t>разгледани</a:t>
            </a:r>
            <a:r>
              <a:rPr lang="ru-RU" sz="2000" dirty="0">
                <a:latin typeface="Arial Narrow" panose="020B0606020202030204" pitchFamily="34" charset="0"/>
              </a:rPr>
              <a:t> </a:t>
            </a:r>
            <a:r>
              <a:rPr lang="ru-RU" sz="2000" dirty="0" smtClean="0">
                <a:latin typeface="Arial Narrow" panose="020B0606020202030204" pitchFamily="34" charset="0"/>
              </a:rPr>
              <a:t>159 </a:t>
            </a:r>
            <a:r>
              <a:rPr lang="ru-RU" sz="2000" dirty="0" err="1">
                <a:latin typeface="Arial Narrow" panose="020B0606020202030204" pitchFamily="34" charset="0"/>
              </a:rPr>
              <a:t>частни</a:t>
            </a:r>
            <a:r>
              <a:rPr lang="ru-RU" sz="2000" dirty="0">
                <a:latin typeface="Arial Narrow" panose="020B0606020202030204" pitchFamily="34" charset="0"/>
              </a:rPr>
              <a:t> </a:t>
            </a:r>
            <a:r>
              <a:rPr lang="ru-RU" sz="2000" dirty="0" err="1">
                <a:latin typeface="Arial Narrow" panose="020B0606020202030204" pitchFamily="34" charset="0"/>
              </a:rPr>
              <a:t>наказателни</a:t>
            </a:r>
            <a:r>
              <a:rPr lang="ru-RU" sz="2000" dirty="0">
                <a:latin typeface="Arial Narrow" panose="020B0606020202030204" pitchFamily="34" charset="0"/>
              </a:rPr>
              <a:t> дела /ЧНД в </a:t>
            </a:r>
            <a:r>
              <a:rPr lang="ru-RU" sz="2000" dirty="0" err="1">
                <a:latin typeface="Arial Narrow" panose="020B0606020202030204" pitchFamily="34" charset="0"/>
              </a:rPr>
              <a:t>съдебното</a:t>
            </a:r>
            <a:r>
              <a:rPr lang="ru-RU" sz="2000" dirty="0">
                <a:latin typeface="Arial Narrow" panose="020B0606020202030204" pitchFamily="34" charset="0"/>
              </a:rPr>
              <a:t> и </a:t>
            </a:r>
            <a:r>
              <a:rPr lang="ru-RU" sz="2000" dirty="0" err="1">
                <a:latin typeface="Arial Narrow" panose="020B0606020202030204" pitchFamily="34" charset="0"/>
              </a:rPr>
              <a:t>досъдебното</a:t>
            </a:r>
            <a:r>
              <a:rPr lang="ru-RU" sz="2000" dirty="0">
                <a:latin typeface="Arial Narrow" panose="020B0606020202030204" pitchFamily="34" charset="0"/>
              </a:rPr>
              <a:t> производство/, от </a:t>
            </a:r>
            <a:r>
              <a:rPr lang="ru-RU" sz="2000" dirty="0" err="1">
                <a:latin typeface="Arial Narrow" panose="020B0606020202030204" pitchFamily="34" charset="0"/>
              </a:rPr>
              <a:t>които</a:t>
            </a:r>
            <a:r>
              <a:rPr lang="ru-RU" sz="2000" dirty="0">
                <a:latin typeface="Arial Narrow" panose="020B0606020202030204" pitchFamily="34" charset="0"/>
              </a:rPr>
              <a:t>  </a:t>
            </a:r>
            <a:r>
              <a:rPr lang="ru-RU" sz="2000" dirty="0" err="1">
                <a:latin typeface="Arial Narrow" panose="020B0606020202030204" pitchFamily="34" charset="0"/>
              </a:rPr>
              <a:t>свършени</a:t>
            </a:r>
            <a:r>
              <a:rPr lang="ru-RU" sz="2000" dirty="0">
                <a:latin typeface="Arial Narrow" panose="020B0606020202030204" pitchFamily="34" charset="0"/>
              </a:rPr>
              <a:t> </a:t>
            </a:r>
            <a:r>
              <a:rPr lang="ru-RU" sz="2000" dirty="0" smtClean="0">
                <a:latin typeface="Arial Narrow" panose="020B0606020202030204" pitchFamily="34" charset="0"/>
              </a:rPr>
              <a:t>157 </a:t>
            </a:r>
            <a:r>
              <a:rPr lang="ru-RU" sz="2000" dirty="0" err="1">
                <a:latin typeface="Arial Narrow" panose="020B0606020202030204" pitchFamily="34" charset="0"/>
              </a:rPr>
              <a:t>бр</a:t>
            </a:r>
            <a:r>
              <a:rPr lang="ru-RU" sz="2000" dirty="0">
                <a:latin typeface="Arial Narrow" panose="020B0606020202030204" pitchFamily="34" charset="0"/>
              </a:rPr>
              <a:t>., по </a:t>
            </a:r>
            <a:r>
              <a:rPr lang="ru-RU" sz="2000" dirty="0" err="1">
                <a:latin typeface="Arial Narrow" panose="020B0606020202030204" pitchFamily="34" charset="0"/>
              </a:rPr>
              <a:t>същество</a:t>
            </a:r>
            <a:r>
              <a:rPr lang="ru-RU" sz="2000" dirty="0">
                <a:latin typeface="Arial Narrow" panose="020B0606020202030204" pitchFamily="34" charset="0"/>
              </a:rPr>
              <a:t> </a:t>
            </a:r>
            <a:r>
              <a:rPr lang="ru-RU" sz="2000" dirty="0" err="1">
                <a:latin typeface="Arial Narrow" panose="020B0606020202030204" pitchFamily="34" charset="0"/>
              </a:rPr>
              <a:t>решени</a:t>
            </a:r>
            <a:r>
              <a:rPr lang="ru-RU" sz="2000" dirty="0">
                <a:latin typeface="Arial Narrow" panose="020B0606020202030204" pitchFamily="34" charset="0"/>
              </a:rPr>
              <a:t> </a:t>
            </a:r>
            <a:r>
              <a:rPr lang="ru-RU" sz="2000" dirty="0" smtClean="0">
                <a:latin typeface="Arial Narrow" panose="020B0606020202030204" pitchFamily="34" charset="0"/>
              </a:rPr>
              <a:t>153 </a:t>
            </a:r>
            <a:r>
              <a:rPr lang="ru-RU" sz="2000" dirty="0" err="1">
                <a:latin typeface="Arial Narrow" panose="020B0606020202030204" pitchFamily="34" charset="0"/>
              </a:rPr>
              <a:t>бр</a:t>
            </a:r>
            <a:r>
              <a:rPr lang="ru-RU" sz="2000" dirty="0">
                <a:latin typeface="Arial Narrow" panose="020B0606020202030204" pitchFamily="34" charset="0"/>
              </a:rPr>
              <a:t>., а 4</a:t>
            </a:r>
            <a:r>
              <a:rPr lang="ru-RU" sz="2000" dirty="0" smtClean="0">
                <a:latin typeface="Arial Narrow" panose="020B0606020202030204" pitchFamily="34" charset="0"/>
              </a:rPr>
              <a:t> </a:t>
            </a:r>
            <a:r>
              <a:rPr lang="ru-RU" sz="2000" dirty="0" err="1">
                <a:latin typeface="Arial Narrow" panose="020B0606020202030204" pitchFamily="34" charset="0"/>
              </a:rPr>
              <a:t>бр</a:t>
            </a:r>
            <a:r>
              <a:rPr lang="ru-RU" sz="2000" dirty="0">
                <a:latin typeface="Arial Narrow" panose="020B0606020202030204" pitchFamily="34" charset="0"/>
              </a:rPr>
              <a:t>. </a:t>
            </a:r>
            <a:r>
              <a:rPr lang="ru-RU" sz="2000" dirty="0" err="1">
                <a:latin typeface="Arial Narrow" panose="020B0606020202030204" pitchFamily="34" charset="0"/>
              </a:rPr>
              <a:t>прекратени</a:t>
            </a:r>
            <a:r>
              <a:rPr lang="ru-RU" sz="2000" dirty="0">
                <a:latin typeface="Arial Narrow" panose="020B0606020202030204" pitchFamily="34" charset="0"/>
              </a:rPr>
              <a:t>, </a:t>
            </a:r>
            <a:r>
              <a:rPr lang="ru-RU" sz="2000" dirty="0" err="1">
                <a:latin typeface="Arial Narrow" panose="020B0606020202030204" pitchFamily="34" charset="0"/>
              </a:rPr>
              <a:t>като</a:t>
            </a:r>
            <a:r>
              <a:rPr lang="ru-RU" sz="2000" dirty="0">
                <a:latin typeface="Arial Narrow" panose="020B0606020202030204" pitchFamily="34" charset="0"/>
              </a:rPr>
              <a:t> </a:t>
            </a:r>
            <a:r>
              <a:rPr lang="ru-RU" sz="2000" dirty="0" smtClean="0">
                <a:latin typeface="Arial Narrow" panose="020B0606020202030204" pitchFamily="34" charset="0"/>
              </a:rPr>
              <a:t>157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свършени</a:t>
            </a:r>
            <a:r>
              <a:rPr lang="ru-RU" sz="2000" dirty="0">
                <a:latin typeface="Arial Narrow" panose="020B0606020202030204" pitchFamily="34" charset="0"/>
              </a:rPr>
              <a:t> до три </a:t>
            </a:r>
            <a:r>
              <a:rPr lang="ru-RU" sz="2000" dirty="0" err="1">
                <a:latin typeface="Arial Narrow" panose="020B0606020202030204" pitchFamily="34" charset="0"/>
              </a:rPr>
              <a:t>месеца</a:t>
            </a:r>
            <a:r>
              <a:rPr lang="ru-RU" sz="2000" dirty="0">
                <a:latin typeface="Arial Narrow" panose="020B0606020202030204" pitchFamily="34" charset="0"/>
              </a:rPr>
              <a:t>.  </a:t>
            </a:r>
          </a:p>
          <a:p>
            <a:pPr marL="0" indent="0" algn="just">
              <a:lnSpc>
                <a:spcPct val="80000"/>
              </a:lnSpc>
              <a:buNone/>
            </a:pPr>
            <a:r>
              <a:rPr lang="ru-RU" sz="2000" dirty="0" smtClean="0">
                <a:latin typeface="Arial Narrow" panose="020B0606020202030204" pitchFamily="34" charset="0"/>
              </a:rPr>
              <a:t>	</a:t>
            </a:r>
            <a:r>
              <a:rPr lang="ru-RU" sz="2000" dirty="0" err="1" smtClean="0">
                <a:latin typeface="Arial Narrow" panose="020B0606020202030204" pitchFamily="34" charset="0"/>
              </a:rPr>
              <a:t>През</a:t>
            </a:r>
            <a:r>
              <a:rPr lang="ru-RU" sz="2000" dirty="0" smtClean="0">
                <a:latin typeface="Arial Narrow" panose="020B0606020202030204" pitchFamily="34" charset="0"/>
              </a:rPr>
              <a:t> </a:t>
            </a:r>
            <a:r>
              <a:rPr lang="ru-RU" sz="2000" dirty="0" err="1" smtClean="0">
                <a:latin typeface="Arial Narrow" panose="020B0606020202030204" pitchFamily="34" charset="0"/>
              </a:rPr>
              <a:t>отчетната</a:t>
            </a:r>
            <a:r>
              <a:rPr lang="ru-RU" sz="2000" dirty="0" smtClean="0">
                <a:latin typeface="Arial Narrow" panose="020B0606020202030204" pitchFamily="34" charset="0"/>
              </a:rPr>
              <a:t> 2024 </a:t>
            </a:r>
            <a:r>
              <a:rPr lang="ru-RU" sz="2000" dirty="0">
                <a:latin typeface="Arial Narrow" panose="020B0606020202030204" pitchFamily="34" charset="0"/>
              </a:rPr>
              <a:t>година в </a:t>
            </a:r>
            <a:r>
              <a:rPr lang="ru-RU" sz="2000" dirty="0" err="1">
                <a:latin typeface="Arial Narrow" panose="020B0606020202030204" pitchFamily="34" charset="0"/>
              </a:rPr>
              <a:t>Районен</a:t>
            </a:r>
            <a:r>
              <a:rPr lang="ru-RU" sz="2000" dirty="0">
                <a:latin typeface="Arial Narrow" panose="020B0606020202030204" pitchFamily="34" charset="0"/>
              </a:rPr>
              <a:t> </a:t>
            </a:r>
            <a:r>
              <a:rPr lang="ru-RU" sz="2000" dirty="0" err="1" smtClean="0">
                <a:latin typeface="Arial Narrow" panose="020B0606020202030204" pitchFamily="34" charset="0"/>
              </a:rPr>
              <a:t>съд</a:t>
            </a:r>
            <a:r>
              <a:rPr lang="ru-RU" sz="2000" dirty="0" smtClean="0">
                <a:latin typeface="Arial Narrow" panose="020B0606020202030204" pitchFamily="34" charset="0"/>
              </a:rPr>
              <a:t> - Велики </a:t>
            </a:r>
            <a:r>
              <a:rPr lang="ru-RU" sz="2000" dirty="0" err="1">
                <a:latin typeface="Arial Narrow" panose="020B0606020202030204" pitchFamily="34" charset="0"/>
              </a:rPr>
              <a:t>Преслав</a:t>
            </a:r>
            <a:r>
              <a:rPr lang="ru-RU" sz="2000" dirty="0">
                <a:latin typeface="Arial Narrow" panose="020B0606020202030204" pitchFamily="34" charset="0"/>
              </a:rPr>
              <a:t> не </a:t>
            </a:r>
            <a:r>
              <a:rPr lang="ru-RU" sz="2000" dirty="0" err="1">
                <a:latin typeface="Arial Narrow" panose="020B0606020202030204" pitchFamily="34" charset="0"/>
              </a:rPr>
              <a:t>са</a:t>
            </a:r>
            <a:r>
              <a:rPr lang="ru-RU" sz="2000" dirty="0">
                <a:latin typeface="Arial Narrow" panose="020B0606020202030204" pitchFamily="34" charset="0"/>
              </a:rPr>
              <a:t> </a:t>
            </a:r>
            <a:r>
              <a:rPr lang="ru-RU" sz="2000" dirty="0" err="1">
                <a:latin typeface="Arial Narrow" panose="020B0606020202030204" pitchFamily="34" charset="0"/>
              </a:rPr>
              <a:t>разглеждани</a:t>
            </a:r>
            <a:r>
              <a:rPr lang="ru-RU" sz="2000" dirty="0">
                <a:latin typeface="Arial Narrow" panose="020B0606020202030204" pitchFamily="34" charset="0"/>
              </a:rPr>
              <a:t> дела </a:t>
            </a:r>
            <a:r>
              <a:rPr lang="ru-RU" sz="2000" dirty="0" err="1">
                <a:latin typeface="Arial Narrow" panose="020B0606020202030204" pitchFamily="34" charset="0"/>
              </a:rPr>
              <a:t>със</a:t>
            </a:r>
            <a:r>
              <a:rPr lang="ru-RU" sz="2000" dirty="0">
                <a:latin typeface="Arial Narrow" panose="020B0606020202030204" pitchFamily="34" charset="0"/>
              </a:rPr>
              <a:t>  значим обществен интерес. По отношение на </a:t>
            </a:r>
            <a:r>
              <a:rPr lang="ru-RU" sz="2000" dirty="0" err="1">
                <a:latin typeface="Arial Narrow" panose="020B0606020202030204" pitchFamily="34" charset="0"/>
              </a:rPr>
              <a:t>този</a:t>
            </a:r>
            <a:r>
              <a:rPr lang="ru-RU" sz="2000" dirty="0">
                <a:latin typeface="Arial Narrow" panose="020B0606020202030204" pitchFamily="34" charset="0"/>
              </a:rPr>
              <a:t> вид дела  </a:t>
            </a:r>
            <a:r>
              <a:rPr lang="ru-RU" sz="2000" dirty="0" err="1">
                <a:latin typeface="Arial Narrow" panose="020B0606020202030204" pitchFamily="34" charset="0"/>
              </a:rPr>
              <a:t>ежемесечно</a:t>
            </a:r>
            <a:r>
              <a:rPr lang="ru-RU" sz="2000" dirty="0">
                <a:latin typeface="Arial Narrow" panose="020B0606020202030204" pitchFamily="34" charset="0"/>
              </a:rPr>
              <a:t> се </a:t>
            </a:r>
            <a:r>
              <a:rPr lang="ru-RU" sz="2000" dirty="0" err="1">
                <a:latin typeface="Arial Narrow" panose="020B0606020202030204" pitchFamily="34" charset="0"/>
              </a:rPr>
              <a:t>изпраща</a:t>
            </a:r>
            <a:r>
              <a:rPr lang="ru-RU" sz="2000" dirty="0">
                <a:latin typeface="Arial Narrow" panose="020B0606020202030204" pitchFamily="34" charset="0"/>
              </a:rPr>
              <a:t> </a:t>
            </a:r>
            <a:r>
              <a:rPr lang="ru-RU" sz="2000" dirty="0" err="1">
                <a:latin typeface="Arial Narrow" panose="020B0606020202030204" pitchFamily="34" charset="0"/>
              </a:rPr>
              <a:t>статистическа</a:t>
            </a:r>
            <a:r>
              <a:rPr lang="ru-RU" sz="2000" dirty="0">
                <a:latin typeface="Arial Narrow" panose="020B0606020202030204" pitchFamily="34" charset="0"/>
              </a:rPr>
              <a:t> информация до </a:t>
            </a:r>
            <a:r>
              <a:rPr lang="ru-RU" sz="2000" dirty="0" err="1">
                <a:latin typeface="Arial Narrow" panose="020B0606020202030204" pitchFamily="34" charset="0"/>
              </a:rPr>
              <a:t>Висш</a:t>
            </a:r>
            <a:r>
              <a:rPr lang="ru-RU" sz="2000" dirty="0">
                <a:latin typeface="Arial Narrow" panose="020B0606020202030204" pitchFamily="34" charset="0"/>
              </a:rPr>
              <a:t> </a:t>
            </a:r>
            <a:r>
              <a:rPr lang="ru-RU" sz="2000" dirty="0" err="1">
                <a:latin typeface="Arial Narrow" panose="020B0606020202030204" pitchFamily="34" charset="0"/>
              </a:rPr>
              <a:t>съдебен</a:t>
            </a:r>
            <a:r>
              <a:rPr lang="ru-RU" sz="2000" dirty="0">
                <a:latin typeface="Arial Narrow" panose="020B0606020202030204" pitchFamily="34" charset="0"/>
              </a:rPr>
              <a:t> </a:t>
            </a:r>
            <a:r>
              <a:rPr lang="ru-RU" sz="2000" dirty="0" err="1">
                <a:latin typeface="Arial Narrow" panose="020B0606020202030204" pitchFamily="34" charset="0"/>
              </a:rPr>
              <a:t>съвет</a:t>
            </a:r>
            <a:r>
              <a:rPr lang="ru-RU" sz="2000" dirty="0">
                <a:latin typeface="Arial Narrow" panose="020B0606020202030204" pitchFamily="34" charset="0"/>
              </a:rPr>
              <a:t>.</a:t>
            </a:r>
          </a:p>
          <a:p>
            <a:pPr marL="0" indent="0" algn="just">
              <a:lnSpc>
                <a:spcPct val="80000"/>
              </a:lnSpc>
              <a:buNone/>
            </a:pPr>
            <a:r>
              <a:rPr lang="ru-RU" sz="2000" dirty="0" smtClean="0">
                <a:latin typeface="Arial Narrow" panose="020B0606020202030204" pitchFamily="34" charset="0"/>
              </a:rPr>
              <a:t>	От </a:t>
            </a:r>
            <a:r>
              <a:rPr lang="ru-RU" sz="2000" dirty="0" err="1">
                <a:latin typeface="Arial Narrow" panose="020B0606020202030204" pitchFamily="34" charset="0"/>
              </a:rPr>
              <a:t>разгледаните</a:t>
            </a:r>
            <a:r>
              <a:rPr lang="ru-RU" sz="2000" dirty="0">
                <a:latin typeface="Arial Narrow" panose="020B0606020202030204" pitchFamily="34" charset="0"/>
              </a:rPr>
              <a:t> </a:t>
            </a:r>
            <a:r>
              <a:rPr lang="ru-RU" sz="2000" dirty="0" err="1">
                <a:latin typeface="Arial Narrow" panose="020B0606020202030204" pitchFamily="34" charset="0"/>
              </a:rPr>
              <a:t>общо</a:t>
            </a:r>
            <a:r>
              <a:rPr lang="ru-RU" sz="2000" dirty="0">
                <a:latin typeface="Arial Narrow" panose="020B0606020202030204" pitchFamily="34" charset="0"/>
              </a:rPr>
              <a:t> </a:t>
            </a:r>
            <a:r>
              <a:rPr lang="ru-RU" sz="2000" dirty="0" smtClean="0">
                <a:latin typeface="Arial Narrow" panose="020B0606020202030204" pitchFamily="34" charset="0"/>
              </a:rPr>
              <a:t>386 </a:t>
            </a:r>
            <a:r>
              <a:rPr lang="ru-RU" sz="2000" dirty="0" err="1">
                <a:latin typeface="Arial Narrow" panose="020B0606020202030204" pitchFamily="34" charset="0"/>
              </a:rPr>
              <a:t>броя</a:t>
            </a:r>
            <a:r>
              <a:rPr lang="ru-RU" sz="2000" dirty="0">
                <a:latin typeface="Arial Narrow" panose="020B0606020202030204" pitchFamily="34" charset="0"/>
              </a:rPr>
              <a:t> </a:t>
            </a:r>
            <a:r>
              <a:rPr lang="ru-RU" sz="2000" dirty="0" err="1">
                <a:latin typeface="Arial Narrow" panose="020B0606020202030204" pitchFamily="34" charset="0"/>
              </a:rPr>
              <a:t>наказателни</a:t>
            </a:r>
            <a:r>
              <a:rPr lang="ru-RU" sz="2000" dirty="0">
                <a:latin typeface="Arial Narrow" panose="020B0606020202030204" pitchFamily="34" charset="0"/>
              </a:rPr>
              <a:t> дела в </a:t>
            </a:r>
            <a:r>
              <a:rPr lang="ru-RU" sz="2000" dirty="0" err="1">
                <a:latin typeface="Arial Narrow" panose="020B0606020202030204" pitchFamily="34" charset="0"/>
              </a:rPr>
              <a:t>тримесечен</a:t>
            </a:r>
            <a:r>
              <a:rPr lang="ru-RU" sz="2000" dirty="0">
                <a:latin typeface="Arial Narrow" panose="020B0606020202030204" pitchFamily="34" charset="0"/>
              </a:rPr>
              <a:t> срок </a:t>
            </a:r>
            <a:r>
              <a:rPr lang="ru-RU" sz="2000" dirty="0" err="1" smtClean="0">
                <a:latin typeface="Arial Narrow" panose="020B0606020202030204" pitchFamily="34" charset="0"/>
              </a:rPr>
              <a:t>са</a:t>
            </a:r>
            <a:r>
              <a:rPr lang="ru-RU" sz="2000" dirty="0" smtClean="0">
                <a:latin typeface="Arial Narrow" panose="020B0606020202030204" pitchFamily="34" charset="0"/>
              </a:rPr>
              <a:t> </a:t>
            </a:r>
            <a:r>
              <a:rPr lang="ru-RU" sz="2000" dirty="0" err="1">
                <a:latin typeface="Arial Narrow" panose="020B0606020202030204" pitchFamily="34" charset="0"/>
              </a:rPr>
              <a:t>приключени</a:t>
            </a:r>
            <a:r>
              <a:rPr lang="ru-RU" sz="2000" dirty="0">
                <a:latin typeface="Arial Narrow" panose="020B0606020202030204" pitchFamily="34" charset="0"/>
              </a:rPr>
              <a:t> </a:t>
            </a:r>
            <a:r>
              <a:rPr lang="ru-RU" sz="2000" dirty="0" smtClean="0">
                <a:latin typeface="Arial Narrow" panose="020B0606020202030204" pitchFamily="34" charset="0"/>
              </a:rPr>
              <a:t>319 </a:t>
            </a:r>
            <a:r>
              <a:rPr lang="ru-RU" sz="2000" dirty="0" err="1">
                <a:latin typeface="Arial Narrow" panose="020B0606020202030204" pitchFamily="34" charset="0"/>
              </a:rPr>
              <a:t>броя</a:t>
            </a:r>
            <a:r>
              <a:rPr lang="ru-RU" sz="2000" dirty="0">
                <a:latin typeface="Arial Narrow" panose="020B0606020202030204" pitchFamily="34" charset="0"/>
              </a:rPr>
              <a:t> или </a:t>
            </a:r>
            <a:r>
              <a:rPr lang="ru-RU" sz="2000" dirty="0" smtClean="0">
                <a:latin typeface="Arial Narrow" panose="020B0606020202030204" pitchFamily="34" charset="0"/>
              </a:rPr>
              <a:t>92 </a:t>
            </a:r>
            <a:r>
              <a:rPr lang="ru-RU" sz="2000" dirty="0">
                <a:latin typeface="Arial Narrow" panose="020B0606020202030204" pitchFamily="34" charset="0"/>
              </a:rPr>
              <a:t>%.</a:t>
            </a:r>
          </a:p>
          <a:p>
            <a:pPr marL="0" indent="0" algn="just">
              <a:lnSpc>
                <a:spcPct val="80000"/>
              </a:lnSpc>
              <a:buNone/>
            </a:pPr>
            <a:endParaRPr lang="bg-BG" sz="1100" dirty="0"/>
          </a:p>
        </p:txBody>
      </p:sp>
    </p:spTree>
    <p:extLst>
      <p:ext uri="{BB962C8B-B14F-4D97-AF65-F5344CB8AC3E}">
        <p14:creationId xmlns:p14="http://schemas.microsoft.com/office/powerpoint/2010/main" val="896322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0143865"/>
              </p:ext>
            </p:extLst>
          </p:nvPr>
        </p:nvGraphicFramePr>
        <p:xfrm>
          <a:off x="179512" y="1556792"/>
          <a:ext cx="8424936" cy="4032447"/>
        </p:xfrm>
        <a:graphic>
          <a:graphicData uri="http://schemas.openxmlformats.org/drawingml/2006/table">
            <a:tbl>
              <a:tblPr firstRow="1" firstCol="1" bandRow="1">
                <a:tableStyleId>{5C22544A-7EE6-4342-B048-85BDC9FD1C3A}</a:tableStyleId>
              </a:tblPr>
              <a:tblGrid>
                <a:gridCol w="4248472"/>
                <a:gridCol w="1512168"/>
                <a:gridCol w="1152128"/>
                <a:gridCol w="1512168"/>
              </a:tblGrid>
              <a:tr h="1564766">
                <a:tc>
                  <a:txBody>
                    <a:bodyPr/>
                    <a:lstStyle/>
                    <a:p>
                      <a:pPr algn="ctr">
                        <a:spcAft>
                          <a:spcPts val="0"/>
                        </a:spcAft>
                      </a:pPr>
                      <a:endParaRPr lang="bg-BG" sz="1800" dirty="0" smtClean="0">
                        <a:solidFill>
                          <a:schemeClr val="tx1"/>
                        </a:solidFill>
                        <a:effectLst/>
                        <a:latin typeface="Arial Narrow" panose="020B0606020202030204" pitchFamily="34" charset="0"/>
                      </a:endParaRPr>
                    </a:p>
                    <a:p>
                      <a:pPr algn="ctr">
                        <a:spcAft>
                          <a:spcPts val="0"/>
                        </a:spcAft>
                      </a:pPr>
                      <a:r>
                        <a:rPr lang="bg-BG" sz="1800" dirty="0" smtClean="0">
                          <a:solidFill>
                            <a:schemeClr val="tx1"/>
                          </a:solidFill>
                          <a:effectLst/>
                          <a:latin typeface="Arial Narrow" panose="020B0606020202030204" pitchFamily="34" charset="0"/>
                        </a:rPr>
                        <a:t>Видове </a:t>
                      </a:r>
                      <a:r>
                        <a:rPr lang="bg-BG" sz="1800" dirty="0">
                          <a:solidFill>
                            <a:schemeClr val="tx1"/>
                          </a:solidFill>
                          <a:effectLst/>
                          <a:latin typeface="Arial Narrow" panose="020B0606020202030204" pitchFamily="34" charset="0"/>
                        </a:rPr>
                        <a:t>дела </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800" dirty="0" smtClean="0">
                          <a:solidFill>
                            <a:schemeClr val="tx1"/>
                          </a:solidFill>
                          <a:effectLst/>
                          <a:latin typeface="Arial Narrow" panose="020B0606020202030204" pitchFamily="34" charset="0"/>
                        </a:rPr>
                        <a:t>Дела за разглеждане</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800" dirty="0" smtClean="0">
                          <a:solidFill>
                            <a:schemeClr val="tx1"/>
                          </a:solidFill>
                          <a:effectLst/>
                          <a:latin typeface="Arial Narrow" panose="020B0606020202030204" pitchFamily="34" charset="0"/>
                        </a:rPr>
                        <a:t>Свършени дела</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800" dirty="0" smtClean="0">
                          <a:solidFill>
                            <a:schemeClr val="tx1"/>
                          </a:solidFill>
                          <a:effectLst/>
                          <a:latin typeface="Arial Narrow" panose="020B0606020202030204" pitchFamily="34" charset="0"/>
                        </a:rPr>
                        <a:t>Свършени дела в тримесечен срок</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r>
              <a:tr h="473104">
                <a:tc>
                  <a:txBody>
                    <a:bodyPr/>
                    <a:lstStyle/>
                    <a:p>
                      <a:pPr algn="just">
                        <a:spcAft>
                          <a:spcPts val="0"/>
                        </a:spcAft>
                      </a:pPr>
                      <a:r>
                        <a:rPr lang="bg-BG" sz="1800" dirty="0" smtClean="0">
                          <a:solidFill>
                            <a:schemeClr val="tx1"/>
                          </a:solidFill>
                          <a:effectLst/>
                          <a:latin typeface="Arial Narrow" panose="020B0606020202030204" pitchFamily="34" charset="0"/>
                          <a:ea typeface="+mn-ea"/>
                        </a:rPr>
                        <a:t>Общ</a:t>
                      </a:r>
                      <a:r>
                        <a:rPr lang="bg-BG" sz="2000" baseline="0" dirty="0" smtClean="0">
                          <a:solidFill>
                            <a:schemeClr val="tx1"/>
                          </a:solidFill>
                          <a:effectLst/>
                          <a:latin typeface="Arial Narrow" panose="020B0606020202030204" pitchFamily="34" charset="0"/>
                          <a:ea typeface="+mn-ea"/>
                        </a:rPr>
                        <a:t> характер</a:t>
                      </a:r>
                      <a:endParaRPr lang="bg-BG" sz="20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110</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87</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72</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473104">
                <a:tc>
                  <a:txBody>
                    <a:bodyPr/>
                    <a:lstStyle/>
                    <a:p>
                      <a:pPr algn="just">
                        <a:spcAft>
                          <a:spcPts val="0"/>
                        </a:spcAft>
                      </a:pPr>
                      <a:r>
                        <a:rPr lang="bg-BG" sz="1800" dirty="0" smtClean="0">
                          <a:solidFill>
                            <a:schemeClr val="tx1"/>
                          </a:solidFill>
                          <a:effectLst/>
                          <a:latin typeface="Arial Narrow" panose="020B0606020202030204" pitchFamily="34" charset="0"/>
                        </a:rPr>
                        <a:t>Наказателни</a:t>
                      </a:r>
                      <a:r>
                        <a:rPr lang="bg-BG" sz="1800" baseline="0" dirty="0" smtClean="0">
                          <a:solidFill>
                            <a:schemeClr val="tx1"/>
                          </a:solidFill>
                          <a:effectLst/>
                          <a:latin typeface="Arial Narrow" panose="020B0606020202030204" pitchFamily="34" charset="0"/>
                        </a:rPr>
                        <a:t> частен характер</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16</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5</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3</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75265">
                <a:tc>
                  <a:txBody>
                    <a:bodyPr/>
                    <a:lstStyle/>
                    <a:p>
                      <a:pPr algn="just">
                        <a:spcAft>
                          <a:spcPts val="0"/>
                        </a:spcAft>
                      </a:pPr>
                      <a:r>
                        <a:rPr lang="bg-BG" sz="1800" dirty="0" err="1" smtClean="0">
                          <a:solidFill>
                            <a:schemeClr val="tx1"/>
                          </a:solidFill>
                          <a:effectLst/>
                          <a:latin typeface="Arial Narrow" panose="020B0606020202030204" pitchFamily="34" charset="0"/>
                        </a:rPr>
                        <a:t>Административнонаказателни</a:t>
                      </a:r>
                      <a:r>
                        <a:rPr lang="bg-BG" sz="1800" dirty="0" smtClean="0">
                          <a:solidFill>
                            <a:schemeClr val="tx1"/>
                          </a:solidFill>
                          <a:effectLst/>
                          <a:latin typeface="Arial Narrow" panose="020B0606020202030204" pitchFamily="34" charset="0"/>
                        </a:rPr>
                        <a:t> дела по     чл. 78а от НК</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22</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16</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15</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473104">
                <a:tc>
                  <a:txBody>
                    <a:bodyPr/>
                    <a:lstStyle/>
                    <a:p>
                      <a:pPr algn="just">
                        <a:spcAft>
                          <a:spcPts val="0"/>
                        </a:spcAft>
                      </a:pPr>
                      <a:r>
                        <a:rPr lang="bg-BG" sz="1800" dirty="0" err="1" smtClean="0">
                          <a:solidFill>
                            <a:schemeClr val="tx1"/>
                          </a:solidFill>
                          <a:effectLst/>
                          <a:latin typeface="Arial Narrow" panose="020B0606020202030204" pitchFamily="34" charset="0"/>
                          <a:ea typeface="Times New Roman"/>
                        </a:rPr>
                        <a:t>Административнонаказателни</a:t>
                      </a:r>
                      <a:r>
                        <a:rPr lang="bg-BG" sz="1800" dirty="0" smtClean="0">
                          <a:solidFill>
                            <a:schemeClr val="tx1"/>
                          </a:solidFill>
                          <a:effectLst/>
                          <a:latin typeface="Arial Narrow" panose="020B0606020202030204" pitchFamily="34" charset="0"/>
                          <a:ea typeface="Times New Roman"/>
                        </a:rPr>
                        <a:t> дела</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108</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64</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9</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473104">
                <a:tc>
                  <a:txBody>
                    <a:bodyPr/>
                    <a:lstStyle/>
                    <a:p>
                      <a:pPr algn="just">
                        <a:spcAft>
                          <a:spcPts val="0"/>
                        </a:spcAft>
                      </a:pPr>
                      <a:r>
                        <a:rPr lang="bg-BG" sz="1800" dirty="0" smtClean="0">
                          <a:solidFill>
                            <a:schemeClr val="tx1"/>
                          </a:solidFill>
                          <a:effectLst/>
                          <a:latin typeface="Arial Narrow" panose="020B0606020202030204" pitchFamily="34" charset="0"/>
                          <a:ea typeface="Times New Roman"/>
                        </a:rPr>
                        <a:t>Частни наказателни дела</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2000" dirty="0" smtClean="0">
                          <a:solidFill>
                            <a:schemeClr val="tx1"/>
                          </a:solidFill>
                          <a:effectLst/>
                          <a:latin typeface="+mn-lt"/>
                          <a:ea typeface="Times New Roman"/>
                        </a:rPr>
                        <a:t>202</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201</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2000" dirty="0" smtClean="0">
                          <a:solidFill>
                            <a:schemeClr val="tx1"/>
                          </a:solidFill>
                          <a:effectLst/>
                          <a:latin typeface="+mn-lt"/>
                          <a:ea typeface="Times New Roman"/>
                        </a:rPr>
                        <a:t>200</a:t>
                      </a:r>
                      <a:endParaRPr lang="bg-BG" sz="20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2975937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416824" cy="1143000"/>
          </a:xfrm>
        </p:spPr>
        <p:txBody>
          <a:bodyPr>
            <a:normAutofit/>
          </a:bodyPr>
          <a:lstStyle/>
          <a:p>
            <a:r>
              <a:rPr lang="bg-BG" dirty="0" smtClean="0">
                <a:solidFill>
                  <a:schemeClr val="accent3">
                    <a:lumMod val="50000"/>
                  </a:schemeClr>
                </a:solidFill>
              </a:rPr>
              <a:t>                </a:t>
            </a:r>
            <a:r>
              <a:rPr lang="bg-BG" b="1" dirty="0" smtClean="0">
                <a:solidFill>
                  <a:schemeClr val="accent3">
                    <a:lumMod val="50000"/>
                  </a:schemeClr>
                </a:solidFill>
                <a:effectLst>
                  <a:outerShdw blurRad="38100" dist="38100" dir="2700000" algn="tl">
                    <a:srgbClr val="000000">
                      <a:alpha val="43137"/>
                    </a:srgbClr>
                  </a:outerShdw>
                </a:effectLst>
              </a:rPr>
              <a:t>Свършени дела </a:t>
            </a:r>
            <a:br>
              <a:rPr lang="bg-BG" b="1" dirty="0" smtClean="0">
                <a:solidFill>
                  <a:schemeClr val="accent3">
                    <a:lumMod val="50000"/>
                  </a:schemeClr>
                </a:solidFill>
                <a:effectLst>
                  <a:outerShdw blurRad="38100" dist="38100" dir="2700000" algn="tl">
                    <a:srgbClr val="000000">
                      <a:alpha val="43137"/>
                    </a:srgbClr>
                  </a:outerShdw>
                </a:effectLst>
              </a:rPr>
            </a:br>
            <a:r>
              <a:rPr lang="bg-BG" b="1" dirty="0" smtClean="0">
                <a:solidFill>
                  <a:schemeClr val="accent3">
                    <a:lumMod val="50000"/>
                  </a:schemeClr>
                </a:solidFill>
                <a:effectLst>
                  <a:outerShdw blurRad="38100" dist="38100" dir="2700000" algn="tl">
                    <a:srgbClr val="000000">
                      <a:alpha val="43137"/>
                    </a:srgbClr>
                  </a:outerShdw>
                </a:effectLst>
              </a:rPr>
              <a:t>             в тримесечен срок</a:t>
            </a:r>
            <a:endParaRPr lang="en-US"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728370958"/>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9323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7992888" cy="782960"/>
          </a:xfrm>
        </p:spPr>
        <p:txBody>
          <a:bodyPr>
            <a:normAutofit/>
          </a:bodyPr>
          <a:lstStyle/>
          <a:p>
            <a:pPr algn="ctr"/>
            <a:r>
              <a:rPr lang="bg-BG" sz="3600" b="1" dirty="0" smtClean="0">
                <a:solidFill>
                  <a:schemeClr val="accent3">
                    <a:lumMod val="50000"/>
                  </a:schemeClr>
                </a:solidFill>
                <a:effectLst>
                  <a:outerShdw blurRad="38100" dist="38100" dir="2700000" algn="tl">
                    <a:srgbClr val="000000">
                      <a:alpha val="43137"/>
                    </a:srgbClr>
                  </a:outerShdw>
                </a:effectLst>
              </a:rPr>
              <a:t>Тенденции </a:t>
            </a:r>
            <a:r>
              <a:rPr lang="bg-BG" sz="3600" b="1" dirty="0">
                <a:solidFill>
                  <a:schemeClr val="accent3">
                    <a:lumMod val="50000"/>
                  </a:schemeClr>
                </a:solidFill>
                <a:effectLst>
                  <a:outerShdw blurRad="38100" dist="38100" dir="2700000" algn="tl">
                    <a:srgbClr val="000000">
                      <a:alpha val="43137"/>
                    </a:srgbClr>
                  </a:outerShdw>
                </a:effectLst>
              </a:rPr>
              <a:t>и заключение</a:t>
            </a:r>
          </a:p>
        </p:txBody>
      </p:sp>
      <p:sp>
        <p:nvSpPr>
          <p:cNvPr id="3" name="Content Placeholder 2"/>
          <p:cNvSpPr>
            <a:spLocks noGrp="1"/>
          </p:cNvSpPr>
          <p:nvPr>
            <p:ph sz="quarter" idx="1"/>
          </p:nvPr>
        </p:nvSpPr>
        <p:spPr>
          <a:xfrm>
            <a:off x="467544" y="2780928"/>
            <a:ext cx="8003232" cy="1972816"/>
          </a:xfrm>
        </p:spPr>
        <p:txBody>
          <a:bodyPr>
            <a:normAutofit lnSpcReduction="10000"/>
          </a:bodyPr>
          <a:lstStyle/>
          <a:p>
            <a:pPr marL="0" indent="0" algn="just">
              <a:buNone/>
            </a:pPr>
            <a:r>
              <a:rPr lang="bg-BG" sz="2000" dirty="0" smtClean="0">
                <a:latin typeface="Arial Narrow" panose="020B0606020202030204" pitchFamily="34" charset="0"/>
              </a:rPr>
              <a:t>	Анализът  на  разгледаните наказателни дела в Районен съд -  Велики  Преслав  през 2025 година,  води до следните обобщения: </a:t>
            </a:r>
          </a:p>
          <a:p>
            <a:pPr marL="0" indent="0" algn="just">
              <a:buNone/>
            </a:pPr>
            <a:r>
              <a:rPr lang="bg-BG" sz="2000" dirty="0" smtClean="0">
                <a:latin typeface="Arial Narrow" panose="020B0606020202030204" pitchFamily="34" charset="0"/>
              </a:rPr>
              <a:t>	В сравнение с миналата отчетна година се наблюдава увеличаване на броя на </a:t>
            </a:r>
            <a:r>
              <a:rPr lang="bg-BG" sz="2000" dirty="0" err="1" smtClean="0">
                <a:latin typeface="Arial Narrow" panose="020B0606020202030204" pitchFamily="34" charset="0"/>
              </a:rPr>
              <a:t>новопостъпилите</a:t>
            </a:r>
            <a:r>
              <a:rPr lang="bg-BG" sz="2000" dirty="0" smtClean="0">
                <a:latin typeface="Arial Narrow" panose="020B0606020202030204" pitchFamily="34" charset="0"/>
              </a:rPr>
              <a:t> наказателните дела, както на тези от общ характер, така и на  </a:t>
            </a:r>
            <a:r>
              <a:rPr lang="bg-BG" sz="2000" dirty="0" err="1" smtClean="0">
                <a:latin typeface="Arial Narrow" panose="020B0606020202030204" pitchFamily="34" charset="0"/>
              </a:rPr>
              <a:t>административнонаказателни</a:t>
            </a:r>
            <a:r>
              <a:rPr lang="bg-BG" sz="2000" dirty="0" smtClean="0">
                <a:latin typeface="Arial Narrow" panose="020B0606020202030204" pitchFamily="34" charset="0"/>
              </a:rPr>
              <a:t> такива, като общ брой. </a:t>
            </a:r>
          </a:p>
          <a:p>
            <a:pPr marL="0" indent="0" algn="just">
              <a:buNone/>
            </a:pPr>
            <a:r>
              <a:rPr lang="bg-BG" sz="2000" dirty="0">
                <a:latin typeface="Arial Narrow" panose="020B0606020202030204" pitchFamily="34" charset="0"/>
              </a:rPr>
              <a:t> </a:t>
            </a:r>
            <a:r>
              <a:rPr lang="bg-BG" sz="2000" dirty="0" smtClean="0">
                <a:latin typeface="Arial Narrow" panose="020B0606020202030204" pitchFamily="34" charset="0"/>
              </a:rPr>
              <a:t>    </a:t>
            </a:r>
            <a:endParaRPr lang="bg-BG" dirty="0">
              <a:latin typeface="Arial Narrow" panose="020B0606020202030204" pitchFamily="34" charset="0"/>
            </a:endParaRPr>
          </a:p>
        </p:txBody>
      </p:sp>
    </p:spTree>
    <p:extLst>
      <p:ext uri="{BB962C8B-B14F-4D97-AF65-F5344CB8AC3E}">
        <p14:creationId xmlns:p14="http://schemas.microsoft.com/office/powerpoint/2010/main" val="3365418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ctr"/>
            <a:r>
              <a:rPr lang="en-US" sz="3600" b="1" dirty="0" smtClean="0">
                <a:solidFill>
                  <a:schemeClr val="accent3">
                    <a:lumMod val="50000"/>
                  </a:schemeClr>
                </a:solidFill>
                <a:effectLst>
                  <a:outerShdw blurRad="38100" dist="38100" dir="2700000" algn="tl">
                    <a:srgbClr val="000000">
                      <a:alpha val="43137"/>
                    </a:srgbClr>
                  </a:outerShdw>
                </a:effectLst>
              </a:rPr>
              <a:t>V</a:t>
            </a:r>
            <a:r>
              <a:rPr lang="en-US" sz="3600" b="1" dirty="0">
                <a:solidFill>
                  <a:schemeClr val="accent3">
                    <a:lumMod val="50000"/>
                  </a:schemeClr>
                </a:solidFill>
                <a:effectLst>
                  <a:outerShdw blurRad="38100" dist="38100" dir="2700000" algn="tl">
                    <a:srgbClr val="000000">
                      <a:alpha val="43137"/>
                    </a:srgbClr>
                  </a:outerShdw>
                </a:effectLst>
              </a:rPr>
              <a:t>.	</a:t>
            </a:r>
            <a:r>
              <a:rPr lang="bg-BG" sz="3600" b="1" dirty="0">
                <a:solidFill>
                  <a:schemeClr val="accent3">
                    <a:lumMod val="50000"/>
                  </a:schemeClr>
                </a:solidFill>
                <a:effectLst>
                  <a:outerShdw blurRad="38100" dist="38100" dir="2700000" algn="tl">
                    <a:srgbClr val="000000">
                      <a:alpha val="43137"/>
                    </a:srgbClr>
                  </a:outerShdw>
                </a:effectLst>
              </a:rPr>
              <a:t>ГРАЖДАНСКА ЧАСТ</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93484817"/>
              </p:ext>
            </p:extLst>
          </p:nvPr>
        </p:nvGraphicFramePr>
        <p:xfrm>
          <a:off x="683568" y="1844824"/>
          <a:ext cx="7296472" cy="1963000"/>
        </p:xfrm>
        <a:graphic>
          <a:graphicData uri="http://schemas.openxmlformats.org/drawingml/2006/table">
            <a:tbl>
              <a:tblPr>
                <a:tableStyleId>{5C22544A-7EE6-4342-B048-85BDC9FD1C3A}</a:tableStyleId>
              </a:tblPr>
              <a:tblGrid>
                <a:gridCol w="1501109"/>
                <a:gridCol w="1163187"/>
                <a:gridCol w="1080120"/>
                <a:gridCol w="1224136"/>
                <a:gridCol w="1118987"/>
                <a:gridCol w="1208933"/>
              </a:tblGrid>
              <a:tr h="1008112">
                <a:tc>
                  <a:txBody>
                    <a:bodyPr/>
                    <a:lstStyle/>
                    <a:p>
                      <a:pPr algn="ctr">
                        <a:spcAft>
                          <a:spcPts val="0"/>
                        </a:spcAft>
                      </a:pPr>
                      <a:r>
                        <a:rPr lang="bg-BG" sz="1800" dirty="0" smtClean="0">
                          <a:effectLst/>
                        </a:rPr>
                        <a:t>Брой </a:t>
                      </a:r>
                      <a:r>
                        <a:rPr lang="bg-BG" sz="1800" dirty="0">
                          <a:effectLst/>
                        </a:rPr>
                        <a:t>/ година</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2021</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2022</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2023</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2024</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2025</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r>
              <a:tr h="954888">
                <a:tc>
                  <a:txBody>
                    <a:bodyPr/>
                    <a:lstStyle/>
                    <a:p>
                      <a:pPr algn="ctr">
                        <a:spcAft>
                          <a:spcPts val="0"/>
                        </a:spcAft>
                      </a:pPr>
                      <a:r>
                        <a:rPr lang="bg-BG" sz="1800" dirty="0">
                          <a:effectLst/>
                        </a:rPr>
                        <a:t>Постъпили новообразувани дела </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mn-ea"/>
                        </a:rPr>
                        <a:t>741</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687</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656</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mn-ea"/>
                        </a:rPr>
                        <a:t>866</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mn-ea"/>
                        </a:rPr>
                        <a:t>975</a:t>
                      </a:r>
                      <a:endParaRPr lang="bg-BG" sz="1800" dirty="0">
                        <a:effectLst/>
                        <a:latin typeface="+mn-lt"/>
                        <a:ea typeface="Times New Roman"/>
                      </a:endParaRPr>
                    </a:p>
                  </a:txBody>
                  <a:tcPr marL="44450" marR="44450" marT="0" marB="0" anchor="ctr">
                    <a:solidFill>
                      <a:schemeClr val="accent1">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58724710"/>
              </p:ext>
            </p:extLst>
          </p:nvPr>
        </p:nvGraphicFramePr>
        <p:xfrm>
          <a:off x="755576" y="4509120"/>
          <a:ext cx="7200800" cy="2088232"/>
        </p:xfrm>
        <a:graphic>
          <a:graphicData uri="http://schemas.openxmlformats.org/drawingml/2006/table">
            <a:tbl>
              <a:tblPr>
                <a:tableStyleId>{5C22544A-7EE6-4342-B048-85BDC9FD1C3A}</a:tableStyleId>
              </a:tblPr>
              <a:tblGrid>
                <a:gridCol w="1440160"/>
                <a:gridCol w="1152128"/>
                <a:gridCol w="1080120"/>
                <a:gridCol w="1224136"/>
                <a:gridCol w="1177175"/>
                <a:gridCol w="1127081"/>
              </a:tblGrid>
              <a:tr h="905739">
                <a:tc>
                  <a:txBody>
                    <a:bodyPr/>
                    <a:lstStyle/>
                    <a:p>
                      <a:pPr algn="ctr">
                        <a:spcAft>
                          <a:spcPts val="0"/>
                        </a:spcAft>
                      </a:pPr>
                      <a:r>
                        <a:rPr lang="bg-BG" sz="1800" dirty="0" smtClean="0">
                          <a:effectLst/>
                        </a:rPr>
                        <a:t>Брой/</a:t>
                      </a:r>
                    </a:p>
                    <a:p>
                      <a:pPr algn="ctr">
                        <a:spcAft>
                          <a:spcPts val="0"/>
                        </a:spcAft>
                      </a:pPr>
                      <a:r>
                        <a:rPr lang="bg-BG" sz="1800" dirty="0" smtClean="0">
                          <a:effectLst/>
                        </a:rPr>
                        <a:t>година</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2021</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2022</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2023</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2024</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rPr>
                        <a:t>2025</a:t>
                      </a:r>
                      <a:endParaRPr lang="bg-BG" sz="1800" dirty="0">
                        <a:effectLst/>
                        <a:latin typeface="Times New Roman"/>
                        <a:ea typeface="Times New Roman"/>
                      </a:endParaRPr>
                    </a:p>
                  </a:txBody>
                  <a:tcPr marL="44450" marR="44450" marT="0" marB="0" anchor="ctr">
                    <a:solidFill>
                      <a:schemeClr val="accent1">
                        <a:lumMod val="20000"/>
                        <a:lumOff val="80000"/>
                      </a:schemeClr>
                    </a:solidFill>
                  </a:tcPr>
                </a:tc>
              </a:tr>
              <a:tr h="1182493">
                <a:tc>
                  <a:txBody>
                    <a:bodyPr/>
                    <a:lstStyle/>
                    <a:p>
                      <a:pPr algn="ctr">
                        <a:spcAft>
                          <a:spcPts val="0"/>
                        </a:spcAft>
                      </a:pPr>
                      <a:r>
                        <a:rPr lang="bg-BG" sz="1800" dirty="0">
                          <a:effectLst/>
                        </a:rPr>
                        <a:t>Останали несвършени дела </a:t>
                      </a: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135</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85</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mn-ea"/>
                        </a:rPr>
                        <a:t>59</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121</a:t>
                      </a:r>
                      <a:endParaRPr lang="bg-BG" sz="1800" dirty="0">
                        <a:effectLst/>
                        <a:latin typeface="+mn-lt"/>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107</a:t>
                      </a:r>
                      <a:endParaRPr lang="bg-BG" sz="1800" dirty="0">
                        <a:effectLst/>
                        <a:latin typeface="+mn-lt"/>
                        <a:ea typeface="Times New Roman"/>
                      </a:endParaRPr>
                    </a:p>
                  </a:txBody>
                  <a:tcPr marL="44450" marR="44450" marT="0" marB="0" anchor="ctr">
                    <a:solidFill>
                      <a:schemeClr val="accent1">
                        <a:lumMod val="20000"/>
                        <a:lumOff val="80000"/>
                      </a:schemeClr>
                    </a:solidFill>
                  </a:tcPr>
                </a:tc>
              </a:tr>
            </a:tbl>
          </a:graphicData>
        </a:graphic>
      </p:graphicFrame>
      <p:sp>
        <p:nvSpPr>
          <p:cNvPr id="7" name="Rectangle 6"/>
          <p:cNvSpPr/>
          <p:nvPr/>
        </p:nvSpPr>
        <p:spPr>
          <a:xfrm>
            <a:off x="575556" y="1381418"/>
            <a:ext cx="7560840" cy="369332"/>
          </a:xfrm>
          <a:prstGeom prst="rect">
            <a:avLst/>
          </a:prstGeom>
        </p:spPr>
        <p:txBody>
          <a:bodyPr wrap="square">
            <a:spAutoFit/>
          </a:bodyPr>
          <a:lstStyle/>
          <a:p>
            <a:r>
              <a:rPr lang="bg-BG" b="1" u="sng" dirty="0" smtClean="0"/>
              <a:t>1. Постъпили </a:t>
            </a:r>
            <a:r>
              <a:rPr lang="bg-BG" b="1" u="sng" dirty="0"/>
              <a:t>новообразувани граждански дела през </a:t>
            </a:r>
            <a:r>
              <a:rPr lang="bg-BG" b="1" u="sng" dirty="0" smtClean="0"/>
              <a:t>202</a:t>
            </a:r>
            <a:r>
              <a:rPr lang="en-US" b="1" u="sng" dirty="0" smtClean="0"/>
              <a:t>5</a:t>
            </a:r>
            <a:r>
              <a:rPr lang="bg-BG" b="1" u="sng" dirty="0" smtClean="0"/>
              <a:t> </a:t>
            </a:r>
            <a:r>
              <a:rPr lang="bg-BG" b="1" u="sng" dirty="0"/>
              <a:t>г.</a:t>
            </a:r>
            <a:endParaRPr lang="bg-BG" b="1" dirty="0"/>
          </a:p>
        </p:txBody>
      </p:sp>
      <p:sp>
        <p:nvSpPr>
          <p:cNvPr id="8" name="Rectangle 7"/>
          <p:cNvSpPr/>
          <p:nvPr/>
        </p:nvSpPr>
        <p:spPr>
          <a:xfrm>
            <a:off x="683568" y="4005064"/>
            <a:ext cx="7344816" cy="369332"/>
          </a:xfrm>
          <a:prstGeom prst="rect">
            <a:avLst/>
          </a:prstGeom>
        </p:spPr>
        <p:txBody>
          <a:bodyPr wrap="square">
            <a:spAutoFit/>
          </a:bodyPr>
          <a:lstStyle/>
          <a:p>
            <a:pPr lvl="0" algn="ctr"/>
            <a:r>
              <a:rPr lang="bg-BG" b="1" u="sng" dirty="0" smtClean="0"/>
              <a:t>2. Несвършени дела</a:t>
            </a:r>
            <a:endParaRPr lang="bg-BG" b="1" dirty="0"/>
          </a:p>
        </p:txBody>
      </p:sp>
    </p:spTree>
    <p:extLst>
      <p:ext uri="{BB962C8B-B14F-4D97-AF65-F5344CB8AC3E}">
        <p14:creationId xmlns:p14="http://schemas.microsoft.com/office/powerpoint/2010/main" val="3621928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920880" cy="1143000"/>
          </a:xfrm>
        </p:spPr>
        <p:txBody>
          <a:bodyPr>
            <a:noAutofit/>
          </a:bodyPr>
          <a:lstStyle/>
          <a:p>
            <a:pPr algn="ctr"/>
            <a:r>
              <a:rPr lang="bg-BG" sz="3600" b="1" dirty="0" smtClean="0">
                <a:solidFill>
                  <a:schemeClr val="accent3">
                    <a:lumMod val="50000"/>
                  </a:schemeClr>
                </a:solidFill>
                <a:effectLst>
                  <a:outerShdw blurRad="38100" dist="38100" dir="2700000" algn="tl">
                    <a:srgbClr val="000000">
                      <a:alpha val="43137"/>
                    </a:srgbClr>
                  </a:outerShdw>
                </a:effectLst>
              </a:rPr>
              <a:t>Постъпили </a:t>
            </a:r>
            <a:r>
              <a:rPr lang="bg-BG" sz="3600" b="1" dirty="0">
                <a:solidFill>
                  <a:schemeClr val="accent3">
                    <a:lumMod val="50000"/>
                  </a:schemeClr>
                </a:solidFill>
                <a:effectLst>
                  <a:outerShdw blurRad="38100" dist="38100" dir="2700000" algn="tl">
                    <a:srgbClr val="000000">
                      <a:alpha val="43137"/>
                    </a:srgbClr>
                  </a:outerShdw>
                </a:effectLst>
              </a:rPr>
              <a:t>новообразувани </a:t>
            </a:r>
            <a:r>
              <a:rPr lang="bg-BG" sz="3600" b="1" dirty="0" smtClean="0">
                <a:solidFill>
                  <a:schemeClr val="accent3">
                    <a:lumMod val="50000"/>
                  </a:schemeClr>
                </a:solidFill>
                <a:effectLst>
                  <a:outerShdw blurRad="38100" dist="38100" dir="2700000" algn="tl">
                    <a:srgbClr val="000000">
                      <a:alpha val="43137"/>
                    </a:srgbClr>
                  </a:outerShdw>
                </a:effectLst>
              </a:rPr>
              <a:t/>
            </a:r>
            <a:br>
              <a:rPr lang="bg-BG" sz="3600" b="1" dirty="0" smtClean="0">
                <a:solidFill>
                  <a:schemeClr val="accent3">
                    <a:lumMod val="50000"/>
                  </a:schemeClr>
                </a:solidFill>
                <a:effectLst>
                  <a:outerShdw blurRad="38100" dist="38100" dir="2700000" algn="tl">
                    <a:srgbClr val="000000">
                      <a:alpha val="43137"/>
                    </a:srgbClr>
                  </a:outerShdw>
                </a:effectLst>
              </a:rPr>
            </a:br>
            <a:r>
              <a:rPr lang="bg-BG" sz="3600" b="1" dirty="0" smtClean="0">
                <a:solidFill>
                  <a:schemeClr val="accent3">
                    <a:lumMod val="50000"/>
                  </a:schemeClr>
                </a:solidFill>
                <a:effectLst>
                  <a:outerShdw blurRad="38100" dist="38100" dir="2700000" algn="tl">
                    <a:srgbClr val="000000">
                      <a:alpha val="43137"/>
                    </a:srgbClr>
                  </a:outerShdw>
                </a:effectLst>
              </a:rPr>
              <a:t>граждански </a:t>
            </a:r>
            <a:r>
              <a:rPr lang="bg-BG" sz="3600" b="1" dirty="0">
                <a:solidFill>
                  <a:schemeClr val="accent3">
                    <a:lumMod val="50000"/>
                  </a:schemeClr>
                </a:solidFill>
                <a:effectLst>
                  <a:outerShdw blurRad="38100" dist="38100" dir="2700000" algn="tl">
                    <a:srgbClr val="000000">
                      <a:alpha val="43137"/>
                    </a:srgbClr>
                  </a:outerShdw>
                </a:effectLst>
              </a:rPr>
              <a:t>дела през </a:t>
            </a:r>
            <a:r>
              <a:rPr lang="bg-BG" sz="3600" b="1" dirty="0" smtClean="0">
                <a:solidFill>
                  <a:schemeClr val="accent3">
                    <a:lumMod val="50000"/>
                  </a:schemeClr>
                </a:solidFill>
                <a:effectLst>
                  <a:outerShdw blurRad="38100" dist="38100" dir="2700000" algn="tl">
                    <a:srgbClr val="000000">
                      <a:alpha val="43137"/>
                    </a:srgbClr>
                  </a:outerShdw>
                </a:effectLst>
              </a:rPr>
              <a:t>2025 г.</a:t>
            </a:r>
            <a:endParaRPr lang="en-US" sz="36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785987483"/>
              </p:ext>
            </p:extLst>
          </p:nvPr>
        </p:nvGraphicFramePr>
        <p:xfrm>
          <a:off x="827584" y="16288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5644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848872" cy="710952"/>
          </a:xfrm>
        </p:spPr>
        <p:txBody>
          <a:bodyPr>
            <a:normAutofit fontScale="90000"/>
          </a:bodyPr>
          <a:lstStyle/>
          <a:p>
            <a:pPr algn="ctr"/>
            <a:r>
              <a:rPr lang="bg-BG" sz="3600" b="1" dirty="0" smtClean="0">
                <a:solidFill>
                  <a:schemeClr val="accent3">
                    <a:lumMod val="50000"/>
                  </a:schemeClr>
                </a:solidFill>
                <a:effectLst>
                  <a:outerShdw blurRad="38100" dist="38100" dir="2700000" algn="tl">
                    <a:srgbClr val="000000">
                      <a:alpha val="43137"/>
                    </a:srgbClr>
                  </a:outerShdw>
                </a:effectLst>
              </a:rPr>
              <a:t>Несвършени граждански дела</a:t>
            </a:r>
            <a:endParaRPr lang="en-US" sz="36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850529849"/>
              </p:ext>
            </p:extLst>
          </p:nvPr>
        </p:nvGraphicFramePr>
        <p:xfrm>
          <a:off x="457200" y="1600200"/>
          <a:ext cx="7787208"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6349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435280" cy="936104"/>
          </a:xfrm>
          <a:ln>
            <a:noFill/>
          </a:ln>
        </p:spPr>
        <p:txBody>
          <a:bodyPr>
            <a:normAutofit fontScale="90000"/>
          </a:bodyPr>
          <a:lstStyle/>
          <a:p>
            <a:pPr algn="ctr"/>
            <a:r>
              <a:rPr lang="ru-RU" sz="2800" b="1" u="sng" dirty="0">
                <a:solidFill>
                  <a:schemeClr val="accent3">
                    <a:lumMod val="50000"/>
                  </a:schemeClr>
                </a:solidFill>
                <a:effectLst>
                  <a:outerShdw blurRad="38100" dist="38100" dir="2700000" algn="tl">
                    <a:srgbClr val="000000">
                      <a:alpha val="43137"/>
                    </a:srgbClr>
                  </a:outerShdw>
                </a:effectLst>
              </a:rPr>
              <a:t>II. КАДРОВА ОБЕЗПЕЧЕНОСТ. СТРУКТУРА И УПРАВЛЕНИЕ НА ИНСТИТУЦИЯТА</a:t>
            </a:r>
            <a:r>
              <a:rPr lang="ru-RU" sz="2800" b="1" u="sng" dirty="0" smtClean="0">
                <a:solidFill>
                  <a:schemeClr val="accent3">
                    <a:lumMod val="50000"/>
                  </a:schemeClr>
                </a:solidFill>
                <a:effectLst>
                  <a:outerShdw blurRad="38100" dist="38100" dir="2700000" algn="tl">
                    <a:srgbClr val="000000">
                      <a:alpha val="43137"/>
                    </a:srgbClr>
                  </a:outerShdw>
                </a:effectLst>
              </a:rPr>
              <a:t>.</a:t>
            </a:r>
            <a:endParaRPr lang="bg-BG" sz="2800" b="1" u="sng"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51520" y="1449520"/>
            <a:ext cx="8496944" cy="5147831"/>
          </a:xfrm>
        </p:spPr>
        <p:txBody>
          <a:bodyPr>
            <a:noAutofit/>
          </a:bodyPr>
          <a:lstStyle/>
          <a:p>
            <a:pPr marL="0" indent="0" algn="just">
              <a:buNone/>
            </a:pPr>
            <a:r>
              <a:rPr lang="ru-RU" sz="1800" b="1" dirty="0" smtClean="0">
                <a:effectLst>
                  <a:outerShdw blurRad="38100" dist="38100" dir="2700000" algn="tl">
                    <a:srgbClr val="000000">
                      <a:alpha val="43137"/>
                    </a:srgbClr>
                  </a:outerShdw>
                </a:effectLst>
                <a:latin typeface="Arial Narrow" panose="020B0606020202030204" pitchFamily="34" charset="0"/>
              </a:rPr>
              <a:t>     </a:t>
            </a:r>
            <a:r>
              <a:rPr lang="ru-RU" sz="1800" b="1" u="sng" dirty="0" smtClean="0">
                <a:latin typeface="Arial Narrow" panose="020B0606020202030204" pitchFamily="34" charset="0"/>
              </a:rPr>
              <a:t>1. Управление на </a:t>
            </a:r>
            <a:r>
              <a:rPr lang="ru-RU" sz="1800" b="1" u="sng" dirty="0" err="1" smtClean="0">
                <a:latin typeface="Arial Narrow" panose="020B0606020202030204" pitchFamily="34" charset="0"/>
              </a:rPr>
              <a:t>съда</a:t>
            </a:r>
            <a:r>
              <a:rPr lang="ru-RU" sz="1800" b="1" u="sng" dirty="0" smtClean="0">
                <a:latin typeface="Arial Narrow" panose="020B0606020202030204" pitchFamily="34" charset="0"/>
              </a:rPr>
              <a:t>. </a:t>
            </a:r>
          </a:p>
          <a:p>
            <a:pPr marL="0" indent="0" algn="just">
              <a:buNone/>
            </a:pPr>
            <a:r>
              <a:rPr lang="ru-RU" sz="1800" dirty="0" smtClean="0">
                <a:latin typeface="Arial Narrow" panose="020B0606020202030204" pitchFamily="34" charset="0"/>
              </a:rPr>
              <a:t>     С решение на ВСС от 15.04.2019 г. по протокол № 15 за  </a:t>
            </a:r>
            <a:r>
              <a:rPr lang="ru-RU" sz="1800" dirty="0" err="1" smtClean="0">
                <a:latin typeface="Arial Narrow" panose="020B0606020202030204" pitchFamily="34" charset="0"/>
              </a:rPr>
              <a:t>Административен</a:t>
            </a:r>
            <a:r>
              <a:rPr lang="ru-RU" sz="1800" dirty="0" smtClean="0">
                <a:latin typeface="Arial Narrow" panose="020B0606020202030204" pitchFamily="34" charset="0"/>
              </a:rPr>
              <a:t> </a:t>
            </a:r>
            <a:r>
              <a:rPr lang="ru-RU" sz="1800" dirty="0" err="1" smtClean="0">
                <a:latin typeface="Arial Narrow" panose="020B0606020202030204" pitchFamily="34" charset="0"/>
              </a:rPr>
              <a:t>ръководител</a:t>
            </a:r>
            <a:r>
              <a:rPr lang="ru-RU" sz="1800" dirty="0" smtClean="0">
                <a:latin typeface="Arial Narrow" panose="020B0606020202030204" pitchFamily="34" charset="0"/>
              </a:rPr>
              <a:t> – </a:t>
            </a:r>
            <a:r>
              <a:rPr lang="ru-RU" sz="1800" dirty="0" err="1" smtClean="0">
                <a:latin typeface="Arial Narrow" panose="020B0606020202030204" pitchFamily="34" charset="0"/>
              </a:rPr>
              <a:t>Председател</a:t>
            </a:r>
            <a:r>
              <a:rPr lang="ru-RU" sz="1800" dirty="0" smtClean="0">
                <a:latin typeface="Arial Narrow" panose="020B0606020202030204" pitchFamily="34" charset="0"/>
              </a:rPr>
              <a:t> е определена </a:t>
            </a:r>
            <a:r>
              <a:rPr lang="ru-RU" sz="1800" dirty="0" err="1" smtClean="0">
                <a:latin typeface="Arial Narrow" panose="020B0606020202030204" pitchFamily="34" charset="0"/>
              </a:rPr>
              <a:t>Дияна</a:t>
            </a:r>
            <a:r>
              <a:rPr lang="ru-RU" sz="1800" dirty="0" smtClean="0">
                <a:latin typeface="Arial Narrow" panose="020B0606020202030204" pitchFamily="34" charset="0"/>
              </a:rPr>
              <a:t> </a:t>
            </a:r>
            <a:r>
              <a:rPr lang="ru-RU" sz="1800" dirty="0" err="1" smtClean="0">
                <a:latin typeface="Arial Narrow" panose="020B0606020202030204" pitchFamily="34" charset="0"/>
              </a:rPr>
              <a:t>Димова</a:t>
            </a:r>
            <a:r>
              <a:rPr lang="ru-RU" sz="1800" dirty="0" smtClean="0">
                <a:latin typeface="Arial Narrow" panose="020B0606020202030204" pitchFamily="34" charset="0"/>
              </a:rPr>
              <a:t> Петрова – </a:t>
            </a:r>
            <a:r>
              <a:rPr lang="ru-RU" sz="1800" dirty="0" err="1" smtClean="0">
                <a:latin typeface="Arial Narrow" panose="020B0606020202030204" pitchFamily="34" charset="0"/>
              </a:rPr>
              <a:t>съдия</a:t>
            </a:r>
            <a:r>
              <a:rPr lang="ru-RU" sz="1800" dirty="0" smtClean="0">
                <a:latin typeface="Arial Narrow" panose="020B0606020202030204" pitchFamily="34" charset="0"/>
              </a:rPr>
              <a:t> в </a:t>
            </a:r>
            <a:r>
              <a:rPr lang="ru-RU" sz="1800" dirty="0" err="1" smtClean="0">
                <a:latin typeface="Arial Narrow" panose="020B0606020202030204" pitchFamily="34" charset="0"/>
              </a:rPr>
              <a:t>Районен</a:t>
            </a:r>
            <a:r>
              <a:rPr lang="ru-RU" sz="1800" dirty="0" smtClean="0">
                <a:latin typeface="Arial Narrow" panose="020B0606020202030204" pitchFamily="34" charset="0"/>
              </a:rPr>
              <a:t> </a:t>
            </a:r>
            <a:r>
              <a:rPr lang="ru-RU" sz="1800" dirty="0" err="1" smtClean="0">
                <a:latin typeface="Arial Narrow" panose="020B0606020202030204" pitchFamily="34" charset="0"/>
              </a:rPr>
              <a:t>съд</a:t>
            </a:r>
            <a:r>
              <a:rPr lang="ru-RU" sz="1800" dirty="0" smtClean="0">
                <a:latin typeface="Arial Narrow" panose="020B0606020202030204" pitchFamily="34" charset="0"/>
              </a:rPr>
              <a:t> – Велики </a:t>
            </a:r>
            <a:r>
              <a:rPr lang="ru-RU" sz="1800" dirty="0" err="1" smtClean="0">
                <a:latin typeface="Arial Narrow" panose="020B0606020202030204" pitchFamily="34" charset="0"/>
              </a:rPr>
              <a:t>Преслав</a:t>
            </a:r>
            <a:r>
              <a:rPr lang="ru-RU" sz="1800" dirty="0" smtClean="0">
                <a:latin typeface="Arial Narrow" panose="020B0606020202030204" pitchFamily="34" charset="0"/>
              </a:rPr>
              <a:t>, считано от 04.06.2019 г. </a:t>
            </a:r>
            <a:r>
              <a:rPr lang="bg-BG" sz="1800" dirty="0" smtClean="0">
                <a:latin typeface="Arial Narrow" panose="020B0606020202030204" pitchFamily="34" charset="0"/>
              </a:rPr>
              <a:t>След изтичане на мандата на председателя в средата на 2024 г., съдия Дияна Петрова е определена за временно изпълняващ длъжността до 19.12.2024 г., когато е встъпила в длъжност Председател на Районен съд – Велики Преслав на основание решение на ВСС по протокол №45 от 03.12.2024 г.</a:t>
            </a:r>
            <a:endParaRPr lang="ru-RU" sz="1800" dirty="0" smtClean="0">
              <a:latin typeface="Arial Narrow" panose="020B0606020202030204" pitchFamily="34" charset="0"/>
            </a:endParaRPr>
          </a:p>
          <a:p>
            <a:pPr marL="0" indent="0" algn="just">
              <a:buNone/>
            </a:pPr>
            <a:r>
              <a:rPr lang="ru-RU" sz="1800" b="1" dirty="0" smtClean="0">
                <a:effectLst>
                  <a:outerShdw blurRad="38100" dist="38100" dir="2700000" algn="tl">
                    <a:srgbClr val="000000">
                      <a:alpha val="43137"/>
                    </a:srgbClr>
                  </a:outerShdw>
                </a:effectLst>
                <a:latin typeface="Arial Narrow" panose="020B0606020202030204" pitchFamily="34" charset="0"/>
              </a:rPr>
              <a:t>     </a:t>
            </a:r>
            <a:r>
              <a:rPr lang="ru-RU" sz="1800" b="1" u="sng" dirty="0" smtClean="0">
                <a:latin typeface="Arial Narrow" panose="020B0606020202030204" pitchFamily="34" charset="0"/>
              </a:rPr>
              <a:t>2. </a:t>
            </a:r>
            <a:r>
              <a:rPr lang="ru-RU" sz="1800" b="1" u="sng" dirty="0" err="1" smtClean="0">
                <a:latin typeface="Arial Narrow" panose="020B0606020202030204" pitchFamily="34" charset="0"/>
              </a:rPr>
              <a:t>Районни</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съдии</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Кадрова</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обезпеченост</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Атестиране</a:t>
            </a:r>
            <a:r>
              <a:rPr lang="ru-RU" sz="1800" b="1" u="sng" dirty="0" smtClean="0">
                <a:latin typeface="Arial Narrow" panose="020B0606020202030204" pitchFamily="34" charset="0"/>
              </a:rPr>
              <a:t>.</a:t>
            </a:r>
          </a:p>
          <a:p>
            <a:pPr marL="0" indent="0" algn="just">
              <a:buNone/>
            </a:pPr>
            <a:r>
              <a:rPr lang="bg-BG" sz="1800" dirty="0" smtClean="0">
                <a:latin typeface="Arial Narrow" panose="020B0606020202030204" pitchFamily="34" charset="0"/>
              </a:rPr>
              <a:t>     Районните съдии, които към 31.12.2025 г. по щат са трима съдии. През 2025 г. са работили в съда: Дияна Петрова, Соня Стефанова и Милена </a:t>
            </a:r>
            <a:r>
              <a:rPr lang="bg-BG" sz="1800" dirty="0" err="1" smtClean="0">
                <a:latin typeface="Arial Narrow" panose="020B0606020202030204" pitchFamily="34" charset="0"/>
              </a:rPr>
              <a:t>Хазарян</a:t>
            </a:r>
            <a:r>
              <a:rPr lang="bg-BG" sz="1800" dirty="0" smtClean="0">
                <a:latin typeface="Arial Narrow" panose="020B0606020202030204" pitchFamily="34" charset="0"/>
              </a:rPr>
              <a:t>. </a:t>
            </a:r>
            <a:r>
              <a:rPr lang="ru-RU" sz="1800" dirty="0" err="1" smtClean="0">
                <a:latin typeface="Arial Narrow" panose="020B0606020202030204" pitchFamily="34" charset="0"/>
              </a:rPr>
              <a:t>През</a:t>
            </a:r>
            <a:r>
              <a:rPr lang="ru-RU" sz="1800" dirty="0" smtClean="0">
                <a:latin typeface="Arial Narrow" panose="020B0606020202030204" pitchFamily="34" charset="0"/>
              </a:rPr>
              <a:t> </a:t>
            </a:r>
            <a:r>
              <a:rPr lang="ru-RU" sz="1800" dirty="0" err="1" smtClean="0">
                <a:latin typeface="Arial Narrow" panose="020B0606020202030204" pitchFamily="34" charset="0"/>
              </a:rPr>
              <a:t>календарната</a:t>
            </a:r>
            <a:r>
              <a:rPr lang="ru-RU" sz="1800" dirty="0" smtClean="0">
                <a:latin typeface="Arial Narrow" panose="020B0606020202030204" pitchFamily="34" charset="0"/>
              </a:rPr>
              <a:t> 2025 г. е приключила процедура по </a:t>
            </a:r>
            <a:r>
              <a:rPr lang="ru-RU" sz="1800" dirty="0" err="1" smtClean="0">
                <a:latin typeface="Arial Narrow" panose="020B0606020202030204" pitchFamily="34" charset="0"/>
              </a:rPr>
              <a:t>атестиране</a:t>
            </a:r>
            <a:r>
              <a:rPr lang="ru-RU" sz="1800" dirty="0" smtClean="0">
                <a:latin typeface="Arial Narrow" panose="020B0606020202030204" pitchFamily="34" charset="0"/>
              </a:rPr>
              <a:t> на </a:t>
            </a:r>
            <a:r>
              <a:rPr lang="ru-RU" sz="1800" dirty="0" err="1" smtClean="0">
                <a:latin typeface="Arial Narrow" panose="020B0606020202030204" pitchFamily="34" charset="0"/>
              </a:rPr>
              <a:t>съдия</a:t>
            </a:r>
            <a:r>
              <a:rPr lang="ru-RU" sz="1800" dirty="0" smtClean="0">
                <a:latin typeface="Arial Narrow" panose="020B0606020202030204" pitchFamily="34" charset="0"/>
              </a:rPr>
              <a:t> Соня </a:t>
            </a:r>
            <a:r>
              <a:rPr lang="ru-RU" sz="1800" dirty="0" err="1" smtClean="0">
                <a:latin typeface="Arial Narrow" panose="020B0606020202030204" pitchFamily="34" charset="0"/>
              </a:rPr>
              <a:t>Стефанова</a:t>
            </a:r>
            <a:r>
              <a:rPr lang="ru-RU" sz="1800" dirty="0" smtClean="0">
                <a:latin typeface="Arial Narrow" panose="020B0606020202030204" pitchFamily="34" charset="0"/>
              </a:rPr>
              <a:t> с оценка много добра 100 точки. </a:t>
            </a:r>
          </a:p>
          <a:p>
            <a:pPr marL="0" indent="0" algn="just">
              <a:buNone/>
            </a:pPr>
            <a:r>
              <a:rPr lang="ru-RU" sz="1800" b="1" dirty="0" smtClean="0">
                <a:effectLst>
                  <a:outerShdw blurRad="38100" dist="38100" dir="2700000" algn="tl">
                    <a:srgbClr val="000000">
                      <a:alpha val="43137"/>
                    </a:srgbClr>
                  </a:outerShdw>
                </a:effectLst>
                <a:latin typeface="Arial Narrow" panose="020B0606020202030204" pitchFamily="34" charset="0"/>
              </a:rPr>
              <a:t>    </a:t>
            </a:r>
            <a:r>
              <a:rPr lang="ru-RU" sz="1800" b="1" u="sng" dirty="0" smtClean="0">
                <a:latin typeface="Arial Narrow" panose="020B0606020202030204" pitchFamily="34" charset="0"/>
              </a:rPr>
              <a:t>3. </a:t>
            </a:r>
            <a:r>
              <a:rPr lang="ru-RU" sz="1800" b="1" u="sng" dirty="0" err="1" smtClean="0">
                <a:latin typeface="Arial Narrow" panose="020B0606020202030204" pitchFamily="34" charset="0"/>
              </a:rPr>
              <a:t>Държавни</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съдебни</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изпълнители</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Съдия</a:t>
            </a:r>
            <a:r>
              <a:rPr lang="ru-RU" sz="1800" b="1" u="sng" dirty="0" smtClean="0">
                <a:latin typeface="Arial Narrow" panose="020B0606020202030204" pitchFamily="34" charset="0"/>
              </a:rPr>
              <a:t> по </a:t>
            </a:r>
            <a:r>
              <a:rPr lang="ru-RU" sz="1800" b="1" u="sng" dirty="0" err="1" smtClean="0">
                <a:latin typeface="Arial Narrow" panose="020B0606020202030204" pitchFamily="34" charset="0"/>
              </a:rPr>
              <a:t>вписванията</a:t>
            </a:r>
            <a:r>
              <a:rPr lang="ru-RU" sz="1800" b="1" u="sng" dirty="0" smtClean="0">
                <a:latin typeface="Arial Narrow" panose="020B0606020202030204" pitchFamily="34" charset="0"/>
              </a:rPr>
              <a:t>.</a:t>
            </a:r>
          </a:p>
          <a:p>
            <a:pPr marL="0" indent="0" algn="just">
              <a:buNone/>
            </a:pPr>
            <a:r>
              <a:rPr lang="ru-RU" sz="1800" dirty="0" smtClean="0">
                <a:latin typeface="Arial Narrow" panose="020B0606020202030204" pitchFamily="34" charset="0"/>
              </a:rPr>
              <a:t>     </a:t>
            </a:r>
            <a:r>
              <a:rPr lang="ru-RU" sz="1800" dirty="0" err="1" smtClean="0">
                <a:latin typeface="Arial Narrow" panose="020B0606020202030204" pitchFamily="34" charset="0"/>
              </a:rPr>
              <a:t>Щатът</a:t>
            </a:r>
            <a:r>
              <a:rPr lang="ru-RU" sz="1800" dirty="0" smtClean="0">
                <a:latin typeface="Arial Narrow" panose="020B0606020202030204" pitchFamily="34" charset="0"/>
              </a:rPr>
              <a:t> на </a:t>
            </a:r>
            <a:r>
              <a:rPr lang="ru-RU" sz="1800" dirty="0" err="1" smtClean="0">
                <a:latin typeface="Arial Narrow" panose="020B0606020202030204" pitchFamily="34" charset="0"/>
              </a:rPr>
              <a:t>Районен</a:t>
            </a:r>
            <a:r>
              <a:rPr lang="ru-RU" sz="1800" dirty="0" smtClean="0">
                <a:latin typeface="Arial Narrow" panose="020B0606020202030204" pitchFamily="34" charset="0"/>
              </a:rPr>
              <a:t> </a:t>
            </a:r>
            <a:r>
              <a:rPr lang="ru-RU" sz="1800" dirty="0" err="1" smtClean="0">
                <a:latin typeface="Arial Narrow" panose="020B0606020202030204" pitchFamily="34" charset="0"/>
              </a:rPr>
              <a:t>съд</a:t>
            </a:r>
            <a:r>
              <a:rPr lang="ru-RU" sz="1800" dirty="0" smtClean="0">
                <a:latin typeface="Arial Narrow" panose="020B0606020202030204" pitchFamily="34" charset="0"/>
              </a:rPr>
              <a:t> - Велики </a:t>
            </a:r>
            <a:r>
              <a:rPr lang="ru-RU" sz="1800" dirty="0" err="1" smtClean="0">
                <a:latin typeface="Arial Narrow" panose="020B0606020202030204" pitchFamily="34" charset="0"/>
              </a:rPr>
              <a:t>Преслав</a:t>
            </a:r>
            <a:r>
              <a:rPr lang="ru-RU" sz="1800" dirty="0" smtClean="0">
                <a:latin typeface="Arial Narrow" panose="020B0606020202030204" pitchFamily="34" charset="0"/>
              </a:rPr>
              <a:t> </a:t>
            </a:r>
            <a:r>
              <a:rPr lang="ru-RU" sz="1800" dirty="0" err="1" smtClean="0">
                <a:latin typeface="Arial Narrow" panose="020B0606020202030204" pitchFamily="34" charset="0"/>
              </a:rPr>
              <a:t>към</a:t>
            </a:r>
            <a:r>
              <a:rPr lang="ru-RU" sz="1800" dirty="0" smtClean="0">
                <a:latin typeface="Arial Narrow" panose="020B0606020202030204" pitchFamily="34" charset="0"/>
              </a:rPr>
              <a:t> 31.12.2025 г. </a:t>
            </a:r>
            <a:r>
              <a:rPr lang="ru-RU" sz="1800" dirty="0" err="1" smtClean="0">
                <a:latin typeface="Arial Narrow" panose="020B0606020202030204" pitchFamily="34" charset="0"/>
              </a:rPr>
              <a:t>включва</a:t>
            </a:r>
            <a:r>
              <a:rPr lang="ru-RU" sz="1800" dirty="0" smtClean="0">
                <a:latin typeface="Arial Narrow" panose="020B0606020202030204" pitchFamily="34" charset="0"/>
              </a:rPr>
              <a:t> 2 </a:t>
            </a:r>
            <a:r>
              <a:rPr lang="ru-RU" sz="1800" dirty="0" err="1" smtClean="0">
                <a:latin typeface="Arial Narrow" panose="020B0606020202030204" pitchFamily="34" charset="0"/>
              </a:rPr>
              <a:t>щатни</a:t>
            </a:r>
            <a:r>
              <a:rPr lang="ru-RU" sz="1800" dirty="0" smtClean="0">
                <a:latin typeface="Arial Narrow" panose="020B0606020202030204" pitchFamily="34" charset="0"/>
              </a:rPr>
              <a:t> </a:t>
            </a:r>
            <a:r>
              <a:rPr lang="ru-RU" sz="1800" dirty="0" err="1" smtClean="0">
                <a:latin typeface="Arial Narrow" panose="020B0606020202030204" pitchFamily="34" charset="0"/>
              </a:rPr>
              <a:t>бройки</a:t>
            </a:r>
            <a:r>
              <a:rPr lang="ru-RU" sz="1800" dirty="0" smtClean="0">
                <a:latin typeface="Arial Narrow" panose="020B0606020202030204" pitchFamily="34" charset="0"/>
              </a:rPr>
              <a:t> за </a:t>
            </a:r>
            <a:r>
              <a:rPr lang="ru-RU" sz="1800" dirty="0" err="1" smtClean="0">
                <a:latin typeface="Arial Narrow" panose="020B0606020202030204" pitchFamily="34" charset="0"/>
              </a:rPr>
              <a:t>длъжността</a:t>
            </a:r>
            <a:r>
              <a:rPr lang="ru-RU" sz="1800" dirty="0" smtClean="0">
                <a:latin typeface="Arial Narrow" panose="020B0606020202030204" pitchFamily="34" charset="0"/>
              </a:rPr>
              <a:t> “</a:t>
            </a:r>
            <a:r>
              <a:rPr lang="ru-RU" sz="1800" dirty="0" err="1" smtClean="0">
                <a:latin typeface="Arial Narrow" panose="020B0606020202030204" pitchFamily="34" charset="0"/>
              </a:rPr>
              <a:t>държавен</a:t>
            </a:r>
            <a:r>
              <a:rPr lang="ru-RU" sz="1800" dirty="0" smtClean="0">
                <a:latin typeface="Arial Narrow" panose="020B0606020202030204" pitchFamily="34" charset="0"/>
              </a:rPr>
              <a:t> </a:t>
            </a:r>
            <a:r>
              <a:rPr lang="ru-RU" sz="1800" dirty="0" err="1" smtClean="0">
                <a:latin typeface="Arial Narrow" panose="020B0606020202030204" pitchFamily="34" charset="0"/>
              </a:rPr>
              <a:t>съдебен</a:t>
            </a:r>
            <a:r>
              <a:rPr lang="ru-RU" sz="1800" dirty="0" smtClean="0">
                <a:latin typeface="Arial Narrow" panose="020B0606020202030204" pitchFamily="34" charset="0"/>
              </a:rPr>
              <a:t> </a:t>
            </a:r>
            <a:r>
              <a:rPr lang="ru-RU" sz="1800" dirty="0" err="1" smtClean="0">
                <a:latin typeface="Arial Narrow" panose="020B0606020202030204" pitchFamily="34" charset="0"/>
              </a:rPr>
              <a:t>изпълнител</a:t>
            </a:r>
            <a:r>
              <a:rPr lang="ru-RU" sz="1800" dirty="0" smtClean="0">
                <a:latin typeface="Arial Narrow" panose="020B0606020202030204" pitchFamily="34" charset="0"/>
              </a:rPr>
              <a:t>”, </a:t>
            </a:r>
            <a:r>
              <a:rPr lang="ru-RU" sz="1800" dirty="0" err="1" smtClean="0">
                <a:latin typeface="Arial Narrow" panose="020B0606020202030204" pitchFamily="34" charset="0"/>
              </a:rPr>
              <a:t>които</a:t>
            </a:r>
            <a:r>
              <a:rPr lang="ru-RU" sz="1800" dirty="0" smtClean="0">
                <a:latin typeface="Arial Narrow" panose="020B0606020202030204" pitchFamily="34" charset="0"/>
              </a:rPr>
              <a:t> </a:t>
            </a:r>
            <a:r>
              <a:rPr lang="ru-RU" sz="1800" dirty="0" err="1" smtClean="0">
                <a:latin typeface="Arial Narrow" panose="020B0606020202030204" pitchFamily="34" charset="0"/>
              </a:rPr>
              <a:t>през</a:t>
            </a:r>
            <a:r>
              <a:rPr lang="ru-RU" sz="1800" dirty="0" smtClean="0">
                <a:latin typeface="Arial Narrow" panose="020B0606020202030204" pitchFamily="34" charset="0"/>
              </a:rPr>
              <a:t> </a:t>
            </a:r>
            <a:r>
              <a:rPr lang="ru-RU" sz="1800" dirty="0" err="1" smtClean="0">
                <a:latin typeface="Arial Narrow" panose="020B0606020202030204" pitchFamily="34" charset="0"/>
              </a:rPr>
              <a:t>отчетния</a:t>
            </a:r>
            <a:r>
              <a:rPr lang="ru-RU" sz="1800" dirty="0" smtClean="0">
                <a:latin typeface="Arial Narrow" panose="020B0606020202030204" pitchFamily="34" charset="0"/>
              </a:rPr>
              <a:t> период </a:t>
            </a:r>
            <a:r>
              <a:rPr lang="ru-RU" sz="1800" dirty="0" err="1" smtClean="0">
                <a:latin typeface="Arial Narrow" panose="020B0606020202030204" pitchFamily="34" charset="0"/>
              </a:rPr>
              <a:t>са</a:t>
            </a:r>
            <a:r>
              <a:rPr lang="ru-RU" sz="1800" dirty="0" smtClean="0">
                <a:latin typeface="Arial Narrow" panose="020B0606020202030204" pitchFamily="34" charset="0"/>
              </a:rPr>
              <a:t> </a:t>
            </a:r>
            <a:r>
              <a:rPr lang="ru-RU" sz="1800" dirty="0" err="1" smtClean="0">
                <a:latin typeface="Arial Narrow" panose="020B0606020202030204" pitchFamily="34" charset="0"/>
              </a:rPr>
              <a:t>заети</a:t>
            </a:r>
            <a:r>
              <a:rPr lang="ru-RU" sz="1800" dirty="0" smtClean="0">
                <a:latin typeface="Arial Narrow" panose="020B0606020202030204" pitchFamily="34" charset="0"/>
              </a:rPr>
              <a:t> от </a:t>
            </a:r>
            <a:r>
              <a:rPr lang="ru-RU" sz="1800" dirty="0" err="1" smtClean="0">
                <a:latin typeface="Arial Narrow" panose="020B0606020202030204" pitchFamily="34" charset="0"/>
              </a:rPr>
              <a:t>държавните</a:t>
            </a:r>
            <a:r>
              <a:rPr lang="ru-RU" sz="1800" dirty="0" smtClean="0">
                <a:latin typeface="Arial Narrow" panose="020B0606020202030204" pitchFamily="34" charset="0"/>
              </a:rPr>
              <a:t> </a:t>
            </a:r>
            <a:r>
              <a:rPr lang="ru-RU" sz="1800" dirty="0" err="1" smtClean="0">
                <a:latin typeface="Arial Narrow" panose="020B0606020202030204" pitchFamily="34" charset="0"/>
              </a:rPr>
              <a:t>съдебни</a:t>
            </a:r>
            <a:r>
              <a:rPr lang="ru-RU" sz="1800" dirty="0" smtClean="0">
                <a:latin typeface="Arial Narrow" panose="020B0606020202030204" pitchFamily="34" charset="0"/>
              </a:rPr>
              <a:t> </a:t>
            </a:r>
            <a:r>
              <a:rPr lang="ru-RU" sz="1800" dirty="0" err="1" smtClean="0">
                <a:latin typeface="Arial Narrow" panose="020B0606020202030204" pitchFamily="34" charset="0"/>
              </a:rPr>
              <a:t>изпълнители</a:t>
            </a:r>
            <a:r>
              <a:rPr lang="ru-RU" sz="1800" dirty="0" smtClean="0">
                <a:latin typeface="Arial Narrow" panose="020B0606020202030204" pitchFamily="34" charset="0"/>
              </a:rPr>
              <a:t> - </a:t>
            </a:r>
            <a:r>
              <a:rPr lang="ru-RU" sz="1800" dirty="0" err="1" smtClean="0">
                <a:latin typeface="Arial Narrow" panose="020B0606020202030204" pitchFamily="34" charset="0"/>
              </a:rPr>
              <a:t>Росица</a:t>
            </a:r>
            <a:r>
              <a:rPr lang="ru-RU" sz="1800" dirty="0" smtClean="0">
                <a:latin typeface="Arial Narrow" panose="020B0606020202030204" pitchFamily="34" charset="0"/>
              </a:rPr>
              <a:t> Кирилова и </a:t>
            </a:r>
            <a:r>
              <a:rPr lang="ru-RU" sz="1800" dirty="0" err="1" smtClean="0">
                <a:latin typeface="Arial Narrow" panose="020B0606020202030204" pitchFamily="34" charset="0"/>
              </a:rPr>
              <a:t>Цвето</a:t>
            </a:r>
            <a:r>
              <a:rPr lang="bg-BG" sz="1800" dirty="0" smtClean="0">
                <a:latin typeface="Arial Narrow" panose="020B0606020202030204" pitchFamily="34" charset="0"/>
              </a:rPr>
              <a:t>зар</a:t>
            </a:r>
            <a:r>
              <a:rPr lang="ru-RU" sz="1800" dirty="0" smtClean="0">
                <a:latin typeface="Arial Narrow" panose="020B0606020202030204" pitchFamily="34" charset="0"/>
              </a:rPr>
              <a:t> </a:t>
            </a:r>
            <a:r>
              <a:rPr lang="ru-RU" sz="1800" dirty="0" err="1" smtClean="0">
                <a:latin typeface="Arial Narrow" panose="020B0606020202030204" pitchFamily="34" charset="0"/>
              </a:rPr>
              <a:t>Копринджийски</a:t>
            </a:r>
            <a:r>
              <a:rPr lang="ru-RU" sz="1800" dirty="0" smtClean="0">
                <a:latin typeface="Arial Narrow" panose="020B0606020202030204" pitchFamily="34" charset="0"/>
              </a:rPr>
              <a:t>. В </a:t>
            </a:r>
            <a:r>
              <a:rPr lang="ru-RU" sz="1800" dirty="0" err="1" smtClean="0">
                <a:latin typeface="Arial Narrow" panose="020B0606020202030204" pitchFamily="34" charset="0"/>
              </a:rPr>
              <a:t>Районен</a:t>
            </a:r>
            <a:r>
              <a:rPr lang="ru-RU" sz="1800" dirty="0" smtClean="0">
                <a:latin typeface="Arial Narrow" panose="020B0606020202030204" pitchFamily="34" charset="0"/>
              </a:rPr>
              <a:t> </a:t>
            </a:r>
            <a:r>
              <a:rPr lang="ru-RU" sz="1800" dirty="0" err="1" smtClean="0">
                <a:latin typeface="Arial Narrow" panose="020B0606020202030204" pitchFamily="34" charset="0"/>
              </a:rPr>
              <a:t>съд</a:t>
            </a:r>
            <a:r>
              <a:rPr lang="ru-RU" sz="1800" dirty="0" smtClean="0">
                <a:latin typeface="Arial Narrow" panose="020B0606020202030204" pitchFamily="34" charset="0"/>
              </a:rPr>
              <a:t> - Велики </a:t>
            </a:r>
            <a:r>
              <a:rPr lang="ru-RU" sz="1800" dirty="0" err="1" smtClean="0">
                <a:latin typeface="Arial Narrow" panose="020B0606020202030204" pitchFamily="34" charset="0"/>
              </a:rPr>
              <a:t>Преслав</a:t>
            </a:r>
            <a:r>
              <a:rPr lang="ru-RU" sz="1800" dirty="0" smtClean="0">
                <a:latin typeface="Arial Narrow" panose="020B0606020202030204" pitchFamily="34" charset="0"/>
              </a:rPr>
              <a:t> </a:t>
            </a:r>
            <a:r>
              <a:rPr lang="ru-RU" sz="1800" dirty="0" err="1" smtClean="0">
                <a:latin typeface="Arial Narrow" panose="020B0606020202030204" pitchFamily="34" charset="0"/>
              </a:rPr>
              <a:t>работи</a:t>
            </a:r>
            <a:r>
              <a:rPr lang="ru-RU" sz="1800" dirty="0" smtClean="0">
                <a:latin typeface="Arial Narrow" panose="020B0606020202030204" pitchFamily="34" charset="0"/>
              </a:rPr>
              <a:t> един </a:t>
            </a:r>
            <a:r>
              <a:rPr lang="ru-RU" sz="1800" dirty="0" err="1" smtClean="0">
                <a:latin typeface="Arial Narrow" panose="020B0606020202030204" pitchFamily="34" charset="0"/>
              </a:rPr>
              <a:t>съдия</a:t>
            </a:r>
            <a:r>
              <a:rPr lang="ru-RU" sz="1800" dirty="0" smtClean="0">
                <a:latin typeface="Arial Narrow" panose="020B0606020202030204" pitchFamily="34" charset="0"/>
              </a:rPr>
              <a:t> по </a:t>
            </a:r>
            <a:r>
              <a:rPr lang="ru-RU" sz="1800" dirty="0" err="1" smtClean="0">
                <a:latin typeface="Arial Narrow" panose="020B0606020202030204" pitchFamily="34" charset="0"/>
              </a:rPr>
              <a:t>вписванията</a:t>
            </a:r>
            <a:r>
              <a:rPr lang="ru-RU" sz="1800" dirty="0" smtClean="0">
                <a:latin typeface="Arial Narrow" panose="020B0606020202030204" pitchFamily="34" charset="0"/>
              </a:rPr>
              <a:t> - Румяна  Христова.</a:t>
            </a:r>
          </a:p>
          <a:p>
            <a:endParaRPr lang="bg-BG" sz="1050" dirty="0"/>
          </a:p>
        </p:txBody>
      </p:sp>
    </p:spTree>
    <p:extLst>
      <p:ext uri="{BB962C8B-B14F-4D97-AF65-F5344CB8AC3E}">
        <p14:creationId xmlns:p14="http://schemas.microsoft.com/office/powerpoint/2010/main" val="303432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08912" cy="562074"/>
          </a:xfrm>
        </p:spPr>
        <p:txBody>
          <a:bodyPr>
            <a:noAutofit/>
          </a:bodyPr>
          <a:lstStyle/>
          <a:p>
            <a:pPr algn="ctr"/>
            <a:r>
              <a:rPr lang="ru-RU" sz="2800" b="1" dirty="0" smtClean="0">
                <a:solidFill>
                  <a:schemeClr val="accent3">
                    <a:lumMod val="50000"/>
                  </a:schemeClr>
                </a:solidFill>
                <a:effectLst>
                  <a:outerShdw blurRad="38100" dist="38100" dir="2700000" algn="tl">
                    <a:srgbClr val="000000">
                      <a:alpha val="43137"/>
                    </a:srgbClr>
                  </a:outerShdw>
                </a:effectLst>
              </a:rPr>
              <a:t>3.</a:t>
            </a:r>
            <a:r>
              <a:rPr lang="en-US" sz="2800" b="1" dirty="0" smtClean="0">
                <a:solidFill>
                  <a:schemeClr val="accent3">
                    <a:lumMod val="50000"/>
                  </a:schemeClr>
                </a:solidFill>
                <a:effectLst>
                  <a:outerShdw blurRad="38100" dist="38100" dir="2700000" algn="tl">
                    <a:srgbClr val="000000">
                      <a:alpha val="43137"/>
                    </a:srgbClr>
                  </a:outerShdw>
                </a:effectLst>
              </a:rPr>
              <a:t> </a:t>
            </a:r>
            <a:r>
              <a:rPr lang="ru-RU" sz="2800" b="1" dirty="0" err="1" smtClean="0">
                <a:solidFill>
                  <a:schemeClr val="accent3">
                    <a:lumMod val="50000"/>
                  </a:schemeClr>
                </a:solidFill>
                <a:effectLst>
                  <a:outerShdw blurRad="38100" dist="38100" dir="2700000" algn="tl">
                    <a:srgbClr val="000000">
                      <a:alpha val="43137"/>
                    </a:srgbClr>
                  </a:outerShdw>
                </a:effectLst>
              </a:rPr>
              <a:t>Разглеждане</a:t>
            </a:r>
            <a:r>
              <a:rPr lang="ru-RU" sz="2800" b="1" dirty="0" smtClean="0">
                <a:solidFill>
                  <a:schemeClr val="accent3">
                    <a:lumMod val="50000"/>
                  </a:schemeClr>
                </a:solidFill>
                <a:effectLst>
                  <a:outerShdw blurRad="38100" dist="38100" dir="2700000" algn="tl">
                    <a:srgbClr val="000000">
                      <a:alpha val="43137"/>
                    </a:srgbClr>
                  </a:outerShdw>
                </a:effectLst>
              </a:rPr>
              <a:t> на </a:t>
            </a:r>
            <a:r>
              <a:rPr lang="ru-RU" sz="2800" b="1" dirty="0" err="1" smtClean="0">
                <a:solidFill>
                  <a:schemeClr val="accent3">
                    <a:lumMod val="50000"/>
                  </a:schemeClr>
                </a:solidFill>
                <a:effectLst>
                  <a:outerShdw blurRad="38100" dist="38100" dir="2700000" algn="tl">
                    <a:srgbClr val="000000">
                      <a:alpha val="43137"/>
                    </a:srgbClr>
                  </a:outerShdw>
                </a:effectLst>
              </a:rPr>
              <a:t>гражданските</a:t>
            </a:r>
            <a:r>
              <a:rPr lang="ru-RU" sz="2800" b="1" dirty="0" smtClean="0">
                <a:solidFill>
                  <a:schemeClr val="accent3">
                    <a:lumMod val="50000"/>
                  </a:schemeClr>
                </a:solidFill>
                <a:effectLst>
                  <a:outerShdw blurRad="38100" dist="38100" dir="2700000" algn="tl">
                    <a:srgbClr val="000000">
                      <a:alpha val="43137"/>
                    </a:srgbClr>
                  </a:outerShdw>
                </a:effectLst>
              </a:rPr>
              <a:t> дела.</a:t>
            </a:r>
            <a:endParaRPr lang="bg-BG" sz="28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51520" y="1412776"/>
            <a:ext cx="8352928" cy="5112568"/>
          </a:xfrm>
        </p:spPr>
        <p:txBody>
          <a:bodyPr>
            <a:normAutofit fontScale="85000" lnSpcReduction="10000"/>
          </a:bodyPr>
          <a:lstStyle/>
          <a:p>
            <a:pPr marL="0" indent="0" algn="just">
              <a:buNone/>
            </a:pPr>
            <a:r>
              <a:rPr lang="ru-RU" dirty="0" smtClean="0"/>
              <a:t>	</a:t>
            </a:r>
            <a:r>
              <a:rPr lang="ru-RU" dirty="0" err="1" smtClean="0">
                <a:latin typeface="Arial Narrow" panose="020B0606020202030204" pitchFamily="34" charset="0"/>
              </a:rPr>
              <a:t>През</a:t>
            </a:r>
            <a:r>
              <a:rPr lang="ru-RU" dirty="0" smtClean="0">
                <a:latin typeface="Arial Narrow" panose="020B0606020202030204" pitchFamily="34" charset="0"/>
              </a:rPr>
              <a:t> </a:t>
            </a:r>
            <a:r>
              <a:rPr lang="ru-RU" dirty="0" err="1">
                <a:latin typeface="Arial Narrow" panose="020B0606020202030204" pitchFamily="34" charset="0"/>
              </a:rPr>
              <a:t>отчетната</a:t>
            </a:r>
            <a:r>
              <a:rPr lang="ru-RU" dirty="0">
                <a:latin typeface="Arial Narrow" panose="020B0606020202030204" pitchFamily="34" charset="0"/>
              </a:rPr>
              <a:t> </a:t>
            </a:r>
            <a:r>
              <a:rPr lang="ru-RU" dirty="0" smtClean="0">
                <a:latin typeface="Arial Narrow" panose="020B0606020202030204" pitchFamily="34" charset="0"/>
              </a:rPr>
              <a:t>2025 </a:t>
            </a:r>
            <a:r>
              <a:rPr lang="ru-RU" dirty="0">
                <a:latin typeface="Arial Narrow" panose="020B0606020202030204" pitchFamily="34" charset="0"/>
              </a:rPr>
              <a:t>година </a:t>
            </a:r>
            <a:r>
              <a:rPr lang="ru-RU" dirty="0" err="1">
                <a:latin typeface="Arial Narrow" panose="020B0606020202030204" pitchFamily="34" charset="0"/>
              </a:rPr>
              <a:t>са</a:t>
            </a:r>
            <a:r>
              <a:rPr lang="ru-RU" dirty="0">
                <a:latin typeface="Arial Narrow" panose="020B0606020202030204" pitchFamily="34" charset="0"/>
              </a:rPr>
              <a:t> били </a:t>
            </a:r>
            <a:r>
              <a:rPr lang="ru-RU" dirty="0" smtClean="0">
                <a:latin typeface="Arial Narrow" panose="020B0606020202030204" pitchFamily="34" charset="0"/>
              </a:rPr>
              <a:t>за </a:t>
            </a:r>
            <a:r>
              <a:rPr lang="ru-RU" dirty="0" err="1" smtClean="0">
                <a:latin typeface="Arial Narrow" panose="020B0606020202030204" pitchFamily="34" charset="0"/>
              </a:rPr>
              <a:t>разглеждане</a:t>
            </a:r>
            <a:r>
              <a:rPr lang="ru-RU" dirty="0" smtClean="0">
                <a:latin typeface="Arial Narrow" panose="020B0606020202030204" pitchFamily="34" charset="0"/>
              </a:rPr>
              <a:t> 1096 </a:t>
            </a:r>
            <a:r>
              <a:rPr lang="ru-RU" dirty="0" err="1">
                <a:latin typeface="Arial Narrow" panose="020B0606020202030204" pitchFamily="34" charset="0"/>
              </a:rPr>
              <a:t>броя</a:t>
            </a:r>
            <a:r>
              <a:rPr lang="ru-RU" dirty="0">
                <a:latin typeface="Arial Narrow" panose="020B0606020202030204" pitchFamily="34" charset="0"/>
              </a:rPr>
              <a:t> граждански дела /</a:t>
            </a:r>
            <a:r>
              <a:rPr lang="ru-RU" dirty="0" err="1">
                <a:latin typeface="Arial Narrow" panose="020B0606020202030204" pitchFamily="34" charset="0"/>
              </a:rPr>
              <a:t>новообразувани</a:t>
            </a:r>
            <a:r>
              <a:rPr lang="ru-RU" dirty="0">
                <a:latin typeface="Arial Narrow" panose="020B0606020202030204" pitchFamily="34" charset="0"/>
              </a:rPr>
              <a:t> </a:t>
            </a:r>
            <a:r>
              <a:rPr lang="ru-RU" dirty="0" smtClean="0">
                <a:latin typeface="Arial Narrow" panose="020B0606020202030204" pitchFamily="34" charset="0"/>
              </a:rPr>
              <a:t>975/, </a:t>
            </a:r>
            <a:r>
              <a:rPr lang="ru-RU" dirty="0">
                <a:latin typeface="Arial Narrow" panose="020B0606020202030204" pitchFamily="34" charset="0"/>
              </a:rPr>
              <a:t>по </a:t>
            </a:r>
            <a:r>
              <a:rPr lang="ru-RU" dirty="0" err="1">
                <a:latin typeface="Arial Narrow" panose="020B0606020202030204" pitchFamily="34" charset="0"/>
              </a:rPr>
              <a:t>общия</a:t>
            </a:r>
            <a:r>
              <a:rPr lang="ru-RU" dirty="0">
                <a:latin typeface="Arial Narrow" panose="020B0606020202030204" pitchFamily="34" charset="0"/>
              </a:rPr>
              <a:t> </a:t>
            </a:r>
            <a:r>
              <a:rPr lang="ru-RU" dirty="0" err="1">
                <a:latin typeface="Arial Narrow" panose="020B0606020202030204" pitchFamily="34" charset="0"/>
              </a:rPr>
              <a:t>ред</a:t>
            </a:r>
            <a:r>
              <a:rPr lang="ru-RU" dirty="0">
                <a:latin typeface="Arial Narrow" panose="020B0606020202030204" pitchFamily="34" charset="0"/>
              </a:rPr>
              <a:t> </a:t>
            </a:r>
            <a:r>
              <a:rPr lang="ru-RU" dirty="0" smtClean="0">
                <a:latin typeface="Arial Narrow" panose="020B0606020202030204" pitchFamily="34" charset="0"/>
              </a:rPr>
              <a:t>341 </a:t>
            </a:r>
            <a:r>
              <a:rPr lang="ru-RU" dirty="0" err="1">
                <a:latin typeface="Arial Narrow" panose="020B0606020202030204" pitchFamily="34" charset="0"/>
              </a:rPr>
              <a:t>бр</a:t>
            </a:r>
            <a:r>
              <a:rPr lang="ru-RU" dirty="0">
                <a:latin typeface="Arial Narrow" panose="020B0606020202030204" pitchFamily="34" charset="0"/>
              </a:rPr>
              <a:t>. дела, от </a:t>
            </a:r>
            <a:r>
              <a:rPr lang="ru-RU" dirty="0" err="1">
                <a:latin typeface="Arial Narrow" panose="020B0606020202030204" pitchFamily="34" charset="0"/>
              </a:rPr>
              <a:t>които</a:t>
            </a:r>
            <a:r>
              <a:rPr lang="ru-RU" dirty="0">
                <a:latin typeface="Arial Narrow" panose="020B0606020202030204" pitchFamily="34" charset="0"/>
              </a:rPr>
              <a:t> </a:t>
            </a:r>
            <a:r>
              <a:rPr lang="ru-RU" dirty="0" smtClean="0">
                <a:latin typeface="Arial Narrow" panose="020B0606020202030204" pitchFamily="34" charset="0"/>
              </a:rPr>
              <a:t>168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гр.дела</a:t>
            </a:r>
            <a:r>
              <a:rPr lang="ru-RU" dirty="0">
                <a:latin typeface="Arial Narrow" panose="020B0606020202030204" pitchFamily="34" charset="0"/>
              </a:rPr>
              <a:t> по </a:t>
            </a:r>
            <a:r>
              <a:rPr lang="ru-RU" dirty="0" err="1" smtClean="0">
                <a:latin typeface="Arial Narrow" panose="020B0606020202030204" pitchFamily="34" charset="0"/>
              </a:rPr>
              <a:t>искове</a:t>
            </a:r>
            <a:r>
              <a:rPr lang="ru-RU" dirty="0" smtClean="0">
                <a:latin typeface="Arial Narrow" panose="020B0606020202030204" pitchFamily="34" charset="0"/>
              </a:rPr>
              <a:t> </a:t>
            </a:r>
            <a:r>
              <a:rPr lang="ru-RU" dirty="0">
                <a:latin typeface="Arial Narrow" panose="020B0606020202030204" pitchFamily="34" charset="0"/>
              </a:rPr>
              <a:t>с </a:t>
            </a:r>
            <a:r>
              <a:rPr lang="ru-RU" dirty="0" err="1">
                <a:latin typeface="Arial Narrow" panose="020B0606020202030204" pitchFamily="34" charset="0"/>
              </a:rPr>
              <a:t>правно</a:t>
            </a:r>
            <a:r>
              <a:rPr lang="ru-RU" dirty="0">
                <a:latin typeface="Arial Narrow" panose="020B0606020202030204" pitchFamily="34" charset="0"/>
              </a:rPr>
              <a:t> основание по СК, ЗЗДН, ЗЛС, ЗГР, </a:t>
            </a:r>
            <a:r>
              <a:rPr lang="ru-RU" dirty="0" err="1">
                <a:latin typeface="Arial Narrow" panose="020B0606020202030204" pitchFamily="34" charset="0"/>
              </a:rPr>
              <a:t>ЗЗДет</a:t>
            </a:r>
            <a:r>
              <a:rPr lang="ru-RU" dirty="0">
                <a:latin typeface="Arial Narrow" panose="020B0606020202030204" pitchFamily="34" charset="0"/>
              </a:rPr>
              <a:t>., </a:t>
            </a:r>
            <a:r>
              <a:rPr lang="ru-RU" dirty="0" smtClean="0">
                <a:latin typeface="Arial Narrow" panose="020B0606020202030204" pitchFamily="34" charset="0"/>
              </a:rPr>
              <a:t>ЗБЖИРБ, 67 </a:t>
            </a:r>
            <a:r>
              <a:rPr lang="ru-RU" dirty="0" err="1">
                <a:latin typeface="Arial Narrow" panose="020B0606020202030204" pitchFamily="34" charset="0"/>
              </a:rPr>
              <a:t>броя</a:t>
            </a:r>
            <a:r>
              <a:rPr lang="ru-RU" dirty="0">
                <a:latin typeface="Arial Narrow" panose="020B0606020202030204" pitchFamily="34" charset="0"/>
              </a:rPr>
              <a:t> граждански дела по </a:t>
            </a:r>
            <a:r>
              <a:rPr lang="ru-RU" dirty="0" err="1">
                <a:latin typeface="Arial Narrow" panose="020B0606020202030204" pitchFamily="34" charset="0"/>
              </a:rPr>
              <a:t>общия</a:t>
            </a:r>
            <a:r>
              <a:rPr lang="ru-RU" dirty="0">
                <a:latin typeface="Arial Narrow" panose="020B0606020202030204" pitchFamily="34" charset="0"/>
              </a:rPr>
              <a:t> </a:t>
            </a:r>
            <a:r>
              <a:rPr lang="ru-RU" dirty="0" err="1">
                <a:latin typeface="Arial Narrow" panose="020B0606020202030204" pitchFamily="34" charset="0"/>
              </a:rPr>
              <a:t>ред</a:t>
            </a:r>
            <a:r>
              <a:rPr lang="ru-RU" dirty="0">
                <a:latin typeface="Arial Narrow" panose="020B0606020202030204" pitchFamily="34" charset="0"/>
              </a:rPr>
              <a:t> по </a:t>
            </a:r>
            <a:r>
              <a:rPr lang="ru-RU" dirty="0" err="1">
                <a:latin typeface="Arial Narrow" panose="020B0606020202030204" pitchFamily="34" charset="0"/>
              </a:rPr>
              <a:t>облигационни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11 </a:t>
            </a:r>
            <a:r>
              <a:rPr lang="ru-RU" dirty="0" err="1">
                <a:latin typeface="Arial Narrow" panose="020B0606020202030204" pitchFamily="34" charset="0"/>
              </a:rPr>
              <a:t>броя</a:t>
            </a:r>
            <a:r>
              <a:rPr lang="ru-RU" dirty="0">
                <a:latin typeface="Arial Narrow" panose="020B0606020202030204" pitchFamily="34" charset="0"/>
              </a:rPr>
              <a:t> по </a:t>
            </a:r>
            <a:r>
              <a:rPr lang="ru-RU" dirty="0" err="1">
                <a:latin typeface="Arial Narrow" panose="020B0606020202030204" pitchFamily="34" charset="0"/>
              </a:rPr>
              <a:t>вещни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33 </a:t>
            </a:r>
            <a:r>
              <a:rPr lang="ru-RU" dirty="0" err="1">
                <a:latin typeface="Arial Narrow" panose="020B0606020202030204" pitchFamily="34" charset="0"/>
              </a:rPr>
              <a:t>броя</a:t>
            </a:r>
            <a:r>
              <a:rPr lang="ru-RU" dirty="0">
                <a:latin typeface="Arial Narrow" panose="020B0606020202030204" pitchFamily="34" charset="0"/>
              </a:rPr>
              <a:t> </a:t>
            </a:r>
            <a:r>
              <a:rPr lang="ru-RU" dirty="0" err="1">
                <a:latin typeface="Arial Narrow" panose="020B0606020202030204" pitchFamily="34" charset="0"/>
              </a:rPr>
              <a:t>делби</a:t>
            </a:r>
            <a:r>
              <a:rPr lang="ru-RU" dirty="0">
                <a:latin typeface="Arial Narrow" panose="020B0606020202030204" pitchFamily="34" charset="0"/>
              </a:rPr>
              <a:t>, </a:t>
            </a:r>
            <a:r>
              <a:rPr lang="ru-RU" dirty="0" smtClean="0">
                <a:latin typeface="Arial Narrow" panose="020B0606020202030204" pitchFamily="34" charset="0"/>
              </a:rPr>
              <a:t>66 </a:t>
            </a:r>
            <a:r>
              <a:rPr lang="ru-RU" dirty="0" err="1">
                <a:latin typeface="Arial Narrow" panose="020B0606020202030204" pitchFamily="34" charset="0"/>
              </a:rPr>
              <a:t>броя</a:t>
            </a:r>
            <a:r>
              <a:rPr lang="ru-RU" dirty="0">
                <a:latin typeface="Arial Narrow" panose="020B0606020202030204" pitchFamily="34" charset="0"/>
              </a:rPr>
              <a:t> по </a:t>
            </a:r>
            <a:r>
              <a:rPr lang="ru-RU" dirty="0" err="1">
                <a:latin typeface="Arial Narrow" panose="020B0606020202030204" pitchFamily="34" charset="0"/>
              </a:rPr>
              <a:t>установителни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13 </a:t>
            </a:r>
            <a:r>
              <a:rPr lang="ru-RU" dirty="0" err="1">
                <a:latin typeface="Arial Narrow" panose="020B0606020202030204" pitchFamily="34" charset="0"/>
              </a:rPr>
              <a:t>броя</a:t>
            </a:r>
            <a:r>
              <a:rPr lang="ru-RU" dirty="0">
                <a:latin typeface="Arial Narrow" panose="020B0606020202030204" pitchFamily="34" charset="0"/>
              </a:rPr>
              <a:t> по </a:t>
            </a:r>
            <a:r>
              <a:rPr lang="ru-RU" dirty="0" err="1">
                <a:latin typeface="Arial Narrow" panose="020B0606020202030204" pitchFamily="34" charset="0"/>
              </a:rPr>
              <a:t>искове</a:t>
            </a:r>
            <a:r>
              <a:rPr lang="ru-RU" dirty="0">
                <a:latin typeface="Arial Narrow" panose="020B0606020202030204" pitchFamily="34" charset="0"/>
              </a:rPr>
              <a:t> по КТ, </a:t>
            </a:r>
            <a:r>
              <a:rPr lang="ru-RU" dirty="0" smtClean="0">
                <a:latin typeface="Arial Narrow" panose="020B0606020202030204" pitchFamily="34" charset="0"/>
              </a:rPr>
              <a:t>17 </a:t>
            </a:r>
            <a:r>
              <a:rPr lang="ru-RU" dirty="0" err="1">
                <a:latin typeface="Arial Narrow" panose="020B0606020202030204" pitchFamily="34" charset="0"/>
              </a:rPr>
              <a:t>бр</a:t>
            </a:r>
            <a:r>
              <a:rPr lang="ru-RU" dirty="0">
                <a:latin typeface="Arial Narrow" panose="020B0606020202030204" pitchFamily="34" charset="0"/>
              </a:rPr>
              <a:t>. производства по чл.310 от ГПК, </a:t>
            </a:r>
            <a:r>
              <a:rPr lang="ru-RU" dirty="0" smtClean="0">
                <a:latin typeface="Arial Narrow" panose="020B0606020202030204" pitchFamily="34" charset="0"/>
              </a:rPr>
              <a:t>614 </a:t>
            </a:r>
            <a:r>
              <a:rPr lang="ru-RU" dirty="0" err="1">
                <a:latin typeface="Arial Narrow" panose="020B0606020202030204" pitchFamily="34" charset="0"/>
              </a:rPr>
              <a:t>броя</a:t>
            </a:r>
            <a:r>
              <a:rPr lang="ru-RU" dirty="0">
                <a:latin typeface="Arial Narrow" panose="020B0606020202030204" pitchFamily="34" charset="0"/>
              </a:rPr>
              <a:t>  дела по чл.410 и чл.417 от ГПК,  </a:t>
            </a:r>
            <a:r>
              <a:rPr lang="ru-RU" dirty="0" smtClean="0">
                <a:latin typeface="Arial Narrow" panose="020B0606020202030204" pitchFamily="34" charset="0"/>
              </a:rPr>
              <a:t>120 </a:t>
            </a:r>
            <a:r>
              <a:rPr lang="ru-RU" dirty="0" err="1">
                <a:latin typeface="Arial Narrow" panose="020B0606020202030204" pitchFamily="34" charset="0"/>
              </a:rPr>
              <a:t>броя</a:t>
            </a:r>
            <a:r>
              <a:rPr lang="ru-RU" dirty="0">
                <a:latin typeface="Arial Narrow" panose="020B0606020202030204" pitchFamily="34" charset="0"/>
              </a:rPr>
              <a:t> </a:t>
            </a:r>
            <a:r>
              <a:rPr lang="ru-RU" dirty="0" err="1">
                <a:latin typeface="Arial Narrow" panose="020B0606020202030204" pitchFamily="34" charset="0"/>
              </a:rPr>
              <a:t>частни</a:t>
            </a:r>
            <a:r>
              <a:rPr lang="ru-RU" dirty="0">
                <a:latin typeface="Arial Narrow" panose="020B0606020202030204" pitchFamily="34" charset="0"/>
              </a:rPr>
              <a:t> граждански дела, 3 </a:t>
            </a:r>
            <a:r>
              <a:rPr lang="ru-RU" dirty="0" err="1">
                <a:latin typeface="Arial Narrow" panose="020B0606020202030204" pitchFamily="34" charset="0"/>
              </a:rPr>
              <a:t>частни</a:t>
            </a:r>
            <a:r>
              <a:rPr lang="ru-RU" dirty="0">
                <a:latin typeface="Arial Narrow" panose="020B0606020202030204" pitchFamily="34" charset="0"/>
              </a:rPr>
              <a:t> граждански дела -  </a:t>
            </a:r>
            <a:r>
              <a:rPr lang="ru-RU" dirty="0" err="1">
                <a:latin typeface="Arial Narrow" panose="020B0606020202030204" pitchFamily="34" charset="0"/>
              </a:rPr>
              <a:t>процедури</a:t>
            </a:r>
            <a:r>
              <a:rPr lang="ru-RU" dirty="0">
                <a:latin typeface="Arial Narrow" panose="020B0606020202030204" pitchFamily="34" charset="0"/>
              </a:rPr>
              <a:t> по </a:t>
            </a:r>
            <a:r>
              <a:rPr lang="ru-RU" dirty="0" err="1">
                <a:latin typeface="Arial Narrow" panose="020B0606020202030204" pitchFamily="34" charset="0"/>
              </a:rPr>
              <a:t>Регламенти</a:t>
            </a:r>
            <a:r>
              <a:rPr lang="ru-RU" dirty="0">
                <a:latin typeface="Arial Narrow" panose="020B0606020202030204" pitchFamily="34" charset="0"/>
              </a:rPr>
              <a:t> и </a:t>
            </a:r>
            <a:r>
              <a:rPr lang="ru-RU" dirty="0" smtClean="0">
                <a:latin typeface="Arial Narrow" panose="020B0606020202030204" pitchFamily="34" charset="0"/>
              </a:rPr>
              <a:t>7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частни</a:t>
            </a:r>
            <a:r>
              <a:rPr lang="ru-RU" dirty="0">
                <a:latin typeface="Arial Narrow" panose="020B0606020202030204" pitchFamily="34" charset="0"/>
              </a:rPr>
              <a:t> граждански дела </a:t>
            </a:r>
            <a:r>
              <a:rPr lang="ru-RU" dirty="0" err="1">
                <a:latin typeface="Arial Narrow" panose="020B0606020202030204" pitchFamily="34" charset="0"/>
              </a:rPr>
              <a:t>обезпечения</a:t>
            </a:r>
            <a:r>
              <a:rPr lang="ru-RU" dirty="0">
                <a:latin typeface="Arial Narrow" panose="020B0606020202030204" pitchFamily="34" charset="0"/>
              </a:rPr>
              <a:t>, </a:t>
            </a:r>
            <a:r>
              <a:rPr lang="ru-RU" dirty="0" err="1">
                <a:latin typeface="Arial Narrow" panose="020B0606020202030204" pitchFamily="34" charset="0"/>
              </a:rPr>
              <a:t>административни</a:t>
            </a:r>
            <a:r>
              <a:rPr lang="ru-RU" dirty="0">
                <a:latin typeface="Arial Narrow" panose="020B0606020202030204" pitchFamily="34" charset="0"/>
              </a:rPr>
              <a:t> граждански дела </a:t>
            </a:r>
            <a:r>
              <a:rPr lang="ru-RU" dirty="0" smtClean="0">
                <a:latin typeface="Arial Narrow" panose="020B0606020202030204" pitchFamily="34" charset="0"/>
              </a:rPr>
              <a:t>4 </a:t>
            </a:r>
            <a:r>
              <a:rPr lang="ru-RU" dirty="0" err="1">
                <a:latin typeface="Arial Narrow" panose="020B0606020202030204" pitchFamily="34" charset="0"/>
              </a:rPr>
              <a:t>броя</a:t>
            </a:r>
            <a:r>
              <a:rPr lang="ru-RU" dirty="0">
                <a:latin typeface="Arial Narrow" panose="020B0606020202030204" pitchFamily="34" charset="0"/>
              </a:rPr>
              <a:t>. </a:t>
            </a:r>
          </a:p>
          <a:p>
            <a:pPr marL="0" indent="0" algn="just">
              <a:buNone/>
            </a:pPr>
            <a:r>
              <a:rPr lang="ru-RU" dirty="0" smtClean="0">
                <a:latin typeface="Arial Narrow" panose="020B0606020202030204" pitchFamily="34" charset="0"/>
              </a:rPr>
              <a:t>	За </a:t>
            </a:r>
            <a:r>
              <a:rPr lang="ru-RU" dirty="0">
                <a:latin typeface="Arial Narrow" panose="020B0606020202030204" pitchFamily="34" charset="0"/>
              </a:rPr>
              <a:t>сравнение </a:t>
            </a:r>
            <a:r>
              <a:rPr lang="ru-RU" dirty="0" smtClean="0">
                <a:latin typeface="Arial Narrow" panose="020B0606020202030204" pitchFamily="34" charset="0"/>
              </a:rPr>
              <a:t>за </a:t>
            </a:r>
            <a:r>
              <a:rPr lang="ru-RU" dirty="0" err="1" smtClean="0">
                <a:latin typeface="Arial Narrow" panose="020B0606020202030204" pitchFamily="34" charset="0"/>
              </a:rPr>
              <a:t>отчетната</a:t>
            </a:r>
            <a:r>
              <a:rPr lang="ru-RU" dirty="0" smtClean="0">
                <a:latin typeface="Arial Narrow" panose="020B0606020202030204" pitchFamily="34" charset="0"/>
              </a:rPr>
              <a:t> 2024 </a:t>
            </a:r>
            <a:r>
              <a:rPr lang="ru-RU" dirty="0">
                <a:latin typeface="Arial Narrow" panose="020B0606020202030204" pitchFamily="34" charset="0"/>
              </a:rPr>
              <a:t>година </a:t>
            </a:r>
            <a:r>
              <a:rPr lang="ru-RU" dirty="0" err="1">
                <a:latin typeface="Arial Narrow" panose="020B0606020202030204" pitchFamily="34" charset="0"/>
              </a:rPr>
              <a:t>са</a:t>
            </a:r>
            <a:r>
              <a:rPr lang="ru-RU" dirty="0">
                <a:latin typeface="Arial Narrow" panose="020B0606020202030204" pitchFamily="34" charset="0"/>
              </a:rPr>
              <a:t> били на производство </a:t>
            </a:r>
            <a:r>
              <a:rPr lang="ru-RU" dirty="0" smtClean="0">
                <a:latin typeface="Arial Narrow" panose="020B0606020202030204" pitchFamily="34" charset="0"/>
              </a:rPr>
              <a:t>928 </a:t>
            </a:r>
            <a:r>
              <a:rPr lang="ru-RU" dirty="0" err="1">
                <a:latin typeface="Arial Narrow" panose="020B0606020202030204" pitchFamily="34" charset="0"/>
              </a:rPr>
              <a:t>броя</a:t>
            </a:r>
            <a:r>
              <a:rPr lang="ru-RU" dirty="0">
                <a:latin typeface="Arial Narrow" panose="020B0606020202030204" pitchFamily="34" charset="0"/>
              </a:rPr>
              <a:t> граждански дела /</a:t>
            </a:r>
            <a:r>
              <a:rPr lang="ru-RU" dirty="0" err="1">
                <a:latin typeface="Arial Narrow" panose="020B0606020202030204" pitchFamily="34" charset="0"/>
              </a:rPr>
              <a:t>новообразувани</a:t>
            </a:r>
            <a:r>
              <a:rPr lang="ru-RU" dirty="0">
                <a:latin typeface="Arial Narrow" panose="020B0606020202030204" pitchFamily="34" charset="0"/>
              </a:rPr>
              <a:t> </a:t>
            </a:r>
            <a:r>
              <a:rPr lang="ru-RU" dirty="0" smtClean="0">
                <a:latin typeface="Arial Narrow" panose="020B0606020202030204" pitchFamily="34" charset="0"/>
              </a:rPr>
              <a:t>866/, </a:t>
            </a:r>
            <a:r>
              <a:rPr lang="ru-RU" dirty="0">
                <a:latin typeface="Arial Narrow" panose="020B0606020202030204" pitchFamily="34" charset="0"/>
              </a:rPr>
              <a:t>по </a:t>
            </a:r>
            <a:r>
              <a:rPr lang="ru-RU" dirty="0" err="1">
                <a:latin typeface="Arial Narrow" panose="020B0606020202030204" pitchFamily="34" charset="0"/>
              </a:rPr>
              <a:t>общия</a:t>
            </a:r>
            <a:r>
              <a:rPr lang="ru-RU" dirty="0">
                <a:latin typeface="Arial Narrow" panose="020B0606020202030204" pitchFamily="34" charset="0"/>
              </a:rPr>
              <a:t> </a:t>
            </a:r>
            <a:r>
              <a:rPr lang="ru-RU" dirty="0" err="1">
                <a:latin typeface="Arial Narrow" panose="020B0606020202030204" pitchFamily="34" charset="0"/>
              </a:rPr>
              <a:t>ред</a:t>
            </a:r>
            <a:r>
              <a:rPr lang="ru-RU" dirty="0">
                <a:latin typeface="Arial Narrow" panose="020B0606020202030204" pitchFamily="34" charset="0"/>
              </a:rPr>
              <a:t> </a:t>
            </a:r>
            <a:r>
              <a:rPr lang="ru-RU" dirty="0" smtClean="0">
                <a:latin typeface="Arial Narrow" panose="020B0606020202030204" pitchFamily="34" charset="0"/>
              </a:rPr>
              <a:t>300 </a:t>
            </a:r>
            <a:r>
              <a:rPr lang="ru-RU" dirty="0" err="1">
                <a:latin typeface="Arial Narrow" panose="020B0606020202030204" pitchFamily="34" charset="0"/>
              </a:rPr>
              <a:t>бр</a:t>
            </a:r>
            <a:r>
              <a:rPr lang="ru-RU" dirty="0">
                <a:latin typeface="Arial Narrow" panose="020B0606020202030204" pitchFamily="34" charset="0"/>
              </a:rPr>
              <a:t>. дела, от </a:t>
            </a:r>
            <a:r>
              <a:rPr lang="ru-RU" dirty="0" err="1">
                <a:latin typeface="Arial Narrow" panose="020B0606020202030204" pitchFamily="34" charset="0"/>
              </a:rPr>
              <a:t>които</a:t>
            </a:r>
            <a:r>
              <a:rPr lang="ru-RU" dirty="0">
                <a:latin typeface="Arial Narrow" panose="020B0606020202030204" pitchFamily="34" charset="0"/>
              </a:rPr>
              <a:t> </a:t>
            </a:r>
            <a:r>
              <a:rPr lang="ru-RU" dirty="0" smtClean="0">
                <a:latin typeface="Arial Narrow" panose="020B0606020202030204" pitchFamily="34" charset="0"/>
              </a:rPr>
              <a:t>167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гр.дела</a:t>
            </a:r>
            <a:r>
              <a:rPr lang="ru-RU" dirty="0">
                <a:latin typeface="Arial Narrow" panose="020B0606020202030204" pitchFamily="34" charset="0"/>
              </a:rPr>
              <a:t> по </a:t>
            </a:r>
            <a:r>
              <a:rPr lang="ru-RU" dirty="0" err="1">
                <a:latin typeface="Arial Narrow" panose="020B0606020202030204" pitchFamily="34" charset="0"/>
              </a:rPr>
              <a:t>общия</a:t>
            </a:r>
            <a:r>
              <a:rPr lang="ru-RU" dirty="0">
                <a:latin typeface="Arial Narrow" panose="020B0606020202030204" pitchFamily="34" charset="0"/>
              </a:rPr>
              <a:t> </a:t>
            </a:r>
            <a:r>
              <a:rPr lang="ru-RU" dirty="0" err="1">
                <a:latin typeface="Arial Narrow" panose="020B0606020202030204" pitchFamily="34" charset="0"/>
              </a:rPr>
              <a:t>ред</a:t>
            </a:r>
            <a:r>
              <a:rPr lang="ru-RU" dirty="0">
                <a:latin typeface="Arial Narrow" panose="020B0606020202030204" pitchFamily="34" charset="0"/>
              </a:rPr>
              <a:t> по </a:t>
            </a:r>
            <a:r>
              <a:rPr lang="ru-RU" dirty="0" err="1">
                <a:latin typeface="Arial Narrow" panose="020B0606020202030204" pitchFamily="34" charset="0"/>
              </a:rPr>
              <a:t>искове</a:t>
            </a:r>
            <a:r>
              <a:rPr lang="ru-RU" dirty="0">
                <a:latin typeface="Arial Narrow" panose="020B0606020202030204" pitchFamily="34" charset="0"/>
              </a:rPr>
              <a:t> с </a:t>
            </a:r>
            <a:r>
              <a:rPr lang="ru-RU" dirty="0" err="1">
                <a:latin typeface="Arial Narrow" panose="020B0606020202030204" pitchFamily="34" charset="0"/>
              </a:rPr>
              <a:t>правно</a:t>
            </a:r>
            <a:r>
              <a:rPr lang="ru-RU" dirty="0">
                <a:latin typeface="Arial Narrow" panose="020B0606020202030204" pitchFamily="34" charset="0"/>
              </a:rPr>
              <a:t> основание по СК, ЗЗДН, ЗЛС, ЗГР, </a:t>
            </a:r>
            <a:r>
              <a:rPr lang="ru-RU" dirty="0" err="1">
                <a:latin typeface="Arial Narrow" panose="020B0606020202030204" pitchFamily="34" charset="0"/>
              </a:rPr>
              <a:t>ЗЗДет</a:t>
            </a:r>
            <a:r>
              <a:rPr lang="ru-RU" dirty="0">
                <a:latin typeface="Arial Narrow" panose="020B0606020202030204" pitchFamily="34" charset="0"/>
              </a:rPr>
              <a:t>., </a:t>
            </a:r>
            <a:r>
              <a:rPr lang="ru-RU" dirty="0" smtClean="0">
                <a:latin typeface="Arial Narrow" panose="020B0606020202030204" pitchFamily="34" charset="0"/>
              </a:rPr>
              <a:t>ЗБЖИРБ, 41 </a:t>
            </a:r>
            <a:r>
              <a:rPr lang="ru-RU" dirty="0" err="1">
                <a:latin typeface="Arial Narrow" panose="020B0606020202030204" pitchFamily="34" charset="0"/>
              </a:rPr>
              <a:t>броя</a:t>
            </a:r>
            <a:r>
              <a:rPr lang="ru-RU" dirty="0">
                <a:latin typeface="Arial Narrow" panose="020B0606020202030204" pitchFamily="34" charset="0"/>
              </a:rPr>
              <a:t> граждански дела по </a:t>
            </a:r>
            <a:r>
              <a:rPr lang="ru-RU" dirty="0" err="1">
                <a:latin typeface="Arial Narrow" panose="020B0606020202030204" pitchFamily="34" charset="0"/>
              </a:rPr>
              <a:t>общия</a:t>
            </a:r>
            <a:r>
              <a:rPr lang="ru-RU" dirty="0">
                <a:latin typeface="Arial Narrow" panose="020B0606020202030204" pitchFamily="34" charset="0"/>
              </a:rPr>
              <a:t> </a:t>
            </a:r>
            <a:r>
              <a:rPr lang="ru-RU" dirty="0" err="1">
                <a:latin typeface="Arial Narrow" panose="020B0606020202030204" pitchFamily="34" charset="0"/>
              </a:rPr>
              <a:t>ред</a:t>
            </a:r>
            <a:r>
              <a:rPr lang="ru-RU" dirty="0">
                <a:latin typeface="Arial Narrow" panose="020B0606020202030204" pitchFamily="34" charset="0"/>
              </a:rPr>
              <a:t> по </a:t>
            </a:r>
            <a:r>
              <a:rPr lang="ru-RU" dirty="0" err="1">
                <a:latin typeface="Arial Narrow" panose="020B0606020202030204" pitchFamily="34" charset="0"/>
              </a:rPr>
              <a:t>облигационни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12 </a:t>
            </a:r>
            <a:r>
              <a:rPr lang="ru-RU" dirty="0" err="1">
                <a:latin typeface="Arial Narrow" panose="020B0606020202030204" pitchFamily="34" charset="0"/>
              </a:rPr>
              <a:t>броя</a:t>
            </a:r>
            <a:r>
              <a:rPr lang="ru-RU" dirty="0">
                <a:latin typeface="Arial Narrow" panose="020B0606020202030204" pitchFamily="34" charset="0"/>
              </a:rPr>
              <a:t> по </a:t>
            </a:r>
            <a:r>
              <a:rPr lang="ru-RU" dirty="0" err="1">
                <a:latin typeface="Arial Narrow" panose="020B0606020202030204" pitchFamily="34" charset="0"/>
              </a:rPr>
              <a:t>вещни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32 </a:t>
            </a:r>
            <a:r>
              <a:rPr lang="ru-RU" dirty="0" err="1">
                <a:latin typeface="Arial Narrow" panose="020B0606020202030204" pitchFamily="34" charset="0"/>
              </a:rPr>
              <a:t>броя</a:t>
            </a:r>
            <a:r>
              <a:rPr lang="ru-RU" dirty="0">
                <a:latin typeface="Arial Narrow" panose="020B0606020202030204" pitchFamily="34" charset="0"/>
              </a:rPr>
              <a:t> </a:t>
            </a:r>
            <a:r>
              <a:rPr lang="ru-RU" dirty="0" err="1">
                <a:latin typeface="Arial Narrow" panose="020B0606020202030204" pitchFamily="34" charset="0"/>
              </a:rPr>
              <a:t>делби</a:t>
            </a:r>
            <a:r>
              <a:rPr lang="ru-RU" dirty="0">
                <a:latin typeface="Arial Narrow" panose="020B0606020202030204" pitchFamily="34" charset="0"/>
              </a:rPr>
              <a:t>, </a:t>
            </a:r>
            <a:r>
              <a:rPr lang="ru-RU" dirty="0" smtClean="0">
                <a:latin typeface="Arial Narrow" panose="020B0606020202030204" pitchFamily="34" charset="0"/>
              </a:rPr>
              <a:t>48 </a:t>
            </a:r>
            <a:r>
              <a:rPr lang="ru-RU" dirty="0" err="1">
                <a:latin typeface="Arial Narrow" panose="020B0606020202030204" pitchFamily="34" charset="0"/>
              </a:rPr>
              <a:t>броя</a:t>
            </a:r>
            <a:r>
              <a:rPr lang="ru-RU" dirty="0">
                <a:latin typeface="Arial Narrow" panose="020B0606020202030204" pitchFamily="34" charset="0"/>
              </a:rPr>
              <a:t> по </a:t>
            </a:r>
            <a:r>
              <a:rPr lang="ru-RU" dirty="0" err="1">
                <a:latin typeface="Arial Narrow" panose="020B0606020202030204" pitchFamily="34" charset="0"/>
              </a:rPr>
              <a:t>установителни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12 </a:t>
            </a:r>
            <a:r>
              <a:rPr lang="ru-RU" dirty="0" err="1">
                <a:latin typeface="Arial Narrow" panose="020B0606020202030204" pitchFamily="34" charset="0"/>
              </a:rPr>
              <a:t>броя</a:t>
            </a:r>
            <a:r>
              <a:rPr lang="ru-RU" dirty="0">
                <a:latin typeface="Arial Narrow" panose="020B0606020202030204" pitchFamily="34" charset="0"/>
              </a:rPr>
              <a:t> по </a:t>
            </a:r>
            <a:r>
              <a:rPr lang="ru-RU" dirty="0" err="1">
                <a:latin typeface="Arial Narrow" panose="020B0606020202030204" pitchFamily="34" charset="0"/>
              </a:rPr>
              <a:t>искове</a:t>
            </a:r>
            <a:r>
              <a:rPr lang="ru-RU" dirty="0">
                <a:latin typeface="Arial Narrow" panose="020B0606020202030204" pitchFamily="34" charset="0"/>
              </a:rPr>
              <a:t> по КТ, </a:t>
            </a:r>
            <a:r>
              <a:rPr lang="ru-RU" dirty="0" smtClean="0">
                <a:latin typeface="Arial Narrow" panose="020B0606020202030204" pitchFamily="34" charset="0"/>
              </a:rPr>
              <a:t>12 </a:t>
            </a:r>
            <a:r>
              <a:rPr lang="ru-RU" dirty="0" err="1">
                <a:latin typeface="Arial Narrow" panose="020B0606020202030204" pitchFamily="34" charset="0"/>
              </a:rPr>
              <a:t>бр</a:t>
            </a:r>
            <a:r>
              <a:rPr lang="ru-RU" dirty="0">
                <a:latin typeface="Arial Narrow" panose="020B0606020202030204" pitchFamily="34" charset="0"/>
              </a:rPr>
              <a:t>. производства по чл.310 от ГПК, </a:t>
            </a:r>
            <a:r>
              <a:rPr lang="ru-RU" dirty="0" smtClean="0">
                <a:latin typeface="Arial Narrow" panose="020B0606020202030204" pitchFamily="34" charset="0"/>
              </a:rPr>
              <a:t>514 </a:t>
            </a:r>
            <a:r>
              <a:rPr lang="ru-RU" dirty="0" err="1">
                <a:latin typeface="Arial Narrow" panose="020B0606020202030204" pitchFamily="34" charset="0"/>
              </a:rPr>
              <a:t>броя</a:t>
            </a:r>
            <a:r>
              <a:rPr lang="ru-RU" dirty="0">
                <a:latin typeface="Arial Narrow" panose="020B0606020202030204" pitchFamily="34" charset="0"/>
              </a:rPr>
              <a:t>  дела по чл.410 и чл.417 от ГПК,  </a:t>
            </a:r>
            <a:r>
              <a:rPr lang="ru-RU" dirty="0" smtClean="0">
                <a:latin typeface="Arial Narrow" panose="020B0606020202030204" pitchFamily="34" charset="0"/>
              </a:rPr>
              <a:t>97 </a:t>
            </a:r>
            <a:r>
              <a:rPr lang="ru-RU" dirty="0" err="1">
                <a:latin typeface="Arial Narrow" panose="020B0606020202030204" pitchFamily="34" charset="0"/>
              </a:rPr>
              <a:t>броя</a:t>
            </a:r>
            <a:r>
              <a:rPr lang="ru-RU" dirty="0">
                <a:latin typeface="Arial Narrow" panose="020B0606020202030204" pitchFamily="34" charset="0"/>
              </a:rPr>
              <a:t> </a:t>
            </a:r>
            <a:r>
              <a:rPr lang="ru-RU" dirty="0" err="1">
                <a:latin typeface="Arial Narrow" panose="020B0606020202030204" pitchFamily="34" charset="0"/>
              </a:rPr>
              <a:t>частни</a:t>
            </a:r>
            <a:r>
              <a:rPr lang="ru-RU" dirty="0">
                <a:latin typeface="Arial Narrow" panose="020B0606020202030204" pitchFamily="34" charset="0"/>
              </a:rPr>
              <a:t> граждански дела, </a:t>
            </a:r>
            <a:r>
              <a:rPr lang="ru-RU" dirty="0" smtClean="0">
                <a:latin typeface="Arial Narrow" panose="020B0606020202030204" pitchFamily="34" charset="0"/>
              </a:rPr>
              <a:t>3 </a:t>
            </a:r>
            <a:r>
              <a:rPr lang="ru-RU" dirty="0" err="1">
                <a:latin typeface="Arial Narrow" panose="020B0606020202030204" pitchFamily="34" charset="0"/>
              </a:rPr>
              <a:t>частни</a:t>
            </a:r>
            <a:r>
              <a:rPr lang="ru-RU" dirty="0">
                <a:latin typeface="Arial Narrow" panose="020B0606020202030204" pitchFamily="34" charset="0"/>
              </a:rPr>
              <a:t> граждански дела - </a:t>
            </a:r>
            <a:r>
              <a:rPr lang="ru-RU" dirty="0" err="1" smtClean="0">
                <a:latin typeface="Arial Narrow" panose="020B0606020202030204" pitchFamily="34" charset="0"/>
              </a:rPr>
              <a:t>процедури</a:t>
            </a:r>
            <a:r>
              <a:rPr lang="ru-RU" dirty="0" smtClean="0">
                <a:latin typeface="Arial Narrow" panose="020B0606020202030204" pitchFamily="34" charset="0"/>
              </a:rPr>
              <a:t> </a:t>
            </a:r>
            <a:r>
              <a:rPr lang="ru-RU" dirty="0">
                <a:latin typeface="Arial Narrow" panose="020B0606020202030204" pitchFamily="34" charset="0"/>
              </a:rPr>
              <a:t>по </a:t>
            </a:r>
            <a:r>
              <a:rPr lang="ru-RU" dirty="0" err="1">
                <a:latin typeface="Arial Narrow" panose="020B0606020202030204" pitchFamily="34" charset="0"/>
              </a:rPr>
              <a:t>Регламенти</a:t>
            </a:r>
            <a:r>
              <a:rPr lang="ru-RU" dirty="0">
                <a:latin typeface="Arial Narrow" panose="020B0606020202030204" pitchFamily="34" charset="0"/>
              </a:rPr>
              <a:t> и </a:t>
            </a:r>
            <a:r>
              <a:rPr lang="ru-RU" dirty="0" smtClean="0">
                <a:latin typeface="Arial Narrow" panose="020B0606020202030204" pitchFamily="34" charset="0"/>
              </a:rPr>
              <a:t>6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частни</a:t>
            </a:r>
            <a:r>
              <a:rPr lang="ru-RU" dirty="0">
                <a:latin typeface="Arial Narrow" panose="020B0606020202030204" pitchFamily="34" charset="0"/>
              </a:rPr>
              <a:t> граждански дела </a:t>
            </a:r>
            <a:r>
              <a:rPr lang="ru-RU" dirty="0" err="1">
                <a:latin typeface="Arial Narrow" panose="020B0606020202030204" pitchFamily="34" charset="0"/>
              </a:rPr>
              <a:t>обезпечения</a:t>
            </a:r>
            <a:r>
              <a:rPr lang="ru-RU" dirty="0">
                <a:latin typeface="Arial Narrow" panose="020B0606020202030204" pitchFamily="34" charset="0"/>
              </a:rPr>
              <a:t>, </a:t>
            </a:r>
            <a:r>
              <a:rPr lang="ru-RU" dirty="0" err="1">
                <a:latin typeface="Arial Narrow" panose="020B0606020202030204" pitchFamily="34" charset="0"/>
              </a:rPr>
              <a:t>административни</a:t>
            </a:r>
            <a:r>
              <a:rPr lang="ru-RU" dirty="0">
                <a:latin typeface="Arial Narrow" panose="020B0606020202030204" pitchFamily="34" charset="0"/>
              </a:rPr>
              <a:t> граждански дела 2</a:t>
            </a:r>
            <a:r>
              <a:rPr lang="ru-RU" dirty="0" smtClean="0">
                <a:latin typeface="Arial Narrow" panose="020B0606020202030204" pitchFamily="34" charset="0"/>
              </a:rPr>
              <a:t> </a:t>
            </a:r>
            <a:r>
              <a:rPr lang="ru-RU" dirty="0" err="1">
                <a:latin typeface="Arial Narrow" panose="020B0606020202030204" pitchFamily="34" charset="0"/>
              </a:rPr>
              <a:t>броя</a:t>
            </a:r>
            <a:r>
              <a:rPr lang="ru-RU" dirty="0">
                <a:latin typeface="Arial Narrow" panose="020B0606020202030204" pitchFamily="34" charset="0"/>
              </a:rPr>
              <a:t>. </a:t>
            </a:r>
          </a:p>
          <a:p>
            <a:pPr marL="0" indent="0" algn="just">
              <a:buNone/>
            </a:pPr>
            <a:endParaRPr lang="ru-RU" sz="5600" dirty="0">
              <a:latin typeface="Arial Narrow" panose="020B0606020202030204" pitchFamily="34" charset="0"/>
            </a:endParaRPr>
          </a:p>
        </p:txBody>
      </p:sp>
    </p:spTree>
    <p:extLst>
      <p:ext uri="{BB962C8B-B14F-4D97-AF65-F5344CB8AC3E}">
        <p14:creationId xmlns:p14="http://schemas.microsoft.com/office/powerpoint/2010/main" val="1586201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764704"/>
            <a:ext cx="8280920" cy="5616624"/>
          </a:xfrm>
        </p:spPr>
        <p:txBody>
          <a:bodyPr>
            <a:normAutofit fontScale="92500" lnSpcReduction="20000"/>
          </a:bodyPr>
          <a:lstStyle/>
          <a:p>
            <a:pPr marL="0" indent="0" algn="just">
              <a:buNone/>
            </a:pPr>
            <a:r>
              <a:rPr lang="ru-RU" dirty="0" smtClean="0">
                <a:latin typeface="Arial Narrow" panose="020B0606020202030204" pitchFamily="34" charset="0"/>
              </a:rPr>
              <a:t>	</a:t>
            </a:r>
            <a:r>
              <a:rPr lang="ru-RU" dirty="0" err="1" smtClean="0">
                <a:latin typeface="Arial Narrow" panose="020B0606020202030204" pitchFamily="34" charset="0"/>
              </a:rPr>
              <a:t>Голям</a:t>
            </a:r>
            <a:r>
              <a:rPr lang="ru-RU" dirty="0" smtClean="0">
                <a:latin typeface="Arial Narrow" panose="020B0606020202030204" pitchFamily="34" charset="0"/>
              </a:rPr>
              <a:t> </a:t>
            </a:r>
            <a:r>
              <a:rPr lang="ru-RU" dirty="0" err="1">
                <a:latin typeface="Arial Narrow" panose="020B0606020202030204" pitchFamily="34" charset="0"/>
              </a:rPr>
              <a:t>дял</a:t>
            </a:r>
            <a:r>
              <a:rPr lang="ru-RU" dirty="0">
                <a:latin typeface="Arial Narrow" panose="020B0606020202030204" pitchFamily="34" charset="0"/>
              </a:rPr>
              <a:t>, в </a:t>
            </a:r>
            <a:r>
              <a:rPr lang="ru-RU" dirty="0" err="1">
                <a:latin typeface="Arial Narrow" panose="020B0606020202030204" pitchFamily="34" charset="0"/>
              </a:rPr>
              <a:t>броя</a:t>
            </a:r>
            <a:r>
              <a:rPr lang="ru-RU" dirty="0">
                <a:latin typeface="Arial Narrow" panose="020B0606020202030204" pitchFamily="34" charset="0"/>
              </a:rPr>
              <a:t> на </a:t>
            </a:r>
            <a:r>
              <a:rPr lang="ru-RU" dirty="0" err="1">
                <a:latin typeface="Arial Narrow" panose="020B0606020202030204" pitchFamily="34" charset="0"/>
              </a:rPr>
              <a:t>разгледаните</a:t>
            </a:r>
            <a:r>
              <a:rPr lang="ru-RU" dirty="0">
                <a:latin typeface="Arial Narrow" panose="020B0606020202030204" pitchFamily="34" charset="0"/>
              </a:rPr>
              <a:t> </a:t>
            </a:r>
            <a:r>
              <a:rPr lang="ru-RU" dirty="0" err="1">
                <a:latin typeface="Arial Narrow" panose="020B0606020202030204" pitchFamily="34" charset="0"/>
              </a:rPr>
              <a:t>през</a:t>
            </a:r>
            <a:r>
              <a:rPr lang="ru-RU" dirty="0">
                <a:latin typeface="Arial Narrow" panose="020B0606020202030204" pitchFamily="34" charset="0"/>
              </a:rPr>
              <a:t> </a:t>
            </a:r>
            <a:r>
              <a:rPr lang="ru-RU" dirty="0" smtClean="0">
                <a:latin typeface="Arial Narrow" panose="020B0606020202030204" pitchFamily="34" charset="0"/>
              </a:rPr>
              <a:t>2025 </a:t>
            </a:r>
            <a:r>
              <a:rPr lang="ru-RU" dirty="0">
                <a:latin typeface="Arial Narrow" panose="020B0606020202030204" pitchFamily="34" charset="0"/>
              </a:rPr>
              <a:t>година </a:t>
            </a:r>
            <a:r>
              <a:rPr lang="ru-RU" dirty="0" err="1">
                <a:latin typeface="Arial Narrow" panose="020B0606020202030204" pitchFamily="34" charset="0"/>
              </a:rPr>
              <a:t>са</a:t>
            </a:r>
            <a:r>
              <a:rPr lang="ru-RU" dirty="0">
                <a:latin typeface="Arial Narrow" panose="020B0606020202030204" pitchFamily="34" charset="0"/>
              </a:rPr>
              <a:t> </a:t>
            </a:r>
            <a:r>
              <a:rPr lang="ru-RU" dirty="0" err="1">
                <a:latin typeface="Arial Narrow" panose="020B0606020202030204" pitchFamily="34" charset="0"/>
              </a:rPr>
              <a:t>производствата</a:t>
            </a:r>
            <a:r>
              <a:rPr lang="ru-RU" dirty="0">
                <a:latin typeface="Arial Narrow" panose="020B0606020202030204" pitchFamily="34" charset="0"/>
              </a:rPr>
              <a:t> по чл.410 и чл.417 от ГПК</a:t>
            </a:r>
            <a:r>
              <a:rPr lang="ru-RU" dirty="0" smtClean="0">
                <a:latin typeface="Arial Narrow" panose="020B0606020202030204" pitchFamily="34" charset="0"/>
              </a:rPr>
              <a:t>, около 56 %, </a:t>
            </a:r>
            <a:r>
              <a:rPr lang="ru-RU" dirty="0" err="1">
                <a:latin typeface="Arial Narrow" panose="020B0606020202030204" pitchFamily="34" charset="0"/>
              </a:rPr>
              <a:t>наблюдава</a:t>
            </a:r>
            <a:r>
              <a:rPr lang="ru-RU" dirty="0">
                <a:latin typeface="Arial Narrow" panose="020B0606020202030204" pitchFamily="34" charset="0"/>
              </a:rPr>
              <a:t> се увеличение в </a:t>
            </a:r>
            <a:r>
              <a:rPr lang="ru-RU" dirty="0" err="1">
                <a:latin typeface="Arial Narrow" panose="020B0606020202030204" pitchFamily="34" charset="0"/>
              </a:rPr>
              <a:t>броя</a:t>
            </a:r>
            <a:r>
              <a:rPr lang="ru-RU" dirty="0">
                <a:latin typeface="Arial Narrow" panose="020B0606020202030204" pitchFamily="34" charset="0"/>
              </a:rPr>
              <a:t> на </a:t>
            </a:r>
            <a:r>
              <a:rPr lang="ru-RU" dirty="0" err="1">
                <a:latin typeface="Arial Narrow" panose="020B0606020202030204" pitchFamily="34" charset="0"/>
              </a:rPr>
              <a:t>новопостъпилите</a:t>
            </a:r>
            <a:r>
              <a:rPr lang="ru-RU" dirty="0">
                <a:latin typeface="Arial Narrow" panose="020B0606020202030204" pitchFamily="34" charset="0"/>
              </a:rPr>
              <a:t> граждански дела</a:t>
            </a:r>
            <a:r>
              <a:rPr lang="ru-RU" dirty="0" smtClean="0">
                <a:latin typeface="Arial Narrow" panose="020B0606020202030204" pitchFamily="34" charset="0"/>
              </a:rPr>
              <a:t>. За 2024 г. </a:t>
            </a:r>
            <a:r>
              <a:rPr lang="ru-RU" dirty="0" err="1" smtClean="0">
                <a:latin typeface="Arial Narrow" panose="020B0606020202030204" pitchFamily="34" charset="0"/>
              </a:rPr>
              <a:t>Са</a:t>
            </a:r>
            <a:r>
              <a:rPr lang="ru-RU" dirty="0" smtClean="0">
                <a:latin typeface="Arial Narrow" panose="020B0606020202030204" pitchFamily="34" charset="0"/>
              </a:rPr>
              <a:t> били 55 %. </a:t>
            </a:r>
            <a:endParaRPr lang="ru-RU" dirty="0">
              <a:latin typeface="Arial Narrow" panose="020B0606020202030204" pitchFamily="34" charset="0"/>
            </a:endParaRPr>
          </a:p>
          <a:p>
            <a:pPr marL="0" indent="0" algn="just">
              <a:buNone/>
            </a:pPr>
            <a:r>
              <a:rPr lang="ru-RU" dirty="0" smtClean="0">
                <a:latin typeface="Arial Narrow" panose="020B0606020202030204" pitchFamily="34" charset="0"/>
              </a:rPr>
              <a:t> 	</a:t>
            </a:r>
            <a:r>
              <a:rPr lang="ru-RU" dirty="0" err="1" smtClean="0">
                <a:latin typeface="Arial Narrow" panose="020B0606020202030204" pitchFamily="34" charset="0"/>
              </a:rPr>
              <a:t>Съдиите</a:t>
            </a:r>
            <a:r>
              <a:rPr lang="ru-RU" dirty="0" smtClean="0">
                <a:latin typeface="Arial Narrow" panose="020B0606020202030204" pitchFamily="34" charset="0"/>
              </a:rPr>
              <a:t> </a:t>
            </a:r>
            <a:r>
              <a:rPr lang="ru-RU" dirty="0">
                <a:latin typeface="Arial Narrow" panose="020B0606020202030204" pitchFamily="34" charset="0"/>
              </a:rPr>
              <a:t>в </a:t>
            </a:r>
            <a:r>
              <a:rPr lang="ru-RU" dirty="0" smtClean="0">
                <a:latin typeface="Arial Narrow" panose="020B0606020202030204" pitchFamily="34" charset="0"/>
              </a:rPr>
              <a:t>РС - Велики </a:t>
            </a:r>
            <a:r>
              <a:rPr lang="ru-RU" dirty="0" err="1">
                <a:latin typeface="Arial Narrow" panose="020B0606020202030204" pitchFamily="34" charset="0"/>
              </a:rPr>
              <a:t>Преслав</a:t>
            </a:r>
            <a:r>
              <a:rPr lang="ru-RU"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решили </a:t>
            </a:r>
            <a:r>
              <a:rPr lang="ru-RU" dirty="0" err="1">
                <a:latin typeface="Arial Narrow" panose="020B0606020202030204" pitchFamily="34" charset="0"/>
              </a:rPr>
              <a:t>общо</a:t>
            </a:r>
            <a:r>
              <a:rPr lang="ru-RU" dirty="0">
                <a:latin typeface="Arial Narrow" panose="020B0606020202030204" pitchFamily="34" charset="0"/>
              </a:rPr>
              <a:t> </a:t>
            </a:r>
            <a:r>
              <a:rPr lang="ru-RU" dirty="0" smtClean="0">
                <a:latin typeface="Arial Narrow" panose="020B0606020202030204" pitchFamily="34" charset="0"/>
              </a:rPr>
              <a:t>989 </a:t>
            </a:r>
            <a:r>
              <a:rPr lang="ru-RU" dirty="0" err="1">
                <a:latin typeface="Arial Narrow" panose="020B0606020202030204" pitchFamily="34" charset="0"/>
              </a:rPr>
              <a:t>броя</a:t>
            </a:r>
            <a:r>
              <a:rPr lang="ru-RU" dirty="0">
                <a:latin typeface="Arial Narrow" panose="020B0606020202030204" pitchFamily="34" charset="0"/>
              </a:rPr>
              <a:t> граждански дела, </a:t>
            </a:r>
            <a:r>
              <a:rPr lang="ru-RU" dirty="0" smtClean="0">
                <a:latin typeface="Arial Narrow" panose="020B0606020202030204" pitchFamily="34" charset="0"/>
              </a:rPr>
              <a:t>251 </a:t>
            </a:r>
            <a:r>
              <a:rPr lang="ru-RU" dirty="0" err="1">
                <a:latin typeface="Arial Narrow" panose="020B0606020202030204" pitchFamily="34" charset="0"/>
              </a:rPr>
              <a:t>броя</a:t>
            </a:r>
            <a:r>
              <a:rPr lang="ru-RU" dirty="0">
                <a:latin typeface="Arial Narrow" panose="020B0606020202030204" pitchFamily="34" charset="0"/>
              </a:rPr>
              <a:t> гр. дела по </a:t>
            </a:r>
            <a:r>
              <a:rPr lang="ru-RU" dirty="0" err="1">
                <a:latin typeface="Arial Narrow" panose="020B0606020202030204" pitchFamily="34" charset="0"/>
              </a:rPr>
              <a:t>общия</a:t>
            </a:r>
            <a:r>
              <a:rPr lang="ru-RU" dirty="0">
                <a:latin typeface="Arial Narrow" panose="020B0606020202030204" pitchFamily="34" charset="0"/>
              </a:rPr>
              <a:t> </a:t>
            </a:r>
            <a:r>
              <a:rPr lang="ru-RU" dirty="0" err="1" smtClean="0">
                <a:latin typeface="Arial Narrow" panose="020B0606020202030204" pitchFamily="34" charset="0"/>
              </a:rPr>
              <a:t>ред</a:t>
            </a:r>
            <a:r>
              <a:rPr lang="ru-RU" dirty="0" smtClean="0">
                <a:latin typeface="Arial Narrow" panose="020B0606020202030204" pitchFamily="34" charset="0"/>
              </a:rPr>
              <a:t>, 142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искове</a:t>
            </a:r>
            <a:r>
              <a:rPr lang="ru-RU" dirty="0">
                <a:latin typeface="Arial Narrow" panose="020B0606020202030204" pitchFamily="34" charset="0"/>
              </a:rPr>
              <a:t> с </a:t>
            </a:r>
            <a:r>
              <a:rPr lang="ru-RU" dirty="0" err="1">
                <a:latin typeface="Arial Narrow" panose="020B0606020202030204" pitchFamily="34" charset="0"/>
              </a:rPr>
              <a:t>правно</a:t>
            </a:r>
            <a:r>
              <a:rPr lang="ru-RU" dirty="0">
                <a:latin typeface="Arial Narrow" panose="020B0606020202030204" pitchFamily="34" charset="0"/>
              </a:rPr>
              <a:t> основание по СК, ЗЗДН, ЗЛС, ЗГР, </a:t>
            </a:r>
            <a:r>
              <a:rPr lang="ru-RU" dirty="0" err="1">
                <a:latin typeface="Arial Narrow" panose="020B0606020202030204" pitchFamily="34" charset="0"/>
              </a:rPr>
              <a:t>ЗЗДет</a:t>
            </a:r>
            <a:r>
              <a:rPr lang="ru-RU" dirty="0">
                <a:latin typeface="Arial Narrow" panose="020B0606020202030204" pitchFamily="34" charset="0"/>
              </a:rPr>
              <a:t>., ЗБЖИРБ, </a:t>
            </a:r>
            <a:r>
              <a:rPr lang="ru-RU" dirty="0" smtClean="0">
                <a:latin typeface="Arial Narrow" panose="020B0606020202030204" pitchFamily="34" charset="0"/>
              </a:rPr>
              <a:t>51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облигационни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9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вещни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38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установителни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12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искове</a:t>
            </a:r>
            <a:r>
              <a:rPr lang="ru-RU" dirty="0">
                <a:latin typeface="Arial Narrow" panose="020B0606020202030204" pitchFamily="34" charset="0"/>
              </a:rPr>
              <a:t> по КТ и </a:t>
            </a:r>
            <a:r>
              <a:rPr lang="ru-RU" dirty="0" smtClean="0">
                <a:latin typeface="Arial Narrow" panose="020B0606020202030204" pitchFamily="34" charset="0"/>
              </a:rPr>
              <a:t>14 </a:t>
            </a:r>
            <a:r>
              <a:rPr lang="ru-RU" dirty="0" err="1">
                <a:latin typeface="Arial Narrow" panose="020B0606020202030204" pitchFamily="34" charset="0"/>
              </a:rPr>
              <a:t>бр</a:t>
            </a:r>
            <a:r>
              <a:rPr lang="ru-RU" dirty="0">
                <a:latin typeface="Arial Narrow" panose="020B0606020202030204" pitchFamily="34" charset="0"/>
              </a:rPr>
              <a:t>. </a:t>
            </a:r>
            <a:r>
              <a:rPr lang="ru-RU" dirty="0" err="1" smtClean="0">
                <a:latin typeface="Arial Narrow" panose="020B0606020202030204" pitchFamily="34" charset="0"/>
              </a:rPr>
              <a:t>делби</a:t>
            </a:r>
            <a:r>
              <a:rPr lang="ru-RU" dirty="0" smtClean="0">
                <a:latin typeface="Arial Narrow" panose="020B0606020202030204" pitchFamily="34" charset="0"/>
              </a:rPr>
              <a:t>, 15 </a:t>
            </a:r>
            <a:r>
              <a:rPr lang="ru-RU" dirty="0">
                <a:latin typeface="Arial Narrow" panose="020B0606020202030204" pitchFamily="34" charset="0"/>
              </a:rPr>
              <a:t>производства по чл.310 от ГПК, </a:t>
            </a:r>
            <a:r>
              <a:rPr lang="ru-RU" dirty="0" smtClean="0">
                <a:latin typeface="Arial Narrow" panose="020B0606020202030204" pitchFamily="34" charset="0"/>
              </a:rPr>
              <a:t>109 </a:t>
            </a:r>
            <a:r>
              <a:rPr lang="ru-RU" dirty="0" err="1">
                <a:latin typeface="Arial Narrow" panose="020B0606020202030204" pitchFamily="34" charset="0"/>
              </a:rPr>
              <a:t>броя</a:t>
            </a:r>
            <a:r>
              <a:rPr lang="ru-RU" dirty="0">
                <a:latin typeface="Arial Narrow" panose="020B0606020202030204" pitchFamily="34" charset="0"/>
              </a:rPr>
              <a:t> </a:t>
            </a:r>
            <a:r>
              <a:rPr lang="ru-RU" dirty="0" err="1">
                <a:latin typeface="Arial Narrow" panose="020B0606020202030204" pitchFamily="34" charset="0"/>
              </a:rPr>
              <a:t>ч.гр.дела</a:t>
            </a:r>
            <a:r>
              <a:rPr lang="ru-RU" dirty="0">
                <a:latin typeface="Arial Narrow" panose="020B0606020202030204" pitchFamily="34" charset="0"/>
              </a:rPr>
              <a:t>, </a:t>
            </a:r>
            <a:r>
              <a:rPr lang="ru-RU" dirty="0" smtClean="0">
                <a:latin typeface="Arial Narrow" panose="020B0606020202030204" pitchFamily="34" charset="0"/>
              </a:rPr>
              <a:t>611 </a:t>
            </a:r>
            <a:r>
              <a:rPr lang="ru-RU" dirty="0" err="1">
                <a:latin typeface="Arial Narrow" panose="020B0606020202030204" pitchFamily="34" charset="0"/>
              </a:rPr>
              <a:t>броя</a:t>
            </a:r>
            <a:r>
              <a:rPr lang="ru-RU" dirty="0">
                <a:latin typeface="Arial Narrow" panose="020B0606020202030204" pitchFamily="34" charset="0"/>
              </a:rPr>
              <a:t>  </a:t>
            </a:r>
            <a:r>
              <a:rPr lang="ru-RU" dirty="0" err="1">
                <a:latin typeface="Arial Narrow" panose="020B0606020202030204" pitchFamily="34" charset="0"/>
              </a:rPr>
              <a:t>частни</a:t>
            </a:r>
            <a:r>
              <a:rPr lang="ru-RU" dirty="0">
                <a:latin typeface="Arial Narrow" panose="020B0606020202030204" pitchFamily="34" charset="0"/>
              </a:rPr>
              <a:t> граждански дела по чл.410 и чл.417 от ГПК, от </a:t>
            </a:r>
            <a:r>
              <a:rPr lang="ru-RU" dirty="0" err="1">
                <a:latin typeface="Arial Narrow" panose="020B0606020202030204" pitchFamily="34" charset="0"/>
              </a:rPr>
              <a:t>които</a:t>
            </a:r>
            <a:r>
              <a:rPr lang="ru-RU" dirty="0">
                <a:latin typeface="Arial Narrow" panose="020B0606020202030204" pitchFamily="34" charset="0"/>
              </a:rPr>
              <a:t> </a:t>
            </a:r>
            <a:r>
              <a:rPr lang="ru-RU" dirty="0" err="1">
                <a:latin typeface="Arial Narrow" panose="020B0606020202030204" pitchFamily="34" charset="0"/>
              </a:rPr>
              <a:t>със</a:t>
            </a:r>
            <a:r>
              <a:rPr lang="ru-RU" dirty="0">
                <a:latin typeface="Arial Narrow" panose="020B0606020202030204" pitchFamily="34" charset="0"/>
              </a:rPr>
              <a:t> </a:t>
            </a:r>
            <a:r>
              <a:rPr lang="ru-RU" dirty="0" err="1">
                <a:latin typeface="Arial Narrow" panose="020B0606020202030204" pitchFamily="34" charset="0"/>
              </a:rPr>
              <a:t>съдебен</a:t>
            </a:r>
            <a:r>
              <a:rPr lang="ru-RU" dirty="0">
                <a:latin typeface="Arial Narrow" panose="020B0606020202030204" pitchFamily="34" charset="0"/>
              </a:rPr>
              <a:t> акт по </a:t>
            </a:r>
            <a:r>
              <a:rPr lang="ru-RU" dirty="0" err="1">
                <a:latin typeface="Arial Narrow" panose="020B0606020202030204" pitchFamily="34" charset="0"/>
              </a:rPr>
              <a:t>същество</a:t>
            </a:r>
            <a:r>
              <a:rPr lang="ru-RU"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a:t>
            </a:r>
            <a:r>
              <a:rPr lang="ru-RU" dirty="0" smtClean="0">
                <a:latin typeface="Arial Narrow" panose="020B0606020202030204" pitchFamily="34" charset="0"/>
              </a:rPr>
              <a:t>843 </a:t>
            </a:r>
            <a:r>
              <a:rPr lang="ru-RU" dirty="0" err="1">
                <a:latin typeface="Arial Narrow" panose="020B0606020202030204" pitchFamily="34" charset="0"/>
              </a:rPr>
              <a:t>бр</a:t>
            </a:r>
            <a:r>
              <a:rPr lang="ru-RU" dirty="0">
                <a:latin typeface="Arial Narrow" panose="020B0606020202030204" pitchFamily="34" charset="0"/>
              </a:rPr>
              <a:t>. </a:t>
            </a:r>
          </a:p>
          <a:p>
            <a:pPr marL="0" indent="0" algn="just">
              <a:buNone/>
            </a:pPr>
            <a:r>
              <a:rPr lang="ru-RU" dirty="0">
                <a:latin typeface="Arial Narrow" panose="020B0606020202030204" pitchFamily="34" charset="0"/>
              </a:rPr>
              <a:t> </a:t>
            </a:r>
            <a:r>
              <a:rPr lang="ru-RU" dirty="0" smtClean="0">
                <a:latin typeface="Arial Narrow" panose="020B0606020202030204" pitchFamily="34" charset="0"/>
              </a:rPr>
              <a:t>	За </a:t>
            </a:r>
            <a:r>
              <a:rPr lang="ru-RU" dirty="0">
                <a:latin typeface="Arial Narrow" panose="020B0606020202030204" pitchFamily="34" charset="0"/>
              </a:rPr>
              <a:t>сравнение с </a:t>
            </a:r>
            <a:r>
              <a:rPr lang="ru-RU" dirty="0" err="1">
                <a:latin typeface="Arial Narrow" panose="020B0606020202030204" pitchFamily="34" charset="0"/>
              </a:rPr>
              <a:t>предходния</a:t>
            </a:r>
            <a:r>
              <a:rPr lang="ru-RU" dirty="0">
                <a:latin typeface="Arial Narrow" panose="020B0606020202030204" pitchFamily="34" charset="0"/>
              </a:rPr>
              <a:t> </a:t>
            </a:r>
            <a:r>
              <a:rPr lang="ru-RU" dirty="0" err="1">
                <a:latin typeface="Arial Narrow" panose="020B0606020202030204" pitchFamily="34" charset="0"/>
              </a:rPr>
              <a:t>отчетен</a:t>
            </a:r>
            <a:r>
              <a:rPr lang="ru-RU" dirty="0">
                <a:latin typeface="Arial Narrow" panose="020B0606020202030204" pitchFamily="34" charset="0"/>
              </a:rPr>
              <a:t> период </a:t>
            </a:r>
            <a:r>
              <a:rPr lang="ru-RU" dirty="0" smtClean="0">
                <a:latin typeface="Arial Narrow" panose="020B0606020202030204" pitchFamily="34" charset="0"/>
              </a:rPr>
              <a:t>2024 </a:t>
            </a:r>
            <a:r>
              <a:rPr lang="ru-RU" dirty="0">
                <a:latin typeface="Arial Narrow" panose="020B0606020202030204" pitchFamily="34" charset="0"/>
              </a:rPr>
              <a:t>година, </a:t>
            </a:r>
            <a:r>
              <a:rPr lang="ru-RU" dirty="0" err="1">
                <a:latin typeface="Arial Narrow" panose="020B0606020202030204" pitchFamily="34" charset="0"/>
              </a:rPr>
              <a:t>съдиите</a:t>
            </a:r>
            <a:r>
              <a:rPr lang="ru-RU" dirty="0">
                <a:latin typeface="Arial Narrow" panose="020B0606020202030204" pitchFamily="34" charset="0"/>
              </a:rPr>
              <a:t> в </a:t>
            </a:r>
            <a:r>
              <a:rPr lang="ru-RU" dirty="0" smtClean="0">
                <a:latin typeface="Arial Narrow" panose="020B0606020202030204" pitchFamily="34" charset="0"/>
              </a:rPr>
              <a:t>РС - Велики </a:t>
            </a:r>
            <a:r>
              <a:rPr lang="ru-RU" dirty="0" err="1">
                <a:latin typeface="Arial Narrow" panose="020B0606020202030204" pitchFamily="34" charset="0"/>
              </a:rPr>
              <a:t>Преслав</a:t>
            </a:r>
            <a:r>
              <a:rPr lang="ru-RU"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решили </a:t>
            </a:r>
            <a:r>
              <a:rPr lang="ru-RU" dirty="0" err="1">
                <a:latin typeface="Arial Narrow" panose="020B0606020202030204" pitchFamily="34" charset="0"/>
              </a:rPr>
              <a:t>общо</a:t>
            </a:r>
            <a:r>
              <a:rPr lang="ru-RU" dirty="0">
                <a:latin typeface="Arial Narrow" panose="020B0606020202030204" pitchFamily="34" charset="0"/>
              </a:rPr>
              <a:t> </a:t>
            </a:r>
            <a:r>
              <a:rPr lang="ru-RU" dirty="0" smtClean="0">
                <a:latin typeface="Arial Narrow" panose="020B0606020202030204" pitchFamily="34" charset="0"/>
              </a:rPr>
              <a:t>807 </a:t>
            </a:r>
            <a:r>
              <a:rPr lang="ru-RU" dirty="0" err="1">
                <a:latin typeface="Arial Narrow" panose="020B0606020202030204" pitchFamily="34" charset="0"/>
              </a:rPr>
              <a:t>броя</a:t>
            </a:r>
            <a:r>
              <a:rPr lang="ru-RU" dirty="0">
                <a:latin typeface="Arial Narrow" panose="020B0606020202030204" pitchFamily="34" charset="0"/>
              </a:rPr>
              <a:t> граждански дела, </a:t>
            </a:r>
            <a:r>
              <a:rPr lang="ru-RU" dirty="0" smtClean="0">
                <a:latin typeface="Arial Narrow" panose="020B0606020202030204" pitchFamily="34" charset="0"/>
              </a:rPr>
              <a:t>198 </a:t>
            </a:r>
            <a:r>
              <a:rPr lang="ru-RU" dirty="0" err="1">
                <a:latin typeface="Arial Narrow" panose="020B0606020202030204" pitchFamily="34" charset="0"/>
              </a:rPr>
              <a:t>броя</a:t>
            </a:r>
            <a:r>
              <a:rPr lang="ru-RU" dirty="0">
                <a:latin typeface="Arial Narrow" panose="020B0606020202030204" pitchFamily="34" charset="0"/>
              </a:rPr>
              <a:t> гр. дела по </a:t>
            </a:r>
            <a:r>
              <a:rPr lang="ru-RU" dirty="0" err="1">
                <a:latin typeface="Arial Narrow" panose="020B0606020202030204" pitchFamily="34" charset="0"/>
              </a:rPr>
              <a:t>общия</a:t>
            </a:r>
            <a:r>
              <a:rPr lang="ru-RU" dirty="0">
                <a:latin typeface="Arial Narrow" panose="020B0606020202030204" pitchFamily="34" charset="0"/>
              </a:rPr>
              <a:t> </a:t>
            </a:r>
            <a:r>
              <a:rPr lang="ru-RU" dirty="0" err="1" smtClean="0">
                <a:latin typeface="Arial Narrow" panose="020B0606020202030204" pitchFamily="34" charset="0"/>
              </a:rPr>
              <a:t>ред</a:t>
            </a:r>
            <a:r>
              <a:rPr lang="ru-RU" dirty="0" smtClean="0">
                <a:latin typeface="Arial Narrow" panose="020B0606020202030204" pitchFamily="34" charset="0"/>
              </a:rPr>
              <a:t>, 144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искове</a:t>
            </a:r>
            <a:r>
              <a:rPr lang="ru-RU" dirty="0">
                <a:latin typeface="Arial Narrow" panose="020B0606020202030204" pitchFamily="34" charset="0"/>
              </a:rPr>
              <a:t> с </a:t>
            </a:r>
            <a:r>
              <a:rPr lang="ru-RU" dirty="0" err="1">
                <a:latin typeface="Arial Narrow" panose="020B0606020202030204" pitchFamily="34" charset="0"/>
              </a:rPr>
              <a:t>правно</a:t>
            </a:r>
            <a:r>
              <a:rPr lang="ru-RU" dirty="0">
                <a:latin typeface="Arial Narrow" panose="020B0606020202030204" pitchFamily="34" charset="0"/>
              </a:rPr>
              <a:t> основание по СК, ЗЗДН, ЗЛС, ЗГР, </a:t>
            </a:r>
            <a:r>
              <a:rPr lang="ru-RU" dirty="0" err="1">
                <a:latin typeface="Arial Narrow" panose="020B0606020202030204" pitchFamily="34" charset="0"/>
              </a:rPr>
              <a:t>ЗЗДет</a:t>
            </a:r>
            <a:r>
              <a:rPr lang="ru-RU" dirty="0">
                <a:latin typeface="Arial Narrow" panose="020B0606020202030204" pitchFamily="34" charset="0"/>
              </a:rPr>
              <a:t>., ЗБЖИРБ, </a:t>
            </a:r>
            <a:r>
              <a:rPr lang="ru-RU" dirty="0" smtClean="0">
                <a:latin typeface="Arial Narrow" panose="020B0606020202030204" pitchFamily="34" charset="0"/>
              </a:rPr>
              <a:t>14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облигационни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5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вещни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26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установителни</a:t>
            </a:r>
            <a:r>
              <a:rPr lang="ru-RU" dirty="0">
                <a:latin typeface="Arial Narrow" panose="020B0606020202030204" pitchFamily="34" charset="0"/>
              </a:rPr>
              <a:t> </a:t>
            </a:r>
            <a:r>
              <a:rPr lang="ru-RU" dirty="0" err="1">
                <a:latin typeface="Arial Narrow" panose="020B0606020202030204" pitchFamily="34" charset="0"/>
              </a:rPr>
              <a:t>искове</a:t>
            </a:r>
            <a:r>
              <a:rPr lang="ru-RU" dirty="0">
                <a:latin typeface="Arial Narrow" panose="020B0606020202030204" pitchFamily="34" charset="0"/>
              </a:rPr>
              <a:t>, </a:t>
            </a:r>
            <a:r>
              <a:rPr lang="ru-RU" dirty="0" smtClean="0">
                <a:latin typeface="Arial Narrow" panose="020B0606020202030204" pitchFamily="34" charset="0"/>
              </a:rPr>
              <a:t>5 </a:t>
            </a:r>
            <a:r>
              <a:rPr lang="ru-RU" dirty="0" err="1">
                <a:latin typeface="Arial Narrow" panose="020B0606020202030204" pitchFamily="34" charset="0"/>
              </a:rPr>
              <a:t>бр</a:t>
            </a:r>
            <a:r>
              <a:rPr lang="ru-RU" dirty="0">
                <a:latin typeface="Arial Narrow" panose="020B0606020202030204" pitchFamily="34" charset="0"/>
              </a:rPr>
              <a:t>. по </a:t>
            </a:r>
            <a:r>
              <a:rPr lang="ru-RU" dirty="0" err="1">
                <a:latin typeface="Arial Narrow" panose="020B0606020202030204" pitchFamily="34" charset="0"/>
              </a:rPr>
              <a:t>искове</a:t>
            </a:r>
            <a:r>
              <a:rPr lang="ru-RU" dirty="0">
                <a:latin typeface="Arial Narrow" panose="020B0606020202030204" pitchFamily="34" charset="0"/>
              </a:rPr>
              <a:t> по КТ и </a:t>
            </a:r>
            <a:r>
              <a:rPr lang="ru-RU" dirty="0" smtClean="0">
                <a:latin typeface="Arial Narrow" panose="020B0606020202030204" pitchFamily="34" charset="0"/>
              </a:rPr>
              <a:t>11 </a:t>
            </a:r>
            <a:r>
              <a:rPr lang="ru-RU" dirty="0" err="1">
                <a:latin typeface="Arial Narrow" panose="020B0606020202030204" pitchFamily="34" charset="0"/>
              </a:rPr>
              <a:t>бр</a:t>
            </a:r>
            <a:r>
              <a:rPr lang="ru-RU" dirty="0">
                <a:latin typeface="Arial Narrow" panose="020B0606020202030204" pitchFamily="34" charset="0"/>
              </a:rPr>
              <a:t>. </a:t>
            </a:r>
            <a:r>
              <a:rPr lang="ru-RU" dirty="0" err="1" smtClean="0">
                <a:latin typeface="Arial Narrow" panose="020B0606020202030204" pitchFamily="34" charset="0"/>
              </a:rPr>
              <a:t>делби</a:t>
            </a:r>
            <a:r>
              <a:rPr lang="ru-RU" dirty="0" smtClean="0">
                <a:latin typeface="Arial Narrow" panose="020B0606020202030204" pitchFamily="34" charset="0"/>
              </a:rPr>
              <a:t>, </a:t>
            </a:r>
            <a:r>
              <a:rPr lang="ru-RU" dirty="0">
                <a:latin typeface="Arial Narrow" panose="020B0606020202030204" pitchFamily="34" charset="0"/>
              </a:rPr>
              <a:t>7 производства по чл.310 от ГПК, </a:t>
            </a:r>
            <a:r>
              <a:rPr lang="ru-RU" dirty="0" smtClean="0">
                <a:latin typeface="Arial Narrow" panose="020B0606020202030204" pitchFamily="34" charset="0"/>
              </a:rPr>
              <a:t>92 </a:t>
            </a:r>
            <a:r>
              <a:rPr lang="ru-RU" dirty="0" err="1" smtClean="0">
                <a:latin typeface="Arial Narrow" panose="020B0606020202030204" pitchFamily="34" charset="0"/>
              </a:rPr>
              <a:t>броя</a:t>
            </a:r>
            <a:r>
              <a:rPr lang="ru-RU" dirty="0" smtClean="0">
                <a:latin typeface="Arial Narrow" panose="020B0606020202030204" pitchFamily="34" charset="0"/>
              </a:rPr>
              <a:t> </a:t>
            </a:r>
            <a:r>
              <a:rPr lang="ru-RU" dirty="0" err="1">
                <a:latin typeface="Arial Narrow" panose="020B0606020202030204" pitchFamily="34" charset="0"/>
              </a:rPr>
              <a:t>ч.гр.дела</a:t>
            </a:r>
            <a:r>
              <a:rPr lang="ru-RU" dirty="0">
                <a:latin typeface="Arial Narrow" panose="020B0606020202030204" pitchFamily="34" charset="0"/>
              </a:rPr>
              <a:t>, </a:t>
            </a:r>
            <a:r>
              <a:rPr lang="ru-RU" dirty="0" smtClean="0">
                <a:latin typeface="Arial Narrow" panose="020B0606020202030204" pitchFamily="34" charset="0"/>
              </a:rPr>
              <a:t>510 </a:t>
            </a:r>
            <a:r>
              <a:rPr lang="ru-RU" dirty="0" err="1">
                <a:latin typeface="Arial Narrow" panose="020B0606020202030204" pitchFamily="34" charset="0"/>
              </a:rPr>
              <a:t>броя</a:t>
            </a:r>
            <a:r>
              <a:rPr lang="ru-RU" dirty="0">
                <a:latin typeface="Arial Narrow" panose="020B0606020202030204" pitchFamily="34" charset="0"/>
              </a:rPr>
              <a:t>  </a:t>
            </a:r>
            <a:r>
              <a:rPr lang="ru-RU" dirty="0" err="1">
                <a:latin typeface="Arial Narrow" panose="020B0606020202030204" pitchFamily="34" charset="0"/>
              </a:rPr>
              <a:t>частни</a:t>
            </a:r>
            <a:r>
              <a:rPr lang="ru-RU" dirty="0">
                <a:latin typeface="Arial Narrow" panose="020B0606020202030204" pitchFamily="34" charset="0"/>
              </a:rPr>
              <a:t> граждански дела по чл.410 и чл.417 от ГПК, от </a:t>
            </a:r>
            <a:r>
              <a:rPr lang="ru-RU" dirty="0" err="1">
                <a:latin typeface="Arial Narrow" panose="020B0606020202030204" pitchFamily="34" charset="0"/>
              </a:rPr>
              <a:t>които</a:t>
            </a:r>
            <a:r>
              <a:rPr lang="ru-RU" dirty="0">
                <a:latin typeface="Arial Narrow" panose="020B0606020202030204" pitchFamily="34" charset="0"/>
              </a:rPr>
              <a:t> </a:t>
            </a:r>
            <a:r>
              <a:rPr lang="ru-RU" dirty="0" err="1">
                <a:latin typeface="Arial Narrow" panose="020B0606020202030204" pitchFamily="34" charset="0"/>
              </a:rPr>
              <a:t>със</a:t>
            </a:r>
            <a:r>
              <a:rPr lang="ru-RU" dirty="0">
                <a:latin typeface="Arial Narrow" panose="020B0606020202030204" pitchFamily="34" charset="0"/>
              </a:rPr>
              <a:t> </a:t>
            </a:r>
            <a:r>
              <a:rPr lang="ru-RU" dirty="0" err="1">
                <a:latin typeface="Arial Narrow" panose="020B0606020202030204" pitchFamily="34" charset="0"/>
              </a:rPr>
              <a:t>съдебен</a:t>
            </a:r>
            <a:r>
              <a:rPr lang="ru-RU" dirty="0">
                <a:latin typeface="Arial Narrow" panose="020B0606020202030204" pitchFamily="34" charset="0"/>
              </a:rPr>
              <a:t> акт по </a:t>
            </a:r>
            <a:r>
              <a:rPr lang="ru-RU" dirty="0" err="1">
                <a:latin typeface="Arial Narrow" panose="020B0606020202030204" pitchFamily="34" charset="0"/>
              </a:rPr>
              <a:t>същество</a:t>
            </a:r>
            <a:r>
              <a:rPr lang="ru-RU"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a:t>
            </a:r>
            <a:r>
              <a:rPr lang="ru-RU" dirty="0" smtClean="0">
                <a:latin typeface="Arial Narrow" panose="020B0606020202030204" pitchFamily="34" charset="0"/>
              </a:rPr>
              <a:t>682 </a:t>
            </a:r>
            <a:r>
              <a:rPr lang="ru-RU" dirty="0" err="1">
                <a:latin typeface="Arial Narrow" panose="020B0606020202030204" pitchFamily="34" charset="0"/>
              </a:rPr>
              <a:t>бр</a:t>
            </a:r>
            <a:r>
              <a:rPr lang="ru-RU" dirty="0">
                <a:latin typeface="Arial Narrow" panose="020B0606020202030204" pitchFamily="34" charset="0"/>
              </a:rPr>
              <a:t>. </a:t>
            </a:r>
          </a:p>
          <a:p>
            <a:pPr marL="0" indent="0" algn="just">
              <a:buNone/>
            </a:pPr>
            <a:endParaRPr lang="ru-RU" sz="2200" dirty="0">
              <a:latin typeface="Arial Narrow" panose="020B0606020202030204" pitchFamily="34" charset="0"/>
            </a:endParaRPr>
          </a:p>
        </p:txBody>
      </p:sp>
    </p:spTree>
    <p:extLst>
      <p:ext uri="{BB962C8B-B14F-4D97-AF65-F5344CB8AC3E}">
        <p14:creationId xmlns:p14="http://schemas.microsoft.com/office/powerpoint/2010/main" val="1211615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7992888" cy="1143000"/>
          </a:xfrm>
        </p:spPr>
        <p:txBody>
          <a:bodyPr>
            <a:noAutofit/>
          </a:bodyPr>
          <a:lstStyle/>
          <a:p>
            <a:pPr algn="ctr"/>
            <a:r>
              <a:rPr lang="bg-BG" sz="3200" b="1" dirty="0" smtClean="0">
                <a:solidFill>
                  <a:schemeClr val="accent3">
                    <a:lumMod val="50000"/>
                  </a:schemeClr>
                </a:solidFill>
                <a:effectLst>
                  <a:outerShdw blurRad="38100" dist="38100" dir="2700000" algn="tl">
                    <a:srgbClr val="000000">
                      <a:alpha val="43137"/>
                    </a:srgbClr>
                  </a:outerShdw>
                </a:effectLst>
              </a:rPr>
              <a:t>Дела за разглеждане </a:t>
            </a:r>
            <a:br>
              <a:rPr lang="bg-BG" sz="3200" b="1" dirty="0" smtClean="0">
                <a:solidFill>
                  <a:schemeClr val="accent3">
                    <a:lumMod val="50000"/>
                  </a:schemeClr>
                </a:solidFill>
                <a:effectLst>
                  <a:outerShdw blurRad="38100" dist="38100" dir="2700000" algn="tl">
                    <a:srgbClr val="000000">
                      <a:alpha val="43137"/>
                    </a:srgbClr>
                  </a:outerShdw>
                </a:effectLst>
              </a:rPr>
            </a:br>
            <a:r>
              <a:rPr lang="bg-BG" sz="3200" b="1" dirty="0" smtClean="0">
                <a:solidFill>
                  <a:schemeClr val="accent3">
                    <a:lumMod val="50000"/>
                  </a:schemeClr>
                </a:solidFill>
                <a:effectLst>
                  <a:outerShdw blurRad="38100" dist="38100" dir="2700000" algn="tl">
                    <a:srgbClr val="000000">
                      <a:alpha val="43137"/>
                    </a:srgbClr>
                  </a:outerShdw>
                </a:effectLst>
              </a:rPr>
              <a:t>в сравнителна</a:t>
            </a:r>
            <a:r>
              <a:rPr lang="bg-BG" sz="3200" b="1" dirty="0" smtClean="0">
                <a:solidFill>
                  <a:schemeClr val="accent3">
                    <a:lumMod val="50000"/>
                  </a:schemeClr>
                </a:solidFill>
              </a:rPr>
              <a:t> </a:t>
            </a:r>
            <a:r>
              <a:rPr lang="bg-BG" sz="3200" b="1" dirty="0" smtClean="0">
                <a:solidFill>
                  <a:schemeClr val="accent3">
                    <a:lumMod val="50000"/>
                  </a:schemeClr>
                </a:solidFill>
                <a:effectLst>
                  <a:outerShdw blurRad="38100" dist="38100" dir="2700000" algn="tl">
                    <a:srgbClr val="000000">
                      <a:alpha val="43137"/>
                    </a:srgbClr>
                  </a:outerShdw>
                </a:effectLst>
              </a:rPr>
              <a:t>таблица</a:t>
            </a:r>
            <a:endParaRPr lang="en-US" sz="32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707629312"/>
              </p:ext>
            </p:extLst>
          </p:nvPr>
        </p:nvGraphicFramePr>
        <p:xfrm>
          <a:off x="467544" y="1772816"/>
          <a:ext cx="7920878" cy="4358828"/>
        </p:xfrm>
        <a:graphic>
          <a:graphicData uri="http://schemas.openxmlformats.org/drawingml/2006/table">
            <a:tbl>
              <a:tblPr firstRow="1" firstCol="1" bandRow="1">
                <a:tableStyleId>{5C22544A-7EE6-4342-B048-85BDC9FD1C3A}</a:tableStyleId>
              </a:tblPr>
              <a:tblGrid>
                <a:gridCol w="1066272"/>
                <a:gridCol w="1066272"/>
                <a:gridCol w="1599408"/>
                <a:gridCol w="1294759"/>
                <a:gridCol w="1294759"/>
                <a:gridCol w="1599408"/>
              </a:tblGrid>
              <a:tr h="1708796">
                <a:tc>
                  <a:txBody>
                    <a:bodyPr/>
                    <a:lstStyle/>
                    <a:p>
                      <a:pPr algn="ctr">
                        <a:spcAft>
                          <a:spcPts val="0"/>
                        </a:spcAft>
                        <a:tabLst>
                          <a:tab pos="457200" algn="l"/>
                        </a:tabLst>
                      </a:pPr>
                      <a:r>
                        <a:rPr lang="bg-BG" sz="1800" dirty="0">
                          <a:solidFill>
                            <a:schemeClr val="tx1"/>
                          </a:solidFill>
                          <a:effectLst/>
                          <a:latin typeface="Arial Narrow" panose="020B0606020202030204" pitchFamily="34" charset="0"/>
                        </a:rPr>
                        <a:t>Видове дела</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a:solidFill>
                            <a:schemeClr val="tx1"/>
                          </a:solidFill>
                          <a:effectLst/>
                          <a:latin typeface="Arial Narrow" panose="020B0606020202030204" pitchFamily="34" charset="0"/>
                        </a:rPr>
                        <a:t>Гр.дела по </a:t>
                      </a:r>
                    </a:p>
                    <a:p>
                      <a:pPr algn="ctr">
                        <a:spcAft>
                          <a:spcPts val="0"/>
                        </a:spcAft>
                        <a:tabLst>
                          <a:tab pos="457200" algn="l"/>
                        </a:tabLst>
                      </a:pPr>
                      <a:r>
                        <a:rPr lang="bg-BG" sz="1800" dirty="0">
                          <a:solidFill>
                            <a:schemeClr val="tx1"/>
                          </a:solidFill>
                          <a:effectLst/>
                          <a:latin typeface="Arial Narrow" panose="020B0606020202030204" pitchFamily="34" charset="0"/>
                        </a:rPr>
                        <a:t>общия ред</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a:solidFill>
                            <a:schemeClr val="tx1"/>
                          </a:solidFill>
                          <a:effectLst/>
                          <a:latin typeface="Arial Narrow" panose="020B0606020202030204" pitchFamily="34" charset="0"/>
                        </a:rPr>
                        <a:t>Бързи производства </a:t>
                      </a:r>
                    </a:p>
                    <a:p>
                      <a:pPr algn="ctr">
                        <a:spcAft>
                          <a:spcPts val="0"/>
                        </a:spcAft>
                        <a:tabLst>
                          <a:tab pos="457200" algn="l"/>
                        </a:tabLst>
                      </a:pPr>
                      <a:r>
                        <a:rPr lang="bg-BG" sz="1800" dirty="0">
                          <a:solidFill>
                            <a:schemeClr val="tx1"/>
                          </a:solidFill>
                          <a:effectLst/>
                          <a:latin typeface="Arial Narrow" panose="020B0606020202030204" pitchFamily="34" charset="0"/>
                        </a:rPr>
                        <a:t>по чл.310 </a:t>
                      </a:r>
                      <a:r>
                        <a:rPr lang="bg-BG" sz="1800" dirty="0" smtClean="0">
                          <a:solidFill>
                            <a:schemeClr val="tx1"/>
                          </a:solidFill>
                          <a:effectLst/>
                          <a:latin typeface="Arial Narrow" panose="020B0606020202030204" pitchFamily="34" charset="0"/>
                        </a:rPr>
                        <a:t>от</a:t>
                      </a:r>
                    </a:p>
                    <a:p>
                      <a:pPr algn="ctr">
                        <a:spcAft>
                          <a:spcPts val="0"/>
                        </a:spcAft>
                        <a:tabLst>
                          <a:tab pos="457200" algn="l"/>
                        </a:tabLst>
                      </a:pPr>
                      <a:r>
                        <a:rPr lang="bg-BG" sz="1800" dirty="0" smtClean="0">
                          <a:solidFill>
                            <a:schemeClr val="tx1"/>
                          </a:solidFill>
                          <a:effectLst/>
                          <a:latin typeface="Arial Narrow" panose="020B0606020202030204" pitchFamily="34" charset="0"/>
                        </a:rPr>
                        <a:t>ГПК</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a:solidFill>
                            <a:schemeClr val="tx1"/>
                          </a:solidFill>
                          <a:effectLst/>
                          <a:latin typeface="Arial Narrow" panose="020B0606020202030204" pitchFamily="34" charset="0"/>
                        </a:rPr>
                        <a:t>Частни граждански дела </a:t>
                      </a:r>
                      <a:r>
                        <a:rPr lang="bg-BG" sz="1800" dirty="0" smtClean="0">
                          <a:solidFill>
                            <a:schemeClr val="tx1"/>
                          </a:solidFill>
                          <a:effectLst/>
                          <a:latin typeface="Arial Narrow" panose="020B0606020202030204" pitchFamily="34" charset="0"/>
                        </a:rPr>
                        <a:t>по</a:t>
                      </a:r>
                    </a:p>
                    <a:p>
                      <a:pPr algn="ctr">
                        <a:spcAft>
                          <a:spcPts val="0"/>
                        </a:spcAft>
                        <a:tabLst>
                          <a:tab pos="457200" algn="l"/>
                        </a:tabLst>
                      </a:pPr>
                      <a:r>
                        <a:rPr lang="bg-BG" sz="1800" dirty="0" smtClean="0">
                          <a:solidFill>
                            <a:schemeClr val="tx1"/>
                          </a:solidFill>
                          <a:effectLst/>
                          <a:latin typeface="Arial Narrow" panose="020B0606020202030204" pitchFamily="34" charset="0"/>
                        </a:rPr>
                        <a:t>чл.410 и</a:t>
                      </a:r>
                    </a:p>
                    <a:p>
                      <a:pPr algn="ctr">
                        <a:spcAft>
                          <a:spcPts val="0"/>
                        </a:spcAft>
                        <a:tabLst>
                          <a:tab pos="457200" algn="l"/>
                        </a:tabLst>
                      </a:pPr>
                      <a:r>
                        <a:rPr lang="bg-BG" sz="1800" dirty="0" smtClean="0">
                          <a:solidFill>
                            <a:schemeClr val="tx1"/>
                          </a:solidFill>
                          <a:effectLst/>
                          <a:latin typeface="Arial Narrow" panose="020B0606020202030204" pitchFamily="34" charset="0"/>
                        </a:rPr>
                        <a:t>чл.417  </a:t>
                      </a:r>
                      <a:r>
                        <a:rPr lang="bg-BG" sz="1800" dirty="0">
                          <a:solidFill>
                            <a:schemeClr val="tx1"/>
                          </a:solidFill>
                          <a:effectLst/>
                          <a:latin typeface="Arial Narrow" panose="020B0606020202030204" pitchFamily="34" charset="0"/>
                        </a:rPr>
                        <a:t>ГПК</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a:solidFill>
                            <a:schemeClr val="tx1"/>
                          </a:solidFill>
                          <a:effectLst/>
                          <a:latin typeface="Arial Narrow" panose="020B0606020202030204" pitchFamily="34" charset="0"/>
                        </a:rPr>
                        <a:t>Частни граждански дела</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a:solidFill>
                            <a:schemeClr val="tx1"/>
                          </a:solidFill>
                          <a:effectLst/>
                          <a:latin typeface="Arial Narrow" panose="020B0606020202030204" pitchFamily="34" charset="0"/>
                        </a:rPr>
                        <a:t>Административни граждански дела</a:t>
                      </a:r>
                    </a:p>
                    <a:p>
                      <a:pPr algn="ctr">
                        <a:spcAft>
                          <a:spcPts val="0"/>
                        </a:spcAft>
                        <a:tabLst>
                          <a:tab pos="457200" algn="l"/>
                        </a:tabLst>
                      </a:pPr>
                      <a:r>
                        <a:rPr lang="bg-BG" sz="1800" dirty="0">
                          <a:solidFill>
                            <a:schemeClr val="tx1"/>
                          </a:solidFill>
                          <a:effectLst/>
                          <a:latin typeface="Arial Narrow" panose="020B0606020202030204" pitchFamily="34" charset="0"/>
                        </a:rPr>
                        <a:t>по ЗСПЗЗ</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r>
              <a:tr h="523452">
                <a:tc>
                  <a:txBody>
                    <a:bodyPr/>
                    <a:lstStyle/>
                    <a:p>
                      <a:pPr algn="ctr">
                        <a:spcAft>
                          <a:spcPts val="0"/>
                        </a:spcAft>
                        <a:tabLst>
                          <a:tab pos="457200" algn="l"/>
                        </a:tabLst>
                      </a:pPr>
                      <a:r>
                        <a:rPr lang="bg-BG" sz="1800" dirty="0" smtClean="0">
                          <a:solidFill>
                            <a:schemeClr val="tx1"/>
                          </a:solidFill>
                          <a:effectLst/>
                        </a:rPr>
                        <a:t>2025</a:t>
                      </a:r>
                      <a:endParaRPr lang="bg-BG" sz="18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341</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17</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614</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120</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4</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23452">
                <a:tc>
                  <a:txBody>
                    <a:bodyPr/>
                    <a:lstStyle/>
                    <a:p>
                      <a:pPr algn="ctr">
                        <a:spcAft>
                          <a:spcPts val="0"/>
                        </a:spcAft>
                        <a:tabLst>
                          <a:tab pos="457200" algn="l"/>
                        </a:tabLst>
                      </a:pPr>
                      <a:r>
                        <a:rPr lang="bg-BG" sz="1800" dirty="0" smtClean="0">
                          <a:solidFill>
                            <a:schemeClr val="tx1"/>
                          </a:solidFill>
                          <a:effectLst/>
                        </a:rPr>
                        <a:t>2024</a:t>
                      </a:r>
                      <a:endParaRPr lang="bg-BG" sz="18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smtClean="0">
                          <a:solidFill>
                            <a:schemeClr val="tx1"/>
                          </a:solidFill>
                          <a:effectLst/>
                          <a:latin typeface="+mn-lt"/>
                          <a:ea typeface="+mn-ea"/>
                          <a:cs typeface="Times New Roman" panose="02020603050405020304" pitchFamily="18" charset="0"/>
                        </a:rPr>
                        <a:t>300</a:t>
                      </a:r>
                      <a:endParaRPr lang="bg-BG" sz="1800" dirty="0">
                        <a:solidFill>
                          <a:schemeClr val="tx1"/>
                        </a:solidFill>
                        <a:effectLst/>
                        <a:latin typeface="+mn-lt"/>
                        <a:ea typeface="Times New Roman"/>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12</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514</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100</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2</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34376">
                <a:tc>
                  <a:txBody>
                    <a:bodyPr/>
                    <a:lstStyle/>
                    <a:p>
                      <a:pPr algn="ctr">
                        <a:spcAft>
                          <a:spcPts val="0"/>
                        </a:spcAft>
                        <a:tabLst>
                          <a:tab pos="457200" algn="l"/>
                        </a:tabLst>
                      </a:pPr>
                      <a:r>
                        <a:rPr lang="bg-BG" sz="1800" dirty="0" smtClean="0">
                          <a:solidFill>
                            <a:schemeClr val="tx1"/>
                          </a:solidFill>
                          <a:effectLst/>
                          <a:latin typeface="+mn-lt"/>
                          <a:ea typeface="Times New Roman"/>
                        </a:rPr>
                        <a:t>2023</a:t>
                      </a:r>
                      <a:endParaRPr lang="bg-BG" sz="1800" dirty="0">
                        <a:solidFill>
                          <a:schemeClr val="tx1"/>
                        </a:solidFill>
                        <a:effectLst/>
                        <a:latin typeface="+mn-lt"/>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211</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7</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368</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104</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3</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34376">
                <a:tc>
                  <a:txBody>
                    <a:bodyPr/>
                    <a:lstStyle/>
                    <a:p>
                      <a:pPr algn="ctr">
                        <a:spcAft>
                          <a:spcPts val="0"/>
                        </a:spcAft>
                        <a:tabLst>
                          <a:tab pos="457200" algn="l"/>
                        </a:tabLst>
                      </a:pPr>
                      <a:r>
                        <a:rPr lang="bg-BG" sz="1800" dirty="0" smtClean="0">
                          <a:solidFill>
                            <a:schemeClr val="tx1"/>
                          </a:solidFill>
                          <a:effectLst/>
                          <a:latin typeface="+mn-lt"/>
                        </a:rPr>
                        <a:t>2022</a:t>
                      </a:r>
                      <a:endParaRPr lang="bg-BG" sz="1800" dirty="0">
                        <a:solidFill>
                          <a:schemeClr val="tx1"/>
                        </a:solidFill>
                        <a:effectLst/>
                        <a:latin typeface="+mn-lt"/>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296</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11</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mn-ea"/>
                        </a:rPr>
                        <a:t>396</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107</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1</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34376">
                <a:tc>
                  <a:txBody>
                    <a:bodyPr/>
                    <a:lstStyle/>
                    <a:p>
                      <a:pPr algn="ctr">
                        <a:spcAft>
                          <a:spcPts val="0"/>
                        </a:spcAft>
                        <a:tabLst>
                          <a:tab pos="457200" algn="l"/>
                        </a:tabLst>
                      </a:pPr>
                      <a:r>
                        <a:rPr lang="bg-BG" sz="1800" dirty="0" smtClean="0">
                          <a:solidFill>
                            <a:schemeClr val="tx1"/>
                          </a:solidFill>
                          <a:effectLst/>
                        </a:rPr>
                        <a:t>2021</a:t>
                      </a:r>
                      <a:endParaRPr lang="bg-BG" sz="18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tabLst>
                          <a:tab pos="457200" algn="l"/>
                        </a:tabLst>
                      </a:pPr>
                      <a:r>
                        <a:rPr lang="bg-BG" sz="1800" dirty="0" smtClean="0">
                          <a:solidFill>
                            <a:schemeClr val="tx1"/>
                          </a:solidFill>
                          <a:effectLst/>
                          <a:latin typeface="+mn-lt"/>
                          <a:ea typeface="+mn-ea"/>
                        </a:rPr>
                        <a:t>316</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rPr>
                        <a:t>14</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mn-ea"/>
                        </a:rPr>
                        <a:t>367</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127</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tabLst>
                          <a:tab pos="457200" algn="l"/>
                        </a:tabLst>
                      </a:pPr>
                      <a:r>
                        <a:rPr lang="bg-BG" sz="1800" dirty="0" smtClean="0">
                          <a:solidFill>
                            <a:schemeClr val="tx1"/>
                          </a:solidFill>
                          <a:effectLst/>
                          <a:latin typeface="+mn-lt"/>
                          <a:ea typeface="Times New Roman"/>
                        </a:rPr>
                        <a:t>5</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843789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782960"/>
          </a:xfrm>
        </p:spPr>
        <p:txBody>
          <a:bodyPr/>
          <a:lstStyle/>
          <a:p>
            <a:pPr algn="ctr"/>
            <a:r>
              <a:rPr lang="bg-BG" b="1" dirty="0" smtClean="0">
                <a:solidFill>
                  <a:schemeClr val="accent3">
                    <a:lumMod val="50000"/>
                  </a:schemeClr>
                </a:solidFill>
                <a:effectLst>
                  <a:outerShdw blurRad="38100" dist="38100" dir="2700000" algn="tl">
                    <a:srgbClr val="000000">
                      <a:alpha val="43137"/>
                    </a:srgbClr>
                  </a:outerShdw>
                </a:effectLst>
              </a:rPr>
              <a:t>Дела за разглеждане</a:t>
            </a:r>
            <a:endParaRPr lang="en-US"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735889925"/>
              </p:ext>
            </p:extLst>
          </p:nvPr>
        </p:nvGraphicFramePr>
        <p:xfrm>
          <a:off x="457200" y="1600200"/>
          <a:ext cx="8147248"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8922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700808"/>
            <a:ext cx="8208912" cy="3456384"/>
          </a:xfrm>
        </p:spPr>
        <p:txBody>
          <a:bodyPr>
            <a:normAutofit fontScale="70000" lnSpcReduction="20000"/>
          </a:bodyPr>
          <a:lstStyle/>
          <a:p>
            <a:pPr marL="0" indent="0" algn="just">
              <a:buNone/>
            </a:pPr>
            <a:r>
              <a:rPr lang="en-US" sz="5600" dirty="0">
                <a:latin typeface="Arial Narrow" panose="020B0606020202030204" pitchFamily="34" charset="0"/>
              </a:rPr>
              <a:t>	</a:t>
            </a:r>
            <a:r>
              <a:rPr lang="ru-RU" sz="3100" dirty="0" err="1" smtClean="0">
                <a:latin typeface="Arial Narrow" panose="020B0606020202030204" pitchFamily="34" charset="0"/>
              </a:rPr>
              <a:t>Гражданските</a:t>
            </a:r>
            <a:r>
              <a:rPr lang="ru-RU" sz="3100" dirty="0" smtClean="0">
                <a:latin typeface="Arial Narrow" panose="020B0606020202030204" pitchFamily="34" charset="0"/>
              </a:rPr>
              <a:t> </a:t>
            </a:r>
            <a:r>
              <a:rPr lang="ru-RU" sz="3100" dirty="0">
                <a:latin typeface="Arial Narrow" panose="020B0606020202030204" pitchFamily="34" charset="0"/>
              </a:rPr>
              <a:t>дела за развод </a:t>
            </a:r>
            <a:r>
              <a:rPr lang="bg-BG" sz="3100" dirty="0" smtClean="0">
                <a:latin typeface="Arial Narrow" panose="020B0606020202030204" pitchFamily="34" charset="0"/>
              </a:rPr>
              <a:t>за разглеждане </a:t>
            </a:r>
            <a:r>
              <a:rPr lang="ru-RU" sz="3100" dirty="0" err="1" smtClean="0">
                <a:latin typeface="Arial Narrow" panose="020B0606020202030204" pitchFamily="34" charset="0"/>
              </a:rPr>
              <a:t>са</a:t>
            </a:r>
            <a:r>
              <a:rPr lang="ru-RU" sz="3100" dirty="0" smtClean="0">
                <a:latin typeface="Arial Narrow" panose="020B0606020202030204" pitchFamily="34" charset="0"/>
              </a:rPr>
              <a:t> били 34 </a:t>
            </a:r>
            <a:r>
              <a:rPr lang="ru-RU" sz="3100" dirty="0" err="1" smtClean="0">
                <a:latin typeface="Arial Narrow" panose="020B0606020202030204" pitchFamily="34" charset="0"/>
              </a:rPr>
              <a:t>броя</a:t>
            </a:r>
            <a:r>
              <a:rPr lang="ru-RU" sz="3100" dirty="0" smtClean="0">
                <a:latin typeface="Arial Narrow" panose="020B0606020202030204" pitchFamily="34" charset="0"/>
              </a:rPr>
              <a:t>, от </a:t>
            </a:r>
            <a:r>
              <a:rPr lang="ru-RU" sz="3100" dirty="0" err="1" smtClean="0">
                <a:latin typeface="Arial Narrow" panose="020B0606020202030204" pitchFamily="34" charset="0"/>
              </a:rPr>
              <a:t>които</a:t>
            </a:r>
            <a:r>
              <a:rPr lang="ru-RU" sz="3100" dirty="0" smtClean="0">
                <a:latin typeface="Arial Narrow" panose="020B0606020202030204" pitchFamily="34" charset="0"/>
              </a:rPr>
              <a:t> </a:t>
            </a:r>
            <a:r>
              <a:rPr lang="ru-RU" sz="3100" dirty="0" err="1" smtClean="0">
                <a:latin typeface="Arial Narrow" panose="020B0606020202030204" pitchFamily="34" charset="0"/>
              </a:rPr>
              <a:t>са</a:t>
            </a:r>
            <a:r>
              <a:rPr lang="ru-RU" sz="3100" dirty="0" smtClean="0">
                <a:latin typeface="Arial Narrow" panose="020B0606020202030204" pitchFamily="34" charset="0"/>
              </a:rPr>
              <a:t> </a:t>
            </a:r>
            <a:r>
              <a:rPr lang="ru-RU" sz="3100" dirty="0" err="1" smtClean="0">
                <a:latin typeface="Arial Narrow" panose="020B0606020202030204" pitchFamily="34" charset="0"/>
              </a:rPr>
              <a:t>постъпили</a:t>
            </a:r>
            <a:r>
              <a:rPr lang="ru-RU" sz="3100" dirty="0" smtClean="0">
                <a:latin typeface="Arial Narrow" panose="020B0606020202030204" pitchFamily="34" charset="0"/>
              </a:rPr>
              <a:t> 25 </a:t>
            </a:r>
            <a:r>
              <a:rPr lang="ru-RU" sz="3100" dirty="0" err="1" smtClean="0">
                <a:latin typeface="Arial Narrow" panose="020B0606020202030204" pitchFamily="34" charset="0"/>
              </a:rPr>
              <a:t>броя</a:t>
            </a:r>
            <a:r>
              <a:rPr lang="ru-RU" sz="3100" dirty="0" smtClean="0">
                <a:latin typeface="Arial Narrow" panose="020B0606020202030204" pitchFamily="34" charset="0"/>
              </a:rPr>
              <a:t> </a:t>
            </a:r>
            <a:r>
              <a:rPr lang="ru-RU" sz="3100" dirty="0" err="1" smtClean="0">
                <a:latin typeface="Arial Narrow" panose="020B0606020202030204" pitchFamily="34" charset="0"/>
              </a:rPr>
              <a:t>през</a:t>
            </a:r>
            <a:r>
              <a:rPr lang="ru-RU" sz="3100" dirty="0" smtClean="0">
                <a:latin typeface="Arial Narrow" panose="020B0606020202030204" pitchFamily="34" charset="0"/>
              </a:rPr>
              <a:t> 2025 г. – 11 </a:t>
            </a:r>
            <a:r>
              <a:rPr lang="ru-RU" sz="3100" dirty="0" err="1" smtClean="0">
                <a:latin typeface="Arial Narrow" panose="020B0606020202030204" pitchFamily="34" charset="0"/>
              </a:rPr>
              <a:t>броя</a:t>
            </a:r>
            <a:r>
              <a:rPr lang="ru-RU" sz="3100" dirty="0" smtClean="0">
                <a:latin typeface="Arial Narrow" panose="020B0606020202030204" pitchFamily="34" charset="0"/>
              </a:rPr>
              <a:t> за </a:t>
            </a:r>
            <a:r>
              <a:rPr lang="ru-RU" sz="3100" dirty="0">
                <a:latin typeface="Arial Narrow" panose="020B0606020202030204" pitchFamily="34" charset="0"/>
              </a:rPr>
              <a:t>развод по взаимно </a:t>
            </a:r>
            <a:r>
              <a:rPr lang="ru-RU" sz="3100" dirty="0" err="1">
                <a:latin typeface="Arial Narrow" panose="020B0606020202030204" pitchFamily="34" charset="0"/>
              </a:rPr>
              <a:t>съгласие</a:t>
            </a:r>
            <a:r>
              <a:rPr lang="ru-RU" sz="3100" dirty="0">
                <a:latin typeface="Arial Narrow" panose="020B0606020202030204" pitchFamily="34" charset="0"/>
              </a:rPr>
              <a:t> и </a:t>
            </a:r>
            <a:r>
              <a:rPr lang="ru-RU" sz="3100" dirty="0" smtClean="0">
                <a:latin typeface="Arial Narrow" panose="020B0606020202030204" pitchFamily="34" charset="0"/>
              </a:rPr>
              <a:t>14 </a:t>
            </a:r>
            <a:r>
              <a:rPr lang="ru-RU" sz="3100" dirty="0" err="1">
                <a:latin typeface="Arial Narrow" panose="020B0606020202030204" pitchFamily="34" charset="0"/>
              </a:rPr>
              <a:t>броя</a:t>
            </a:r>
            <a:r>
              <a:rPr lang="ru-RU" sz="3100" dirty="0">
                <a:latin typeface="Arial Narrow" panose="020B0606020202030204" pitchFamily="34" charset="0"/>
              </a:rPr>
              <a:t> по исков ред. </a:t>
            </a:r>
            <a:endParaRPr lang="ru-RU" sz="3100" dirty="0" smtClean="0">
              <a:latin typeface="Arial Narrow" panose="020B0606020202030204" pitchFamily="34" charset="0"/>
            </a:endParaRPr>
          </a:p>
          <a:p>
            <a:pPr marL="0" indent="0" algn="just">
              <a:buNone/>
            </a:pPr>
            <a:r>
              <a:rPr lang="ru-RU" sz="3100" dirty="0">
                <a:latin typeface="Arial Narrow" panose="020B0606020202030204" pitchFamily="34" charset="0"/>
              </a:rPr>
              <a:t>	</a:t>
            </a:r>
            <a:r>
              <a:rPr lang="ru-RU" sz="3100" dirty="0" err="1" smtClean="0">
                <a:latin typeface="Arial Narrow" panose="020B0606020202030204" pitchFamily="34" charset="0"/>
              </a:rPr>
              <a:t>Свършилите</a:t>
            </a:r>
            <a:r>
              <a:rPr lang="ru-RU" sz="3100" dirty="0" smtClean="0">
                <a:latin typeface="Arial Narrow" panose="020B0606020202030204" pitchFamily="34" charset="0"/>
              </a:rPr>
              <a:t> </a:t>
            </a:r>
            <a:r>
              <a:rPr lang="ru-RU" sz="3100" dirty="0">
                <a:latin typeface="Arial Narrow" panose="020B0606020202030204" pitchFamily="34" charset="0"/>
              </a:rPr>
              <a:t>дела за развод </a:t>
            </a:r>
            <a:r>
              <a:rPr lang="ru-RU" sz="3100" dirty="0" err="1">
                <a:latin typeface="Arial Narrow" panose="020B0606020202030204" pitchFamily="34" charset="0"/>
              </a:rPr>
              <a:t>през</a:t>
            </a:r>
            <a:r>
              <a:rPr lang="ru-RU" sz="3100" dirty="0">
                <a:latin typeface="Arial Narrow" panose="020B0606020202030204" pitchFamily="34" charset="0"/>
              </a:rPr>
              <a:t> </a:t>
            </a:r>
            <a:r>
              <a:rPr lang="ru-RU" sz="3100" dirty="0" smtClean="0">
                <a:latin typeface="Arial Narrow" panose="020B0606020202030204" pitchFamily="34" charset="0"/>
              </a:rPr>
              <a:t>2025 </a:t>
            </a:r>
            <a:r>
              <a:rPr lang="ru-RU" sz="3100" dirty="0">
                <a:latin typeface="Arial Narrow" panose="020B0606020202030204" pitchFamily="34" charset="0"/>
              </a:rPr>
              <a:t>г. </a:t>
            </a:r>
            <a:r>
              <a:rPr lang="ru-RU" sz="3100" dirty="0" err="1">
                <a:latin typeface="Arial Narrow" panose="020B0606020202030204" pitchFamily="34" charset="0"/>
              </a:rPr>
              <a:t>са</a:t>
            </a:r>
            <a:r>
              <a:rPr lang="ru-RU" sz="3100" dirty="0">
                <a:latin typeface="Arial Narrow" panose="020B0606020202030204" pitchFamily="34" charset="0"/>
              </a:rPr>
              <a:t> </a:t>
            </a:r>
            <a:r>
              <a:rPr lang="ru-RU" sz="3100" dirty="0" smtClean="0">
                <a:latin typeface="Arial Narrow" panose="020B0606020202030204" pitchFamily="34" charset="0"/>
              </a:rPr>
              <a:t>25 </a:t>
            </a:r>
            <a:r>
              <a:rPr lang="ru-RU" sz="3100" dirty="0" err="1">
                <a:latin typeface="Arial Narrow" panose="020B0606020202030204" pitchFamily="34" charset="0"/>
              </a:rPr>
              <a:t>бр</a:t>
            </a:r>
            <a:r>
              <a:rPr lang="ru-RU" sz="3100" dirty="0">
                <a:latin typeface="Arial Narrow" panose="020B0606020202030204" pitchFamily="34" charset="0"/>
              </a:rPr>
              <a:t>. </a:t>
            </a:r>
            <a:endParaRPr lang="en-US" sz="3100" dirty="0" smtClean="0">
              <a:latin typeface="Arial Narrow" panose="020B0606020202030204" pitchFamily="34" charset="0"/>
            </a:endParaRPr>
          </a:p>
          <a:p>
            <a:pPr marL="0" indent="0" algn="just">
              <a:buNone/>
            </a:pPr>
            <a:r>
              <a:rPr lang="ru-RU" sz="3100" dirty="0" smtClean="0">
                <a:latin typeface="Arial Narrow" panose="020B0606020202030204" pitchFamily="34" charset="0"/>
              </a:rPr>
              <a:t> </a:t>
            </a:r>
          </a:p>
          <a:p>
            <a:pPr marL="0" indent="0" algn="just">
              <a:buNone/>
            </a:pPr>
            <a:endParaRPr lang="ru-RU" sz="3100" dirty="0">
              <a:latin typeface="Arial Narrow" panose="020B0606020202030204" pitchFamily="34" charset="0"/>
            </a:endParaRPr>
          </a:p>
          <a:p>
            <a:pPr marL="0" indent="0" algn="just">
              <a:buNone/>
            </a:pPr>
            <a:r>
              <a:rPr lang="en-US" sz="3100" dirty="0" smtClean="0">
                <a:latin typeface="Arial Narrow" panose="020B0606020202030204" pitchFamily="34" charset="0"/>
              </a:rPr>
              <a:t>	</a:t>
            </a:r>
            <a:r>
              <a:rPr lang="ru-RU" sz="3100" dirty="0" smtClean="0">
                <a:latin typeface="Arial Narrow" panose="020B0606020202030204" pitchFamily="34" charset="0"/>
              </a:rPr>
              <a:t>Сравнение </a:t>
            </a:r>
            <a:r>
              <a:rPr lang="ru-RU" sz="3100" dirty="0">
                <a:latin typeface="Arial Narrow" panose="020B0606020202030204" pitchFamily="34" charset="0"/>
              </a:rPr>
              <a:t>с </a:t>
            </a:r>
            <a:r>
              <a:rPr lang="ru-RU" sz="3100" dirty="0" err="1">
                <a:latin typeface="Arial Narrow" panose="020B0606020202030204" pitchFamily="34" charset="0"/>
              </a:rPr>
              <a:t>предходния</a:t>
            </a:r>
            <a:r>
              <a:rPr lang="ru-RU" sz="3100" dirty="0">
                <a:latin typeface="Arial Narrow" panose="020B0606020202030204" pitchFamily="34" charset="0"/>
              </a:rPr>
              <a:t> период </a:t>
            </a:r>
            <a:r>
              <a:rPr lang="ru-RU" sz="3100" dirty="0" smtClean="0">
                <a:latin typeface="Arial Narrow" panose="020B0606020202030204" pitchFamily="34" charset="0"/>
              </a:rPr>
              <a:t>2024 </a:t>
            </a:r>
            <a:r>
              <a:rPr lang="ru-RU" sz="3100" dirty="0">
                <a:latin typeface="Arial Narrow" panose="020B0606020202030204" pitchFamily="34" charset="0"/>
              </a:rPr>
              <a:t>г.: </a:t>
            </a:r>
            <a:r>
              <a:rPr lang="ru-RU" sz="3100" dirty="0" err="1">
                <a:latin typeface="Arial Narrow" panose="020B0606020202030204" pitchFamily="34" charset="0"/>
              </a:rPr>
              <a:t>гражданските</a:t>
            </a:r>
            <a:r>
              <a:rPr lang="ru-RU" sz="3100" dirty="0">
                <a:latin typeface="Arial Narrow" panose="020B0606020202030204" pitchFamily="34" charset="0"/>
              </a:rPr>
              <a:t> дела за развод </a:t>
            </a:r>
            <a:r>
              <a:rPr lang="ru-RU" sz="3100" dirty="0" err="1">
                <a:latin typeface="Arial Narrow" panose="020B0606020202030204" pitchFamily="34" charset="0"/>
              </a:rPr>
              <a:t>са</a:t>
            </a:r>
            <a:r>
              <a:rPr lang="ru-RU" sz="3100" dirty="0">
                <a:latin typeface="Arial Narrow" panose="020B0606020202030204" pitchFamily="34" charset="0"/>
              </a:rPr>
              <a:t> </a:t>
            </a:r>
            <a:r>
              <a:rPr lang="ru-RU" sz="3100" dirty="0" smtClean="0">
                <a:latin typeface="Arial Narrow" panose="020B0606020202030204" pitchFamily="34" charset="0"/>
              </a:rPr>
              <a:t>32 </a:t>
            </a:r>
            <a:r>
              <a:rPr lang="ru-RU" sz="3100" dirty="0" err="1">
                <a:latin typeface="Arial Narrow" panose="020B0606020202030204" pitchFamily="34" charset="0"/>
              </a:rPr>
              <a:t>броя</a:t>
            </a:r>
            <a:r>
              <a:rPr lang="ru-RU" sz="3100" dirty="0">
                <a:latin typeface="Arial Narrow" panose="020B0606020202030204" pitchFamily="34" charset="0"/>
              </a:rPr>
              <a:t> </a:t>
            </a:r>
            <a:r>
              <a:rPr lang="ru-RU" sz="3100" dirty="0" err="1">
                <a:latin typeface="Arial Narrow" panose="020B0606020202030204" pitchFamily="34" charset="0"/>
              </a:rPr>
              <a:t>през</a:t>
            </a:r>
            <a:r>
              <a:rPr lang="ru-RU" sz="3100" dirty="0">
                <a:latin typeface="Arial Narrow" panose="020B0606020202030204" pitchFamily="34" charset="0"/>
              </a:rPr>
              <a:t> </a:t>
            </a:r>
            <a:r>
              <a:rPr lang="ru-RU" sz="3100" dirty="0" smtClean="0">
                <a:latin typeface="Arial Narrow" panose="020B0606020202030204" pitchFamily="34" charset="0"/>
              </a:rPr>
              <a:t>2024 </a:t>
            </a:r>
            <a:r>
              <a:rPr lang="ru-RU" sz="3100" dirty="0">
                <a:latin typeface="Arial Narrow" panose="020B0606020202030204" pitchFamily="34" charset="0"/>
              </a:rPr>
              <a:t>г., от </a:t>
            </a:r>
            <a:r>
              <a:rPr lang="ru-RU" sz="3100" dirty="0" err="1">
                <a:latin typeface="Arial Narrow" panose="020B0606020202030204" pitchFamily="34" charset="0"/>
              </a:rPr>
              <a:t>които</a:t>
            </a:r>
            <a:r>
              <a:rPr lang="ru-RU" sz="3100" dirty="0">
                <a:latin typeface="Arial Narrow" panose="020B0606020202030204" pitchFamily="34" charset="0"/>
              </a:rPr>
              <a:t> </a:t>
            </a:r>
            <a:r>
              <a:rPr lang="ru-RU" sz="3100" dirty="0" err="1">
                <a:latin typeface="Arial Narrow" panose="020B0606020202030204" pitchFamily="34" charset="0"/>
              </a:rPr>
              <a:t>новообразувани</a:t>
            </a:r>
            <a:r>
              <a:rPr lang="ru-RU" sz="3100" dirty="0">
                <a:latin typeface="Arial Narrow" panose="020B0606020202030204" pitchFamily="34" charset="0"/>
              </a:rPr>
              <a:t> </a:t>
            </a:r>
            <a:r>
              <a:rPr lang="ru-RU" sz="3100" dirty="0" smtClean="0">
                <a:latin typeface="Arial Narrow" panose="020B0606020202030204" pitchFamily="34" charset="0"/>
              </a:rPr>
              <a:t>12 </a:t>
            </a:r>
            <a:r>
              <a:rPr lang="ru-RU" sz="3100" dirty="0" err="1">
                <a:latin typeface="Arial Narrow" panose="020B0606020202030204" pitchFamily="34" charset="0"/>
              </a:rPr>
              <a:t>броя</a:t>
            </a:r>
            <a:r>
              <a:rPr lang="ru-RU" sz="3100" dirty="0">
                <a:latin typeface="Arial Narrow" panose="020B0606020202030204" pitchFamily="34" charset="0"/>
              </a:rPr>
              <a:t>  за развод по взаимно </a:t>
            </a:r>
            <a:r>
              <a:rPr lang="ru-RU" sz="3100" dirty="0" err="1">
                <a:latin typeface="Arial Narrow" panose="020B0606020202030204" pitchFamily="34" charset="0"/>
              </a:rPr>
              <a:t>съгласие</a:t>
            </a:r>
            <a:r>
              <a:rPr lang="ru-RU" sz="3100" dirty="0">
                <a:latin typeface="Arial Narrow" panose="020B0606020202030204" pitchFamily="34" charset="0"/>
              </a:rPr>
              <a:t> и </a:t>
            </a:r>
            <a:r>
              <a:rPr lang="ru-RU" sz="3100" dirty="0" smtClean="0">
                <a:latin typeface="Arial Narrow" panose="020B0606020202030204" pitchFamily="34" charset="0"/>
              </a:rPr>
              <a:t>17 </a:t>
            </a:r>
            <a:r>
              <a:rPr lang="ru-RU" sz="3100" dirty="0" err="1">
                <a:latin typeface="Arial Narrow" panose="020B0606020202030204" pitchFamily="34" charset="0"/>
              </a:rPr>
              <a:t>броя</a:t>
            </a:r>
            <a:r>
              <a:rPr lang="ru-RU" sz="3100" dirty="0">
                <a:latin typeface="Arial Narrow" panose="020B0606020202030204" pitchFamily="34" charset="0"/>
              </a:rPr>
              <a:t> по исков ред. </a:t>
            </a:r>
            <a:endParaRPr lang="ru-RU" sz="3100" dirty="0" smtClean="0">
              <a:latin typeface="Arial Narrow" panose="020B0606020202030204" pitchFamily="34" charset="0"/>
            </a:endParaRPr>
          </a:p>
          <a:p>
            <a:pPr marL="0" indent="0" algn="just">
              <a:buNone/>
            </a:pPr>
            <a:r>
              <a:rPr lang="ru-RU" sz="3100" dirty="0">
                <a:latin typeface="Arial Narrow" panose="020B0606020202030204" pitchFamily="34" charset="0"/>
              </a:rPr>
              <a:t>	</a:t>
            </a:r>
            <a:r>
              <a:rPr lang="ru-RU" sz="3100" dirty="0" err="1" smtClean="0">
                <a:latin typeface="Arial Narrow" panose="020B0606020202030204" pitchFamily="34" charset="0"/>
              </a:rPr>
              <a:t>Свършилите</a:t>
            </a:r>
            <a:r>
              <a:rPr lang="ru-RU" sz="3100" dirty="0" smtClean="0">
                <a:latin typeface="Arial Narrow" panose="020B0606020202030204" pitchFamily="34" charset="0"/>
              </a:rPr>
              <a:t> </a:t>
            </a:r>
            <a:r>
              <a:rPr lang="ru-RU" sz="3100" dirty="0">
                <a:latin typeface="Arial Narrow" panose="020B0606020202030204" pitchFamily="34" charset="0"/>
              </a:rPr>
              <a:t>дела за развод </a:t>
            </a:r>
            <a:r>
              <a:rPr lang="ru-RU" sz="3100" dirty="0" err="1">
                <a:latin typeface="Arial Narrow" panose="020B0606020202030204" pitchFamily="34" charset="0"/>
              </a:rPr>
              <a:t>през</a:t>
            </a:r>
            <a:r>
              <a:rPr lang="ru-RU" sz="3100" dirty="0">
                <a:latin typeface="Arial Narrow" panose="020B0606020202030204" pitchFamily="34" charset="0"/>
              </a:rPr>
              <a:t> </a:t>
            </a:r>
            <a:r>
              <a:rPr lang="ru-RU" sz="3100" dirty="0" smtClean="0">
                <a:latin typeface="Arial Narrow" panose="020B0606020202030204" pitchFamily="34" charset="0"/>
              </a:rPr>
              <a:t>2024 </a:t>
            </a:r>
            <a:r>
              <a:rPr lang="ru-RU" sz="3100" dirty="0">
                <a:latin typeface="Arial Narrow" panose="020B0606020202030204" pitchFamily="34" charset="0"/>
              </a:rPr>
              <a:t>г. </a:t>
            </a:r>
            <a:r>
              <a:rPr lang="ru-RU" sz="3100" dirty="0" err="1">
                <a:latin typeface="Arial Narrow" panose="020B0606020202030204" pitchFamily="34" charset="0"/>
              </a:rPr>
              <a:t>са</a:t>
            </a:r>
            <a:r>
              <a:rPr lang="ru-RU" sz="3100" dirty="0">
                <a:latin typeface="Arial Narrow" panose="020B0606020202030204" pitchFamily="34" charset="0"/>
              </a:rPr>
              <a:t> </a:t>
            </a:r>
            <a:r>
              <a:rPr lang="ru-RU" sz="3100" dirty="0" smtClean="0">
                <a:latin typeface="Arial Narrow" panose="020B0606020202030204" pitchFamily="34" charset="0"/>
              </a:rPr>
              <a:t>23 </a:t>
            </a:r>
            <a:r>
              <a:rPr lang="ru-RU" sz="3100" dirty="0" err="1">
                <a:latin typeface="Arial Narrow" panose="020B0606020202030204" pitchFamily="34" charset="0"/>
              </a:rPr>
              <a:t>бр</a:t>
            </a:r>
            <a:r>
              <a:rPr lang="ru-RU" sz="3100" dirty="0">
                <a:latin typeface="Arial Narrow" panose="020B0606020202030204" pitchFamily="34" charset="0"/>
              </a:rPr>
              <a:t>. </a:t>
            </a:r>
          </a:p>
        </p:txBody>
      </p:sp>
    </p:spTree>
    <p:extLst>
      <p:ext uri="{BB962C8B-B14F-4D97-AF65-F5344CB8AC3E}">
        <p14:creationId xmlns:p14="http://schemas.microsoft.com/office/powerpoint/2010/main" val="1809805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628800"/>
            <a:ext cx="7920880" cy="2952328"/>
          </a:xfrm>
        </p:spPr>
        <p:txBody>
          <a:bodyPr>
            <a:normAutofit fontScale="32500" lnSpcReduction="20000"/>
          </a:bodyPr>
          <a:lstStyle/>
          <a:p>
            <a:pPr marL="0" indent="0" algn="just">
              <a:buNone/>
            </a:pPr>
            <a:r>
              <a:rPr lang="ru-RU" sz="8000" dirty="0" smtClean="0">
                <a:latin typeface="Arial Narrow" panose="020B0606020202030204" pitchFamily="34" charset="0"/>
              </a:rPr>
              <a:t>	</a:t>
            </a:r>
            <a:r>
              <a:rPr lang="ru-RU" sz="6800" dirty="0" smtClean="0">
                <a:latin typeface="Arial Narrow" panose="020B0606020202030204" pitchFamily="34" charset="0"/>
              </a:rPr>
              <a:t>По </a:t>
            </a:r>
            <a:r>
              <a:rPr lang="ru-RU" sz="6800" dirty="0">
                <a:latin typeface="Arial Narrow" panose="020B0606020202030204" pitchFamily="34" charset="0"/>
              </a:rPr>
              <a:t>Закона за защита </a:t>
            </a:r>
            <a:r>
              <a:rPr lang="ru-RU" sz="6800" dirty="0" err="1">
                <a:latin typeface="Arial Narrow" panose="020B0606020202030204" pitchFamily="34" charset="0"/>
              </a:rPr>
              <a:t>срещу</a:t>
            </a:r>
            <a:r>
              <a:rPr lang="ru-RU" sz="6800" dirty="0">
                <a:latin typeface="Arial Narrow" panose="020B0606020202030204" pitchFamily="34" charset="0"/>
              </a:rPr>
              <a:t> </a:t>
            </a:r>
            <a:r>
              <a:rPr lang="ru-RU" sz="6800" dirty="0" err="1">
                <a:latin typeface="Arial Narrow" panose="020B0606020202030204" pitchFamily="34" charset="0"/>
              </a:rPr>
              <a:t>домашно</a:t>
            </a:r>
            <a:r>
              <a:rPr lang="ru-RU" sz="6800" dirty="0">
                <a:latin typeface="Arial Narrow" panose="020B0606020202030204" pitchFamily="34" charset="0"/>
              </a:rPr>
              <a:t> насилие </a:t>
            </a:r>
            <a:r>
              <a:rPr lang="ru-RU" sz="6800" dirty="0" err="1" smtClean="0">
                <a:latin typeface="Arial Narrow" panose="020B0606020202030204" pitchFamily="34" charset="0"/>
              </a:rPr>
              <a:t>през</a:t>
            </a:r>
            <a:r>
              <a:rPr lang="ru-RU" sz="6800" dirty="0" smtClean="0">
                <a:latin typeface="Arial Narrow" panose="020B0606020202030204" pitchFamily="34" charset="0"/>
              </a:rPr>
              <a:t> </a:t>
            </a:r>
            <a:r>
              <a:rPr lang="ru-RU" sz="6800" dirty="0" err="1">
                <a:latin typeface="Arial Narrow" panose="020B0606020202030204" pitchFamily="34" charset="0"/>
              </a:rPr>
              <a:t>отчетната</a:t>
            </a:r>
            <a:r>
              <a:rPr lang="ru-RU" sz="6800" dirty="0">
                <a:latin typeface="Arial Narrow" panose="020B0606020202030204" pitchFamily="34" charset="0"/>
              </a:rPr>
              <a:t> година </a:t>
            </a:r>
            <a:r>
              <a:rPr lang="ru-RU" sz="6800" dirty="0" err="1" smtClean="0">
                <a:latin typeface="Arial Narrow" panose="020B0606020202030204" pitchFamily="34" charset="0"/>
              </a:rPr>
              <a:t>са</a:t>
            </a:r>
            <a:r>
              <a:rPr lang="ru-RU" sz="6800" dirty="0" smtClean="0">
                <a:latin typeface="Arial Narrow" panose="020B0606020202030204" pitchFamily="34" charset="0"/>
              </a:rPr>
              <a:t> били на </a:t>
            </a:r>
            <a:r>
              <a:rPr lang="ru-RU" sz="6800" dirty="0" err="1" smtClean="0">
                <a:latin typeface="Arial Narrow" panose="020B0606020202030204" pitchFamily="34" charset="0"/>
              </a:rPr>
              <a:t>разглеждане</a:t>
            </a:r>
            <a:r>
              <a:rPr lang="ru-RU" sz="6800" dirty="0" smtClean="0">
                <a:latin typeface="Arial Narrow" panose="020B0606020202030204" pitchFamily="34" charset="0"/>
              </a:rPr>
              <a:t> 32 </a:t>
            </a:r>
            <a:r>
              <a:rPr lang="ru-RU" sz="6800" dirty="0" err="1">
                <a:latin typeface="Arial Narrow" panose="020B0606020202030204" pitchFamily="34" charset="0"/>
              </a:rPr>
              <a:t>бр</a:t>
            </a:r>
            <a:r>
              <a:rPr lang="ru-RU" sz="6800" dirty="0">
                <a:latin typeface="Arial Narrow" panose="020B0606020202030204" pitchFamily="34" charset="0"/>
              </a:rPr>
              <a:t>., от </a:t>
            </a:r>
            <a:r>
              <a:rPr lang="ru-RU" sz="6800" dirty="0" err="1">
                <a:latin typeface="Arial Narrow" panose="020B0606020202030204" pitchFamily="34" charset="0"/>
              </a:rPr>
              <a:t>които</a:t>
            </a:r>
            <a:r>
              <a:rPr lang="ru-RU" sz="6800" dirty="0">
                <a:latin typeface="Arial Narrow" panose="020B0606020202030204" pitchFamily="34" charset="0"/>
              </a:rPr>
              <a:t> </a:t>
            </a:r>
            <a:r>
              <a:rPr lang="ru-RU" sz="6800" dirty="0" smtClean="0">
                <a:latin typeface="Arial Narrow" panose="020B0606020202030204" pitchFamily="34" charset="0"/>
              </a:rPr>
              <a:t>28 </a:t>
            </a:r>
            <a:r>
              <a:rPr lang="ru-RU" sz="6800" dirty="0" err="1">
                <a:latin typeface="Arial Narrow" panose="020B0606020202030204" pitchFamily="34" charset="0"/>
              </a:rPr>
              <a:t>бр</a:t>
            </a:r>
            <a:r>
              <a:rPr lang="ru-RU" sz="6800" dirty="0">
                <a:latin typeface="Arial Narrow" panose="020B0606020202030204" pitchFamily="34" charset="0"/>
              </a:rPr>
              <a:t>. </a:t>
            </a:r>
            <a:r>
              <a:rPr lang="ru-RU" sz="6800" dirty="0" err="1">
                <a:latin typeface="Arial Narrow" panose="020B0606020202030204" pitchFamily="34" charset="0"/>
              </a:rPr>
              <a:t>новообразувани</a:t>
            </a:r>
            <a:r>
              <a:rPr lang="ru-RU" sz="6800" dirty="0">
                <a:latin typeface="Arial Narrow" panose="020B0606020202030204" pitchFamily="34" charset="0"/>
              </a:rPr>
              <a:t>, </a:t>
            </a:r>
            <a:r>
              <a:rPr lang="ru-RU" sz="6800" dirty="0" err="1">
                <a:latin typeface="Arial Narrow" panose="020B0606020202030204" pitchFamily="34" charset="0"/>
              </a:rPr>
              <a:t>свършили</a:t>
            </a:r>
            <a:r>
              <a:rPr lang="ru-RU" sz="6800" dirty="0">
                <a:latin typeface="Arial Narrow" panose="020B0606020202030204" pitchFamily="34" charset="0"/>
              </a:rPr>
              <a:t> </a:t>
            </a:r>
            <a:r>
              <a:rPr lang="ru-RU" sz="6800" dirty="0" smtClean="0">
                <a:latin typeface="Arial Narrow" panose="020B0606020202030204" pitchFamily="34" charset="0"/>
              </a:rPr>
              <a:t>31 </a:t>
            </a:r>
            <a:r>
              <a:rPr lang="ru-RU" sz="6800" dirty="0" err="1">
                <a:latin typeface="Arial Narrow" panose="020B0606020202030204" pitchFamily="34" charset="0"/>
              </a:rPr>
              <a:t>бр</a:t>
            </a:r>
            <a:r>
              <a:rPr lang="ru-RU" sz="6800" dirty="0">
                <a:latin typeface="Arial Narrow" panose="020B0606020202030204" pitchFamily="34" charset="0"/>
              </a:rPr>
              <a:t>., с акт по </a:t>
            </a:r>
            <a:r>
              <a:rPr lang="ru-RU" sz="6800" dirty="0" err="1">
                <a:latin typeface="Arial Narrow" panose="020B0606020202030204" pitchFamily="34" charset="0"/>
              </a:rPr>
              <a:t>същество</a:t>
            </a:r>
            <a:r>
              <a:rPr lang="ru-RU" sz="6800" dirty="0">
                <a:latin typeface="Arial Narrow" panose="020B0606020202030204" pitchFamily="34" charset="0"/>
              </a:rPr>
              <a:t>  </a:t>
            </a:r>
            <a:r>
              <a:rPr lang="ru-RU" sz="6800" dirty="0" smtClean="0">
                <a:latin typeface="Arial Narrow" panose="020B0606020202030204" pitchFamily="34" charset="0"/>
              </a:rPr>
              <a:t>8 </a:t>
            </a:r>
            <a:r>
              <a:rPr lang="ru-RU" sz="6800" dirty="0" err="1">
                <a:latin typeface="Arial Narrow" panose="020B0606020202030204" pitchFamily="34" charset="0"/>
              </a:rPr>
              <a:t>бр</a:t>
            </a:r>
            <a:r>
              <a:rPr lang="ru-RU" sz="6800" dirty="0">
                <a:latin typeface="Arial Narrow" panose="020B0606020202030204" pitchFamily="34" charset="0"/>
              </a:rPr>
              <a:t>. и </a:t>
            </a:r>
            <a:r>
              <a:rPr lang="ru-RU" sz="6800" dirty="0" err="1">
                <a:latin typeface="Arial Narrow" panose="020B0606020202030204" pitchFamily="34" charset="0"/>
              </a:rPr>
              <a:t>прекратени</a:t>
            </a:r>
            <a:r>
              <a:rPr lang="ru-RU" sz="6800" dirty="0">
                <a:latin typeface="Arial Narrow" panose="020B0606020202030204" pitchFamily="34" charset="0"/>
              </a:rPr>
              <a:t> </a:t>
            </a:r>
            <a:r>
              <a:rPr lang="ru-RU" sz="6800" dirty="0" smtClean="0">
                <a:latin typeface="Arial Narrow" panose="020B0606020202030204" pitchFamily="34" charset="0"/>
              </a:rPr>
              <a:t>23 </a:t>
            </a:r>
            <a:r>
              <a:rPr lang="ru-RU" sz="6800" dirty="0" err="1">
                <a:latin typeface="Arial Narrow" panose="020B0606020202030204" pitchFamily="34" charset="0"/>
              </a:rPr>
              <a:t>бр</a:t>
            </a:r>
            <a:r>
              <a:rPr lang="ru-RU" sz="6800" dirty="0" smtClean="0">
                <a:latin typeface="Arial Narrow" panose="020B0606020202030204" pitchFamily="34" charset="0"/>
              </a:rPr>
              <a:t>.</a:t>
            </a:r>
          </a:p>
          <a:p>
            <a:pPr marL="0" indent="0" algn="just">
              <a:buNone/>
            </a:pPr>
            <a:endParaRPr lang="ru-RU" sz="6800" dirty="0">
              <a:latin typeface="Arial Narrow" panose="020B0606020202030204" pitchFamily="34" charset="0"/>
            </a:endParaRPr>
          </a:p>
          <a:p>
            <a:pPr marL="0" indent="0" algn="just">
              <a:buNone/>
            </a:pPr>
            <a:r>
              <a:rPr lang="ru-RU" sz="6800" dirty="0" smtClean="0">
                <a:latin typeface="Arial Narrow" panose="020B0606020202030204" pitchFamily="34" charset="0"/>
              </a:rPr>
              <a:t>             Сравнение </a:t>
            </a:r>
            <a:r>
              <a:rPr lang="ru-RU" sz="6800" dirty="0">
                <a:latin typeface="Arial Narrow" panose="020B0606020202030204" pitchFamily="34" charset="0"/>
              </a:rPr>
              <a:t>с </a:t>
            </a:r>
            <a:r>
              <a:rPr lang="ru-RU" sz="6800" dirty="0" err="1">
                <a:latin typeface="Arial Narrow" panose="020B0606020202030204" pitchFamily="34" charset="0"/>
              </a:rPr>
              <a:t>предходни</a:t>
            </a:r>
            <a:r>
              <a:rPr lang="ru-RU" sz="6800" dirty="0">
                <a:latin typeface="Arial Narrow" panose="020B0606020202030204" pitchFamily="34" charset="0"/>
              </a:rPr>
              <a:t> </a:t>
            </a:r>
            <a:r>
              <a:rPr lang="ru-RU" sz="6800" dirty="0" err="1">
                <a:latin typeface="Arial Narrow" panose="020B0606020202030204" pitchFamily="34" charset="0"/>
              </a:rPr>
              <a:t>периоди</a:t>
            </a:r>
            <a:r>
              <a:rPr lang="ru-RU" sz="6800" dirty="0">
                <a:latin typeface="Arial Narrow" panose="020B0606020202030204" pitchFamily="34" charset="0"/>
              </a:rPr>
              <a:t>: </a:t>
            </a:r>
            <a:r>
              <a:rPr lang="ru-RU" sz="6800" dirty="0" smtClean="0">
                <a:latin typeface="Arial Narrow" panose="020B0606020202030204" pitchFamily="34" charset="0"/>
              </a:rPr>
              <a:t>2024 </a:t>
            </a:r>
            <a:r>
              <a:rPr lang="ru-RU" sz="6800" dirty="0">
                <a:latin typeface="Arial Narrow" panose="020B0606020202030204" pitchFamily="34" charset="0"/>
              </a:rPr>
              <a:t>г. по Закона за защита </a:t>
            </a:r>
            <a:r>
              <a:rPr lang="ru-RU" sz="6800" dirty="0" err="1">
                <a:latin typeface="Arial Narrow" panose="020B0606020202030204" pitchFamily="34" charset="0"/>
              </a:rPr>
              <a:t>срещу</a:t>
            </a:r>
            <a:r>
              <a:rPr lang="ru-RU" sz="6800" dirty="0">
                <a:latin typeface="Arial Narrow" panose="020B0606020202030204" pitchFamily="34" charset="0"/>
              </a:rPr>
              <a:t> </a:t>
            </a:r>
            <a:r>
              <a:rPr lang="ru-RU" sz="6800" dirty="0" err="1">
                <a:latin typeface="Arial Narrow" panose="020B0606020202030204" pitchFamily="34" charset="0"/>
              </a:rPr>
              <a:t>домашно</a:t>
            </a:r>
            <a:r>
              <a:rPr lang="ru-RU" sz="6800" dirty="0">
                <a:latin typeface="Arial Narrow" panose="020B0606020202030204" pitchFamily="34" charset="0"/>
              </a:rPr>
              <a:t> насилие </a:t>
            </a:r>
            <a:r>
              <a:rPr lang="ru-RU" sz="6800" dirty="0" err="1">
                <a:latin typeface="Arial Narrow" panose="020B0606020202030204" pitchFamily="34" charset="0"/>
              </a:rPr>
              <a:t>са</a:t>
            </a:r>
            <a:r>
              <a:rPr lang="ru-RU" sz="6800" dirty="0">
                <a:latin typeface="Arial Narrow" panose="020B0606020202030204" pitchFamily="34" charset="0"/>
              </a:rPr>
              <a:t> били на производство </a:t>
            </a:r>
            <a:r>
              <a:rPr lang="ru-RU" sz="6800" dirty="0" smtClean="0">
                <a:latin typeface="Arial Narrow" panose="020B0606020202030204" pitchFamily="34" charset="0"/>
              </a:rPr>
              <a:t>26 </a:t>
            </a:r>
            <a:r>
              <a:rPr lang="ru-RU" sz="6800" dirty="0" err="1">
                <a:latin typeface="Arial Narrow" panose="020B0606020202030204" pitchFamily="34" charset="0"/>
              </a:rPr>
              <a:t>бр</a:t>
            </a:r>
            <a:r>
              <a:rPr lang="ru-RU" sz="6800" dirty="0">
                <a:latin typeface="Arial Narrow" panose="020B0606020202030204" pitchFamily="34" charset="0"/>
              </a:rPr>
              <a:t>., от </a:t>
            </a:r>
            <a:r>
              <a:rPr lang="ru-RU" sz="6800" dirty="0" err="1">
                <a:latin typeface="Arial Narrow" panose="020B0606020202030204" pitchFamily="34" charset="0"/>
              </a:rPr>
              <a:t>които</a:t>
            </a:r>
            <a:r>
              <a:rPr lang="ru-RU" sz="6800" dirty="0">
                <a:latin typeface="Arial Narrow" panose="020B0606020202030204" pitchFamily="34" charset="0"/>
              </a:rPr>
              <a:t> </a:t>
            </a:r>
            <a:r>
              <a:rPr lang="ru-RU" sz="6800" dirty="0" smtClean="0">
                <a:latin typeface="Arial Narrow" panose="020B0606020202030204" pitchFamily="34" charset="0"/>
              </a:rPr>
              <a:t>24 </a:t>
            </a:r>
            <a:r>
              <a:rPr lang="ru-RU" sz="6800" dirty="0" err="1">
                <a:latin typeface="Arial Narrow" panose="020B0606020202030204" pitchFamily="34" charset="0"/>
              </a:rPr>
              <a:t>бр</a:t>
            </a:r>
            <a:r>
              <a:rPr lang="ru-RU" sz="6800" dirty="0">
                <a:latin typeface="Arial Narrow" panose="020B0606020202030204" pitchFamily="34" charset="0"/>
              </a:rPr>
              <a:t>. </a:t>
            </a:r>
            <a:r>
              <a:rPr lang="ru-RU" sz="6800" dirty="0" err="1" smtClean="0">
                <a:latin typeface="Arial Narrow" panose="020B0606020202030204" pitchFamily="34" charset="0"/>
              </a:rPr>
              <a:t>новообразувани</a:t>
            </a:r>
            <a:r>
              <a:rPr lang="ru-RU" sz="6800" dirty="0" smtClean="0">
                <a:latin typeface="Arial Narrow" panose="020B0606020202030204" pitchFamily="34" charset="0"/>
              </a:rPr>
              <a:t>, </a:t>
            </a:r>
            <a:r>
              <a:rPr lang="ru-RU" sz="6800" dirty="0" err="1" smtClean="0">
                <a:latin typeface="Arial Narrow" panose="020B0606020202030204" pitchFamily="34" charset="0"/>
              </a:rPr>
              <a:t>свършили</a:t>
            </a:r>
            <a:r>
              <a:rPr lang="ru-RU" sz="6800" dirty="0" smtClean="0">
                <a:latin typeface="Arial Narrow" panose="020B0606020202030204" pitchFamily="34" charset="0"/>
              </a:rPr>
              <a:t> 22 </a:t>
            </a:r>
            <a:r>
              <a:rPr lang="ru-RU" sz="6800" dirty="0" err="1" smtClean="0">
                <a:latin typeface="Arial Narrow" panose="020B0606020202030204" pitchFamily="34" charset="0"/>
              </a:rPr>
              <a:t>бр</a:t>
            </a:r>
            <a:r>
              <a:rPr lang="ru-RU" sz="6800" dirty="0" smtClean="0">
                <a:latin typeface="Arial Narrow" panose="020B0606020202030204" pitchFamily="34" charset="0"/>
              </a:rPr>
              <a:t>., с акт по </a:t>
            </a:r>
            <a:r>
              <a:rPr lang="ru-RU" sz="6800" dirty="0" err="1" smtClean="0">
                <a:latin typeface="Arial Narrow" panose="020B0606020202030204" pitchFamily="34" charset="0"/>
              </a:rPr>
              <a:t>същество</a:t>
            </a:r>
            <a:r>
              <a:rPr lang="ru-RU" sz="6800" dirty="0" smtClean="0">
                <a:latin typeface="Arial Narrow" panose="020B0606020202030204" pitchFamily="34" charset="0"/>
              </a:rPr>
              <a:t> 11 </a:t>
            </a:r>
            <a:r>
              <a:rPr lang="ru-RU" sz="6800" dirty="0" err="1" smtClean="0">
                <a:latin typeface="Arial Narrow" panose="020B0606020202030204" pitchFamily="34" charset="0"/>
              </a:rPr>
              <a:t>бр</a:t>
            </a:r>
            <a:r>
              <a:rPr lang="ru-RU" sz="6800" dirty="0" smtClean="0">
                <a:latin typeface="Arial Narrow" panose="020B0606020202030204" pitchFamily="34" charset="0"/>
              </a:rPr>
              <a:t>. и </a:t>
            </a:r>
            <a:r>
              <a:rPr lang="ru-RU" sz="6800" dirty="0" err="1" smtClean="0">
                <a:latin typeface="Arial Narrow" panose="020B0606020202030204" pitchFamily="34" charset="0"/>
              </a:rPr>
              <a:t>прекратени</a:t>
            </a:r>
            <a:r>
              <a:rPr lang="ru-RU" sz="6800" dirty="0" smtClean="0">
                <a:latin typeface="Arial Narrow" panose="020B0606020202030204" pitchFamily="34" charset="0"/>
              </a:rPr>
              <a:t> 11 </a:t>
            </a:r>
            <a:r>
              <a:rPr lang="ru-RU" sz="6800" dirty="0" err="1" smtClean="0">
                <a:latin typeface="Arial Narrow" panose="020B0606020202030204" pitchFamily="34" charset="0"/>
              </a:rPr>
              <a:t>бр</a:t>
            </a:r>
            <a:r>
              <a:rPr lang="ru-RU" sz="6800" dirty="0" smtClean="0">
                <a:latin typeface="Arial Narrow" panose="020B0606020202030204" pitchFamily="34" charset="0"/>
              </a:rPr>
              <a:t>.</a:t>
            </a:r>
            <a:endParaRPr lang="ru-RU" sz="6800" dirty="0">
              <a:latin typeface="Arial Narrow" panose="020B0606020202030204" pitchFamily="34" charset="0"/>
            </a:endParaRPr>
          </a:p>
          <a:p>
            <a:pPr marL="0" indent="0" algn="just">
              <a:buNone/>
            </a:pPr>
            <a:endParaRPr lang="ru-RU" sz="5600" dirty="0">
              <a:latin typeface="Arial Narrow" panose="020B0606020202030204" pitchFamily="34" charset="0"/>
            </a:endParaRPr>
          </a:p>
        </p:txBody>
      </p:sp>
    </p:spTree>
    <p:extLst>
      <p:ext uri="{BB962C8B-B14F-4D97-AF65-F5344CB8AC3E}">
        <p14:creationId xmlns:p14="http://schemas.microsoft.com/office/powerpoint/2010/main" val="501925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412776"/>
            <a:ext cx="7755632" cy="3672408"/>
          </a:xfrm>
        </p:spPr>
        <p:txBody>
          <a:bodyPr>
            <a:normAutofit/>
          </a:bodyPr>
          <a:lstStyle/>
          <a:p>
            <a:pPr marL="0" indent="0" algn="just">
              <a:buNone/>
            </a:pPr>
            <a:r>
              <a:rPr lang="ru-RU" sz="2200" dirty="0" smtClean="0">
                <a:latin typeface="Arial Narrow" panose="020B0606020202030204" pitchFamily="34" charset="0"/>
              </a:rPr>
              <a:t>	Граждански </a:t>
            </a:r>
            <a:r>
              <a:rPr lang="ru-RU" sz="2200" dirty="0">
                <a:latin typeface="Arial Narrow" panose="020B0606020202030204" pitchFamily="34" charset="0"/>
              </a:rPr>
              <a:t>дела </a:t>
            </a:r>
            <a:r>
              <a:rPr lang="ru-RU" sz="2200" dirty="0" smtClean="0">
                <a:latin typeface="Arial Narrow" panose="020B0606020202030204" pitchFamily="34" charset="0"/>
              </a:rPr>
              <a:t>в </a:t>
            </a:r>
            <a:r>
              <a:rPr lang="ru-RU" sz="2200" dirty="0">
                <a:latin typeface="Arial Narrow" panose="020B0606020202030204" pitchFamily="34" charset="0"/>
              </a:rPr>
              <a:t>производства по </a:t>
            </a:r>
            <a:r>
              <a:rPr lang="ru-RU" sz="2200" dirty="0" err="1">
                <a:latin typeface="Arial Narrow" panose="020B0606020202030204" pitchFamily="34" charset="0"/>
              </a:rPr>
              <a:t>делба</a:t>
            </a:r>
            <a:r>
              <a:rPr lang="ru-RU" sz="2200" dirty="0">
                <a:latin typeface="Arial Narrow" panose="020B0606020202030204" pitchFamily="34" charset="0"/>
              </a:rPr>
              <a:t> </a:t>
            </a:r>
            <a:r>
              <a:rPr lang="ru-RU" sz="2200" dirty="0" err="1">
                <a:latin typeface="Arial Narrow" panose="020B0606020202030204" pitchFamily="34" charset="0"/>
              </a:rPr>
              <a:t>през</a:t>
            </a:r>
            <a:r>
              <a:rPr lang="ru-RU" sz="2200" dirty="0">
                <a:latin typeface="Arial Narrow" panose="020B0606020202030204" pitchFamily="34" charset="0"/>
              </a:rPr>
              <a:t> </a:t>
            </a:r>
            <a:r>
              <a:rPr lang="ru-RU" sz="2200" dirty="0" smtClean="0">
                <a:latin typeface="Arial Narrow" panose="020B0606020202030204" pitchFamily="34" charset="0"/>
              </a:rPr>
              <a:t>2025 </a:t>
            </a:r>
            <a:r>
              <a:rPr lang="ru-RU" sz="2200" dirty="0">
                <a:latin typeface="Arial Narrow" panose="020B0606020202030204" pitchFamily="34" charset="0"/>
              </a:rPr>
              <a:t>г. </a:t>
            </a:r>
            <a:r>
              <a:rPr lang="ru-RU" sz="2200" dirty="0" smtClean="0">
                <a:latin typeface="Arial Narrow" panose="020B0606020202030204" pitchFamily="34" charset="0"/>
              </a:rPr>
              <a:t>за </a:t>
            </a:r>
            <a:r>
              <a:rPr lang="ru-RU" sz="2200" dirty="0" err="1" smtClean="0">
                <a:latin typeface="Arial Narrow" panose="020B0606020202030204" pitchFamily="34" charset="0"/>
              </a:rPr>
              <a:t>разглеждане</a:t>
            </a:r>
            <a:r>
              <a:rPr lang="ru-RU" sz="2200" dirty="0" smtClean="0">
                <a:latin typeface="Arial Narrow" panose="020B0606020202030204" pitchFamily="34" charset="0"/>
              </a:rPr>
              <a:t> </a:t>
            </a:r>
            <a:r>
              <a:rPr lang="ru-RU" sz="2200" dirty="0" err="1" smtClean="0">
                <a:latin typeface="Arial Narrow" panose="020B0606020202030204" pitchFamily="34" charset="0"/>
              </a:rPr>
              <a:t>са</a:t>
            </a:r>
            <a:r>
              <a:rPr lang="ru-RU" sz="2200" dirty="0" smtClean="0">
                <a:latin typeface="Arial Narrow" panose="020B0606020202030204" pitchFamily="34" charset="0"/>
              </a:rPr>
              <a:t> били 33 </a:t>
            </a:r>
            <a:r>
              <a:rPr lang="ru-RU" sz="2200" dirty="0" err="1">
                <a:latin typeface="Arial Narrow" panose="020B0606020202030204" pitchFamily="34" charset="0"/>
              </a:rPr>
              <a:t>бр</a:t>
            </a:r>
            <a:r>
              <a:rPr lang="ru-RU" sz="2200" dirty="0">
                <a:latin typeface="Arial Narrow" panose="020B0606020202030204" pitchFamily="34" charset="0"/>
              </a:rPr>
              <a:t>., </a:t>
            </a:r>
            <a:r>
              <a:rPr lang="ru-RU" sz="2200" dirty="0" err="1">
                <a:latin typeface="Arial Narrow" panose="020B0606020202030204" pitchFamily="34" charset="0"/>
              </a:rPr>
              <a:t>останали</a:t>
            </a:r>
            <a:r>
              <a:rPr lang="ru-RU" sz="2200" dirty="0">
                <a:latin typeface="Arial Narrow" panose="020B0606020202030204" pitchFamily="34" charset="0"/>
              </a:rPr>
              <a:t> </a:t>
            </a:r>
            <a:r>
              <a:rPr lang="ru-RU" sz="2200" dirty="0" err="1">
                <a:latin typeface="Arial Narrow" panose="020B0606020202030204" pitchFamily="34" charset="0"/>
              </a:rPr>
              <a:t>са</a:t>
            </a:r>
            <a:r>
              <a:rPr lang="ru-RU" sz="2200" dirty="0">
                <a:latin typeface="Arial Narrow" panose="020B0606020202030204" pitchFamily="34" charset="0"/>
              </a:rPr>
              <a:t> </a:t>
            </a:r>
            <a:r>
              <a:rPr lang="ru-RU" sz="2200" dirty="0" err="1">
                <a:latin typeface="Arial Narrow" panose="020B0606020202030204" pitchFamily="34" charset="0"/>
              </a:rPr>
              <a:t>несвършени</a:t>
            </a:r>
            <a:r>
              <a:rPr lang="ru-RU" sz="2200" dirty="0">
                <a:latin typeface="Arial Narrow" panose="020B0606020202030204" pitchFamily="34" charset="0"/>
              </a:rPr>
              <a:t> от </a:t>
            </a:r>
            <a:r>
              <a:rPr lang="ru-RU" sz="2200" dirty="0" err="1">
                <a:latin typeface="Arial Narrow" panose="020B0606020202030204" pitchFamily="34" charset="0"/>
              </a:rPr>
              <a:t>предходен</a:t>
            </a:r>
            <a:r>
              <a:rPr lang="ru-RU" sz="2200" dirty="0">
                <a:latin typeface="Arial Narrow" panose="020B0606020202030204" pitchFamily="34" charset="0"/>
              </a:rPr>
              <a:t> период </a:t>
            </a:r>
            <a:r>
              <a:rPr lang="ru-RU" sz="2200" dirty="0" smtClean="0">
                <a:latin typeface="Arial Narrow" panose="020B0606020202030204" pitchFamily="34" charset="0"/>
              </a:rPr>
              <a:t>21 </a:t>
            </a:r>
            <a:r>
              <a:rPr lang="ru-RU" sz="2200" dirty="0" err="1">
                <a:latin typeface="Arial Narrow" panose="020B0606020202030204" pitchFamily="34" charset="0"/>
              </a:rPr>
              <a:t>бр</a:t>
            </a:r>
            <a:r>
              <a:rPr lang="ru-RU" sz="2200" dirty="0">
                <a:latin typeface="Arial Narrow" panose="020B0606020202030204" pitchFamily="34" charset="0"/>
              </a:rPr>
              <a:t>., </a:t>
            </a:r>
            <a:r>
              <a:rPr lang="ru-RU" sz="2200" dirty="0" err="1">
                <a:latin typeface="Arial Narrow" panose="020B0606020202030204" pitchFamily="34" charset="0"/>
              </a:rPr>
              <a:t>новопостъпили</a:t>
            </a:r>
            <a:r>
              <a:rPr lang="ru-RU" sz="2200" dirty="0">
                <a:latin typeface="Arial Narrow" panose="020B0606020202030204" pitchFamily="34" charset="0"/>
              </a:rPr>
              <a:t> </a:t>
            </a:r>
            <a:r>
              <a:rPr lang="ru-RU" sz="2200" dirty="0" err="1">
                <a:latin typeface="Arial Narrow" panose="020B0606020202030204" pitchFamily="34" charset="0"/>
              </a:rPr>
              <a:t>са</a:t>
            </a:r>
            <a:r>
              <a:rPr lang="ru-RU" sz="2200" dirty="0">
                <a:latin typeface="Arial Narrow" panose="020B0606020202030204" pitchFamily="34" charset="0"/>
              </a:rPr>
              <a:t> </a:t>
            </a:r>
            <a:r>
              <a:rPr lang="ru-RU" sz="2200" dirty="0" smtClean="0">
                <a:latin typeface="Arial Narrow" panose="020B0606020202030204" pitchFamily="34" charset="0"/>
              </a:rPr>
              <a:t>12 </a:t>
            </a:r>
            <a:r>
              <a:rPr lang="ru-RU" sz="2200" dirty="0" err="1">
                <a:latin typeface="Arial Narrow" panose="020B0606020202030204" pitchFamily="34" charset="0"/>
              </a:rPr>
              <a:t>бр</a:t>
            </a:r>
            <a:r>
              <a:rPr lang="ru-RU" sz="2200" dirty="0" smtClean="0">
                <a:latin typeface="Arial Narrow" panose="020B0606020202030204" pitchFamily="34" charset="0"/>
              </a:rPr>
              <a:t>.</a:t>
            </a:r>
          </a:p>
          <a:p>
            <a:pPr marL="0" indent="0" algn="just">
              <a:buNone/>
            </a:pPr>
            <a:r>
              <a:rPr lang="ru-RU" sz="2200" dirty="0" smtClean="0">
                <a:latin typeface="Arial Narrow" panose="020B0606020202030204" pitchFamily="34" charset="0"/>
              </a:rPr>
              <a:t>	</a:t>
            </a:r>
            <a:r>
              <a:rPr lang="ru-RU" sz="2200" dirty="0" err="1" smtClean="0">
                <a:latin typeface="Arial Narrow" panose="020B0606020202030204" pitchFamily="34" charset="0"/>
              </a:rPr>
              <a:t>Свършените</a:t>
            </a:r>
            <a:r>
              <a:rPr lang="ru-RU" sz="2200" dirty="0" smtClean="0">
                <a:latin typeface="Arial Narrow" panose="020B0606020202030204" pitchFamily="34" charset="0"/>
              </a:rPr>
              <a:t> </a:t>
            </a:r>
            <a:r>
              <a:rPr lang="ru-RU" sz="2200" dirty="0">
                <a:latin typeface="Arial Narrow" panose="020B0606020202030204" pitchFamily="34" charset="0"/>
              </a:rPr>
              <a:t>дела за </a:t>
            </a:r>
            <a:r>
              <a:rPr lang="ru-RU" sz="2200" dirty="0" err="1">
                <a:latin typeface="Arial Narrow" panose="020B0606020202030204" pitchFamily="34" charset="0"/>
              </a:rPr>
              <a:t>делба</a:t>
            </a:r>
            <a:r>
              <a:rPr lang="ru-RU" sz="2200" dirty="0">
                <a:latin typeface="Arial Narrow" panose="020B0606020202030204" pitchFamily="34" charset="0"/>
              </a:rPr>
              <a:t> </a:t>
            </a:r>
            <a:r>
              <a:rPr lang="ru-RU" sz="2200" dirty="0" err="1">
                <a:latin typeface="Arial Narrow" panose="020B0606020202030204" pitchFamily="34" charset="0"/>
              </a:rPr>
              <a:t>са</a:t>
            </a:r>
            <a:r>
              <a:rPr lang="ru-RU" sz="2200" dirty="0">
                <a:latin typeface="Arial Narrow" panose="020B0606020202030204" pitchFamily="34" charset="0"/>
              </a:rPr>
              <a:t> </a:t>
            </a:r>
            <a:r>
              <a:rPr lang="ru-RU" sz="2200" dirty="0" smtClean="0">
                <a:latin typeface="Arial Narrow" panose="020B0606020202030204" pitchFamily="34" charset="0"/>
              </a:rPr>
              <a:t>14 </a:t>
            </a:r>
            <a:r>
              <a:rPr lang="ru-RU" sz="2200" dirty="0" err="1" smtClean="0">
                <a:latin typeface="Arial Narrow" panose="020B0606020202030204" pitchFamily="34" charset="0"/>
              </a:rPr>
              <a:t>бр</a:t>
            </a:r>
            <a:r>
              <a:rPr lang="ru-RU" sz="2200" dirty="0" smtClean="0">
                <a:latin typeface="Arial Narrow" panose="020B0606020202030204" pitchFamily="34" charset="0"/>
              </a:rPr>
              <a:t>.</a:t>
            </a:r>
          </a:p>
          <a:p>
            <a:pPr marL="0" indent="0" algn="just">
              <a:buNone/>
            </a:pPr>
            <a:endParaRPr lang="ru-RU" sz="2200" dirty="0">
              <a:latin typeface="Arial Narrow" panose="020B0606020202030204" pitchFamily="34" charset="0"/>
            </a:endParaRPr>
          </a:p>
          <a:p>
            <a:pPr marL="0" indent="0" algn="just">
              <a:buNone/>
            </a:pPr>
            <a:r>
              <a:rPr lang="ru-RU" sz="2200" dirty="0" smtClean="0">
                <a:latin typeface="Arial Narrow" panose="020B0606020202030204" pitchFamily="34" charset="0"/>
              </a:rPr>
              <a:t>	</a:t>
            </a:r>
            <a:r>
              <a:rPr lang="ru-RU" sz="2200" dirty="0">
                <a:latin typeface="Arial Narrow" panose="020B0606020202030204" pitchFamily="34" charset="0"/>
              </a:rPr>
              <a:t>Граждански дела в производства по </a:t>
            </a:r>
            <a:r>
              <a:rPr lang="ru-RU" sz="2200" dirty="0" err="1">
                <a:latin typeface="Arial Narrow" panose="020B0606020202030204" pitchFamily="34" charset="0"/>
              </a:rPr>
              <a:t>делба</a:t>
            </a:r>
            <a:r>
              <a:rPr lang="ru-RU" sz="2200" dirty="0">
                <a:latin typeface="Arial Narrow" panose="020B0606020202030204" pitchFamily="34" charset="0"/>
              </a:rPr>
              <a:t> </a:t>
            </a:r>
            <a:r>
              <a:rPr lang="ru-RU" sz="2200" dirty="0" err="1">
                <a:latin typeface="Arial Narrow" panose="020B0606020202030204" pitchFamily="34" charset="0"/>
              </a:rPr>
              <a:t>през</a:t>
            </a:r>
            <a:r>
              <a:rPr lang="ru-RU" sz="2200" dirty="0">
                <a:latin typeface="Arial Narrow" panose="020B0606020202030204" pitchFamily="34" charset="0"/>
              </a:rPr>
              <a:t> </a:t>
            </a:r>
            <a:r>
              <a:rPr lang="ru-RU" sz="2200" dirty="0" smtClean="0">
                <a:latin typeface="Arial Narrow" panose="020B0606020202030204" pitchFamily="34" charset="0"/>
              </a:rPr>
              <a:t>2024 </a:t>
            </a:r>
            <a:r>
              <a:rPr lang="ru-RU" sz="2200" dirty="0">
                <a:latin typeface="Arial Narrow" panose="020B0606020202030204" pitchFamily="34" charset="0"/>
              </a:rPr>
              <a:t>г. </a:t>
            </a:r>
            <a:r>
              <a:rPr lang="ru-RU" sz="2200" dirty="0" smtClean="0">
                <a:latin typeface="Arial Narrow" panose="020B0606020202030204" pitchFamily="34" charset="0"/>
              </a:rPr>
              <a:t>за </a:t>
            </a:r>
            <a:r>
              <a:rPr lang="ru-RU" sz="2200" dirty="0" err="1">
                <a:latin typeface="Arial Narrow" panose="020B0606020202030204" pitchFamily="34" charset="0"/>
              </a:rPr>
              <a:t>разглеждане</a:t>
            </a:r>
            <a:r>
              <a:rPr lang="ru-RU" sz="2200" dirty="0">
                <a:latin typeface="Arial Narrow" panose="020B0606020202030204" pitchFamily="34" charset="0"/>
              </a:rPr>
              <a:t> </a:t>
            </a:r>
            <a:r>
              <a:rPr lang="ru-RU" sz="2200" dirty="0" err="1">
                <a:latin typeface="Arial Narrow" panose="020B0606020202030204" pitchFamily="34" charset="0"/>
              </a:rPr>
              <a:t>са</a:t>
            </a:r>
            <a:r>
              <a:rPr lang="ru-RU" sz="2200" dirty="0">
                <a:latin typeface="Arial Narrow" panose="020B0606020202030204" pitchFamily="34" charset="0"/>
              </a:rPr>
              <a:t> били </a:t>
            </a:r>
            <a:r>
              <a:rPr lang="ru-RU" sz="2200" dirty="0" smtClean="0">
                <a:latin typeface="Arial Narrow" panose="020B0606020202030204" pitchFamily="34" charset="0"/>
              </a:rPr>
              <a:t>29 </a:t>
            </a:r>
            <a:r>
              <a:rPr lang="ru-RU" sz="2200" dirty="0" err="1">
                <a:latin typeface="Arial Narrow" panose="020B0606020202030204" pitchFamily="34" charset="0"/>
              </a:rPr>
              <a:t>бр</a:t>
            </a:r>
            <a:r>
              <a:rPr lang="ru-RU" sz="2200" dirty="0">
                <a:latin typeface="Arial Narrow" panose="020B0606020202030204" pitchFamily="34" charset="0"/>
              </a:rPr>
              <a:t>., </a:t>
            </a:r>
            <a:r>
              <a:rPr lang="ru-RU" sz="2200" dirty="0" err="1">
                <a:latin typeface="Arial Narrow" panose="020B0606020202030204" pitchFamily="34" charset="0"/>
              </a:rPr>
              <a:t>останали</a:t>
            </a:r>
            <a:r>
              <a:rPr lang="ru-RU" sz="2200" dirty="0">
                <a:latin typeface="Arial Narrow" panose="020B0606020202030204" pitchFamily="34" charset="0"/>
              </a:rPr>
              <a:t> </a:t>
            </a:r>
            <a:r>
              <a:rPr lang="ru-RU" sz="2200" dirty="0" err="1">
                <a:latin typeface="Arial Narrow" panose="020B0606020202030204" pitchFamily="34" charset="0"/>
              </a:rPr>
              <a:t>са</a:t>
            </a:r>
            <a:r>
              <a:rPr lang="ru-RU" sz="2200" dirty="0">
                <a:latin typeface="Arial Narrow" panose="020B0606020202030204" pitchFamily="34" charset="0"/>
              </a:rPr>
              <a:t> </a:t>
            </a:r>
            <a:r>
              <a:rPr lang="ru-RU" sz="2200" dirty="0" err="1">
                <a:latin typeface="Arial Narrow" panose="020B0606020202030204" pitchFamily="34" charset="0"/>
              </a:rPr>
              <a:t>несвършени</a:t>
            </a:r>
            <a:r>
              <a:rPr lang="ru-RU" sz="2200" dirty="0">
                <a:latin typeface="Arial Narrow" panose="020B0606020202030204" pitchFamily="34" charset="0"/>
              </a:rPr>
              <a:t> от </a:t>
            </a:r>
            <a:r>
              <a:rPr lang="ru-RU" sz="2200" dirty="0" err="1">
                <a:latin typeface="Arial Narrow" panose="020B0606020202030204" pitchFamily="34" charset="0"/>
              </a:rPr>
              <a:t>предходен</a:t>
            </a:r>
            <a:r>
              <a:rPr lang="ru-RU" sz="2200" dirty="0">
                <a:latin typeface="Arial Narrow" panose="020B0606020202030204" pitchFamily="34" charset="0"/>
              </a:rPr>
              <a:t> период </a:t>
            </a:r>
            <a:r>
              <a:rPr lang="ru-RU" sz="2200" dirty="0" smtClean="0">
                <a:latin typeface="Arial Narrow" panose="020B0606020202030204" pitchFamily="34" charset="0"/>
              </a:rPr>
              <a:t>12 </a:t>
            </a:r>
            <a:r>
              <a:rPr lang="ru-RU" sz="2200" dirty="0" err="1">
                <a:latin typeface="Arial Narrow" panose="020B0606020202030204" pitchFamily="34" charset="0"/>
              </a:rPr>
              <a:t>бр</a:t>
            </a:r>
            <a:r>
              <a:rPr lang="ru-RU" sz="2200" dirty="0">
                <a:latin typeface="Arial Narrow" panose="020B0606020202030204" pitchFamily="34" charset="0"/>
              </a:rPr>
              <a:t>., </a:t>
            </a:r>
            <a:r>
              <a:rPr lang="ru-RU" sz="2200" dirty="0" err="1">
                <a:latin typeface="Arial Narrow" panose="020B0606020202030204" pitchFamily="34" charset="0"/>
              </a:rPr>
              <a:t>новопостъпили</a:t>
            </a:r>
            <a:r>
              <a:rPr lang="ru-RU" sz="2200" dirty="0">
                <a:latin typeface="Arial Narrow" panose="020B0606020202030204" pitchFamily="34" charset="0"/>
              </a:rPr>
              <a:t> </a:t>
            </a:r>
            <a:r>
              <a:rPr lang="ru-RU" sz="2200" dirty="0" err="1">
                <a:latin typeface="Arial Narrow" panose="020B0606020202030204" pitchFamily="34" charset="0"/>
              </a:rPr>
              <a:t>са</a:t>
            </a:r>
            <a:r>
              <a:rPr lang="ru-RU" sz="2200" dirty="0">
                <a:latin typeface="Arial Narrow" panose="020B0606020202030204" pitchFamily="34" charset="0"/>
              </a:rPr>
              <a:t> </a:t>
            </a:r>
            <a:r>
              <a:rPr lang="ru-RU" sz="2200" dirty="0" smtClean="0">
                <a:latin typeface="Arial Narrow" panose="020B0606020202030204" pitchFamily="34" charset="0"/>
              </a:rPr>
              <a:t>17 </a:t>
            </a:r>
            <a:r>
              <a:rPr lang="ru-RU" sz="2200" dirty="0" err="1">
                <a:latin typeface="Arial Narrow" panose="020B0606020202030204" pitchFamily="34" charset="0"/>
              </a:rPr>
              <a:t>бр</a:t>
            </a:r>
            <a:r>
              <a:rPr lang="ru-RU" sz="2200" dirty="0">
                <a:latin typeface="Arial Narrow" panose="020B0606020202030204" pitchFamily="34" charset="0"/>
              </a:rPr>
              <a:t>.</a:t>
            </a:r>
          </a:p>
          <a:p>
            <a:pPr marL="0" indent="0" algn="just">
              <a:buNone/>
            </a:pPr>
            <a:r>
              <a:rPr lang="ru-RU" sz="2200" dirty="0">
                <a:latin typeface="Arial Narrow" panose="020B0606020202030204" pitchFamily="34" charset="0"/>
              </a:rPr>
              <a:t>	</a:t>
            </a:r>
            <a:r>
              <a:rPr lang="ru-RU" sz="2200" dirty="0" err="1">
                <a:latin typeface="Arial Narrow" panose="020B0606020202030204" pitchFamily="34" charset="0"/>
              </a:rPr>
              <a:t>Свършените</a:t>
            </a:r>
            <a:r>
              <a:rPr lang="ru-RU" sz="2200" dirty="0">
                <a:latin typeface="Arial Narrow" panose="020B0606020202030204" pitchFamily="34" charset="0"/>
              </a:rPr>
              <a:t> дела за </a:t>
            </a:r>
            <a:r>
              <a:rPr lang="ru-RU" sz="2200" dirty="0" err="1">
                <a:latin typeface="Arial Narrow" panose="020B0606020202030204" pitchFamily="34" charset="0"/>
              </a:rPr>
              <a:t>делба</a:t>
            </a:r>
            <a:r>
              <a:rPr lang="ru-RU" sz="2200" dirty="0">
                <a:latin typeface="Arial Narrow" panose="020B0606020202030204" pitchFamily="34" charset="0"/>
              </a:rPr>
              <a:t> </a:t>
            </a:r>
            <a:r>
              <a:rPr lang="ru-RU" sz="2200" dirty="0" err="1">
                <a:latin typeface="Arial Narrow" panose="020B0606020202030204" pitchFamily="34" charset="0"/>
              </a:rPr>
              <a:t>са</a:t>
            </a:r>
            <a:r>
              <a:rPr lang="ru-RU" sz="2200" dirty="0">
                <a:latin typeface="Arial Narrow" panose="020B0606020202030204" pitchFamily="34" charset="0"/>
              </a:rPr>
              <a:t> 9</a:t>
            </a:r>
            <a:r>
              <a:rPr lang="ru-RU" sz="2200" dirty="0" smtClean="0">
                <a:latin typeface="Arial Narrow" panose="020B0606020202030204" pitchFamily="34" charset="0"/>
              </a:rPr>
              <a:t> </a:t>
            </a:r>
            <a:r>
              <a:rPr lang="ru-RU" sz="2200" dirty="0" err="1">
                <a:latin typeface="Arial Narrow" panose="020B0606020202030204" pitchFamily="34" charset="0"/>
              </a:rPr>
              <a:t>бр</a:t>
            </a:r>
            <a:r>
              <a:rPr lang="ru-RU" sz="2200" dirty="0">
                <a:latin typeface="Arial Narrow" panose="020B0606020202030204" pitchFamily="34" charset="0"/>
              </a:rPr>
              <a:t>.</a:t>
            </a:r>
          </a:p>
        </p:txBody>
      </p:sp>
    </p:spTree>
    <p:extLst>
      <p:ext uri="{BB962C8B-B14F-4D97-AF65-F5344CB8AC3E}">
        <p14:creationId xmlns:p14="http://schemas.microsoft.com/office/powerpoint/2010/main" val="2755445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700808"/>
            <a:ext cx="8229600" cy="4104456"/>
          </a:xfrm>
        </p:spPr>
        <p:txBody>
          <a:bodyPr>
            <a:normAutofit/>
          </a:bodyPr>
          <a:lstStyle/>
          <a:p>
            <a:pPr marL="0" indent="0" algn="just">
              <a:buNone/>
            </a:pPr>
            <a:r>
              <a:rPr lang="ru-RU" dirty="0">
                <a:latin typeface="Arial Narrow" panose="020B0606020202030204" pitchFamily="34" charset="0"/>
              </a:rPr>
              <a:t>	</a:t>
            </a:r>
            <a:r>
              <a:rPr lang="bg-BG" sz="2200" dirty="0" smtClean="0">
                <a:latin typeface="Arial Narrow" panose="020B0606020202030204" pitchFamily="34" charset="0"/>
              </a:rPr>
              <a:t>От делата за разглеждане 1096 граждански дела, общо свършени през отчетната 2025 година са 989 броя, от тях в срок до 3 месеца са свършени 914 дела, или 92%. Със съдебен акт по същество са приключили общо 843 броя дела, като прекратените са общо </a:t>
            </a:r>
            <a:r>
              <a:rPr lang="en-US" sz="2200" dirty="0" smtClean="0">
                <a:latin typeface="Arial Narrow" panose="020B0606020202030204" pitchFamily="34" charset="0"/>
              </a:rPr>
              <a:t>1</a:t>
            </a:r>
            <a:r>
              <a:rPr lang="bg-BG" sz="2200" dirty="0" smtClean="0">
                <a:latin typeface="Arial Narrow" panose="020B0606020202030204" pitchFamily="34" charset="0"/>
              </a:rPr>
              <a:t>46 броя. От тях </a:t>
            </a:r>
            <a:r>
              <a:rPr lang="en-US" sz="2200" dirty="0">
                <a:latin typeface="Arial Narrow" panose="020B0606020202030204" pitchFamily="34" charset="0"/>
              </a:rPr>
              <a:t>6</a:t>
            </a:r>
            <a:r>
              <a:rPr lang="bg-BG" sz="2200" dirty="0" smtClean="0">
                <a:latin typeface="Arial Narrow" panose="020B0606020202030204" pitchFamily="34" charset="0"/>
              </a:rPr>
              <a:t> броя дела са прекратени по спогодба и </a:t>
            </a:r>
            <a:r>
              <a:rPr lang="en-US" sz="2200" dirty="0" smtClean="0">
                <a:latin typeface="Arial Narrow" panose="020B0606020202030204" pitchFamily="34" charset="0"/>
              </a:rPr>
              <a:t>1</a:t>
            </a:r>
            <a:r>
              <a:rPr lang="bg-BG" sz="2200" dirty="0" smtClean="0">
                <a:latin typeface="Arial Narrow" panose="020B0606020202030204" pitchFamily="34" charset="0"/>
              </a:rPr>
              <a:t>40 бр. по други причини. </a:t>
            </a:r>
          </a:p>
          <a:p>
            <a:pPr marL="0" indent="0" algn="just">
              <a:buNone/>
            </a:pPr>
            <a:r>
              <a:rPr lang="bg-BG" sz="2200" dirty="0" smtClean="0">
                <a:latin typeface="Arial Narrow" panose="020B0606020202030204" pitchFamily="34" charset="0"/>
              </a:rPr>
              <a:t>	От делата за разглеждане 928 граждански дела, общо свършени през отчетната 2024 година са 807 броя, от тях в срок до 3 месеца са свършени 766 дела, или </a:t>
            </a:r>
            <a:r>
              <a:rPr lang="en-US" sz="2200" dirty="0" smtClean="0">
                <a:latin typeface="Arial Narrow" panose="020B0606020202030204" pitchFamily="34" charset="0"/>
              </a:rPr>
              <a:t>9</a:t>
            </a:r>
            <a:r>
              <a:rPr lang="bg-BG" sz="2200" dirty="0" smtClean="0">
                <a:latin typeface="Arial Narrow" panose="020B0606020202030204" pitchFamily="34" charset="0"/>
              </a:rPr>
              <a:t>5%. Със съдебен акт по същество са приключили общо 682 броя дела, като прекратените са общо 125 броя. От тях 6 броя дела са прекратени по спогодба и 119 бр. по други причини. </a:t>
            </a:r>
          </a:p>
          <a:p>
            <a:pPr marL="0" indent="0" algn="just">
              <a:buNone/>
            </a:pPr>
            <a:r>
              <a:rPr lang="bg-BG" sz="2200" dirty="0" smtClean="0">
                <a:latin typeface="Arial Narrow" panose="020B0606020202030204" pitchFamily="34" charset="0"/>
              </a:rPr>
              <a:t>	</a:t>
            </a:r>
            <a:endParaRPr lang="bg-BG" sz="2200" dirty="0"/>
          </a:p>
        </p:txBody>
      </p:sp>
      <p:sp>
        <p:nvSpPr>
          <p:cNvPr id="4" name="Title 1"/>
          <p:cNvSpPr>
            <a:spLocks noGrp="1"/>
          </p:cNvSpPr>
          <p:nvPr>
            <p:ph type="title"/>
          </p:nvPr>
        </p:nvSpPr>
        <p:spPr>
          <a:xfrm>
            <a:off x="323528" y="764704"/>
            <a:ext cx="8208912" cy="562074"/>
          </a:xfrm>
        </p:spPr>
        <p:txBody>
          <a:bodyPr>
            <a:noAutofit/>
          </a:bodyPr>
          <a:lstStyle/>
          <a:p>
            <a:pPr algn="ctr"/>
            <a:r>
              <a:rPr lang="ru-RU" sz="2800" b="1" dirty="0">
                <a:solidFill>
                  <a:schemeClr val="accent3">
                    <a:lumMod val="50000"/>
                  </a:schemeClr>
                </a:solidFill>
                <a:effectLst>
                  <a:outerShdw blurRad="38100" dist="38100" dir="2700000" algn="tl">
                    <a:srgbClr val="000000">
                      <a:alpha val="43137"/>
                    </a:srgbClr>
                  </a:outerShdw>
                </a:effectLst>
              </a:rPr>
              <a:t>4</a:t>
            </a:r>
            <a:r>
              <a:rPr lang="ru-RU" sz="2800" b="1" dirty="0" smtClean="0">
                <a:solidFill>
                  <a:schemeClr val="accent3">
                    <a:lumMod val="50000"/>
                  </a:schemeClr>
                </a:solidFill>
                <a:effectLst>
                  <a:outerShdw blurRad="38100" dist="38100" dir="2700000" algn="tl">
                    <a:srgbClr val="000000">
                      <a:alpha val="43137"/>
                    </a:srgbClr>
                  </a:outerShdw>
                </a:effectLst>
              </a:rPr>
              <a:t>.</a:t>
            </a:r>
            <a:r>
              <a:rPr lang="en-US" sz="2800" b="1" dirty="0" smtClean="0">
                <a:solidFill>
                  <a:schemeClr val="accent3">
                    <a:lumMod val="50000"/>
                  </a:schemeClr>
                </a:solidFill>
                <a:effectLst>
                  <a:outerShdw blurRad="38100" dist="38100" dir="2700000" algn="tl">
                    <a:srgbClr val="000000">
                      <a:alpha val="43137"/>
                    </a:srgbClr>
                  </a:outerShdw>
                </a:effectLst>
              </a:rPr>
              <a:t> </a:t>
            </a:r>
            <a:r>
              <a:rPr lang="bg-BG" sz="2800" b="1" dirty="0" smtClean="0">
                <a:solidFill>
                  <a:schemeClr val="accent3">
                    <a:lumMod val="50000"/>
                  </a:schemeClr>
                </a:solidFill>
                <a:effectLst>
                  <a:outerShdw blurRad="38100" dist="38100" dir="2700000" algn="tl">
                    <a:srgbClr val="000000">
                      <a:alpha val="43137"/>
                    </a:srgbClr>
                  </a:outerShdw>
                </a:effectLst>
              </a:rPr>
              <a:t>Свършени дела и несвършени дела</a:t>
            </a:r>
            <a:endParaRPr lang="bg-BG" sz="2800"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5492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424936" cy="578328"/>
          </a:xfrm>
        </p:spPr>
        <p:txBody>
          <a:bodyPr>
            <a:normAutofit fontScale="90000"/>
          </a:bodyPr>
          <a:lstStyle/>
          <a:p>
            <a:pPr algn="ctr"/>
            <a:r>
              <a:rPr lang="bg-BG" sz="3300" b="1" dirty="0" smtClean="0">
                <a:solidFill>
                  <a:schemeClr val="accent3">
                    <a:lumMod val="50000"/>
                  </a:schemeClr>
                </a:solidFill>
                <a:effectLst>
                  <a:outerShdw blurRad="38100" dist="38100" dir="2700000" algn="tl">
                    <a:srgbClr val="000000">
                      <a:alpha val="43137"/>
                    </a:srgbClr>
                  </a:outerShdw>
                </a:effectLst>
              </a:rPr>
              <a:t>Свършени дела в тримесечен срок</a:t>
            </a:r>
            <a:endParaRPr lang="en-US" sz="33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4057642679"/>
              </p:ext>
            </p:extLst>
          </p:nvPr>
        </p:nvGraphicFramePr>
        <p:xfrm>
          <a:off x="299839" y="1239284"/>
          <a:ext cx="8280919" cy="2088232"/>
        </p:xfrm>
        <a:graphic>
          <a:graphicData uri="http://schemas.openxmlformats.org/drawingml/2006/table">
            <a:tbl>
              <a:tblPr firstRow="1" firstCol="1" bandRow="1">
                <a:tableStyleId>{5C22544A-7EE6-4342-B048-85BDC9FD1C3A}</a:tableStyleId>
              </a:tblPr>
              <a:tblGrid>
                <a:gridCol w="1698650"/>
                <a:gridCol w="2618752"/>
                <a:gridCol w="1769427"/>
                <a:gridCol w="2194090"/>
              </a:tblGrid>
              <a:tr h="1069059">
                <a:tc>
                  <a:txBody>
                    <a:bodyPr/>
                    <a:lstStyle/>
                    <a:p>
                      <a:pPr algn="ctr">
                        <a:spcAft>
                          <a:spcPts val="0"/>
                        </a:spcAft>
                      </a:pPr>
                      <a:r>
                        <a:rPr lang="bg-BG" sz="1800" dirty="0" smtClean="0">
                          <a:solidFill>
                            <a:schemeClr val="tx1"/>
                          </a:solidFill>
                          <a:effectLst/>
                          <a:latin typeface="Arial Narrow" panose="020B0606020202030204" pitchFamily="34" charset="0"/>
                        </a:rPr>
                        <a:t>Видове </a:t>
                      </a:r>
                      <a:r>
                        <a:rPr lang="bg-BG" sz="1800" dirty="0">
                          <a:solidFill>
                            <a:schemeClr val="tx1"/>
                          </a:solidFill>
                          <a:effectLst/>
                          <a:latin typeface="Arial Narrow" panose="020B0606020202030204" pitchFamily="34" charset="0"/>
                        </a:rPr>
                        <a:t>дела </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800" dirty="0" smtClean="0">
                          <a:solidFill>
                            <a:schemeClr val="tx1"/>
                          </a:solidFill>
                          <a:effectLst/>
                          <a:latin typeface="Arial Narrow" panose="020B0606020202030204" pitchFamily="34" charset="0"/>
                        </a:rPr>
                        <a:t>Дела за разглеждане</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800" dirty="0" smtClean="0">
                          <a:solidFill>
                            <a:schemeClr val="tx1"/>
                          </a:solidFill>
                          <a:effectLst/>
                          <a:latin typeface="Arial Narrow" panose="020B0606020202030204" pitchFamily="34" charset="0"/>
                        </a:rPr>
                        <a:t>Свършени дела</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800" dirty="0" smtClean="0">
                          <a:solidFill>
                            <a:schemeClr val="tx1"/>
                          </a:solidFill>
                          <a:effectLst/>
                          <a:latin typeface="Arial Narrow" panose="020B0606020202030204" pitchFamily="34" charset="0"/>
                        </a:rPr>
                        <a:t>Свършени дела в тримесечен срок</a:t>
                      </a:r>
                      <a:endParaRPr lang="bg-BG" sz="1800" dirty="0">
                        <a:solidFill>
                          <a:schemeClr val="tx1"/>
                        </a:solidFill>
                        <a:effectLst/>
                        <a:latin typeface="Arial Narrow" panose="020B0606020202030204" pitchFamily="34" charset="0"/>
                        <a:ea typeface="Times New Roman"/>
                      </a:endParaRPr>
                    </a:p>
                  </a:txBody>
                  <a:tcPr marL="68580" marR="68580" marT="0" marB="0" anchor="ctr">
                    <a:solidFill>
                      <a:schemeClr val="accent1">
                        <a:lumMod val="40000"/>
                        <a:lumOff val="60000"/>
                      </a:schemeClr>
                    </a:solidFill>
                  </a:tcPr>
                </a:tc>
              </a:tr>
              <a:tr h="503335">
                <a:tc>
                  <a:txBody>
                    <a:bodyPr/>
                    <a:lstStyle/>
                    <a:p>
                      <a:pPr algn="ctr">
                        <a:spcAft>
                          <a:spcPts val="0"/>
                        </a:spcAft>
                      </a:pPr>
                      <a:r>
                        <a:rPr lang="bg-BG" sz="1800" dirty="0" smtClean="0">
                          <a:solidFill>
                            <a:schemeClr val="tx1"/>
                          </a:solidFill>
                          <a:effectLst/>
                          <a:latin typeface="+mn-lt"/>
                          <a:ea typeface="+mn-ea"/>
                        </a:rPr>
                        <a:t>2025</a:t>
                      </a:r>
                      <a:r>
                        <a:rPr lang="bg-BG" sz="1800" baseline="0" dirty="0" smtClean="0">
                          <a:solidFill>
                            <a:schemeClr val="tx1"/>
                          </a:solidFill>
                          <a:effectLst/>
                          <a:latin typeface="+mn-lt"/>
                          <a:ea typeface="+mn-ea"/>
                        </a:rPr>
                        <a:t> </a:t>
                      </a:r>
                      <a:endParaRPr lang="bg-BG" sz="20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800" dirty="0" smtClean="0">
                          <a:solidFill>
                            <a:schemeClr val="tx1"/>
                          </a:solidFill>
                          <a:effectLst/>
                          <a:latin typeface="+mn-lt"/>
                          <a:ea typeface="Times New Roman"/>
                        </a:rPr>
                        <a:t>1096</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1800" dirty="0" smtClean="0">
                          <a:solidFill>
                            <a:schemeClr val="tx1"/>
                          </a:solidFill>
                          <a:effectLst/>
                          <a:latin typeface="+mn-lt"/>
                          <a:ea typeface="Times New Roman"/>
                        </a:rPr>
                        <a:t>989</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1800" dirty="0" smtClean="0">
                          <a:solidFill>
                            <a:schemeClr val="tx1"/>
                          </a:solidFill>
                          <a:effectLst/>
                          <a:latin typeface="+mn-lt"/>
                          <a:ea typeface="Times New Roman"/>
                        </a:rPr>
                        <a:t>914</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r h="515838">
                <a:tc>
                  <a:txBody>
                    <a:bodyPr/>
                    <a:lstStyle/>
                    <a:p>
                      <a:pPr algn="ctr">
                        <a:spcAft>
                          <a:spcPts val="0"/>
                        </a:spcAft>
                      </a:pPr>
                      <a:r>
                        <a:rPr lang="bg-BG" sz="1800" dirty="0" smtClean="0">
                          <a:solidFill>
                            <a:schemeClr val="tx1"/>
                          </a:solidFill>
                          <a:effectLst/>
                        </a:rPr>
                        <a:t>2024</a:t>
                      </a:r>
                      <a:endParaRPr lang="bg-BG" sz="1800" dirty="0">
                        <a:solidFill>
                          <a:schemeClr val="tx1"/>
                        </a:solidFill>
                        <a:effectLst/>
                        <a:latin typeface="Times New Roman"/>
                        <a:ea typeface="Times New Roman"/>
                      </a:endParaRPr>
                    </a:p>
                  </a:txBody>
                  <a:tcPr marL="68580" marR="68580" marT="0" marB="0" anchor="ctr">
                    <a:solidFill>
                      <a:schemeClr val="accent1">
                        <a:lumMod val="40000"/>
                        <a:lumOff val="60000"/>
                      </a:schemeClr>
                    </a:solidFill>
                  </a:tcPr>
                </a:tc>
                <a:tc>
                  <a:txBody>
                    <a:bodyPr/>
                    <a:lstStyle/>
                    <a:p>
                      <a:pPr algn="ctr">
                        <a:spcAft>
                          <a:spcPts val="0"/>
                        </a:spcAft>
                      </a:pPr>
                      <a:r>
                        <a:rPr lang="bg-BG" sz="1800" dirty="0" smtClean="0">
                          <a:solidFill>
                            <a:schemeClr val="tx1"/>
                          </a:solidFill>
                          <a:effectLst/>
                          <a:latin typeface="+mn-lt"/>
                          <a:ea typeface="Times New Roman"/>
                        </a:rPr>
                        <a:t>928</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1800" dirty="0" smtClean="0">
                          <a:solidFill>
                            <a:schemeClr val="tx1"/>
                          </a:solidFill>
                          <a:effectLst/>
                          <a:latin typeface="+mn-lt"/>
                          <a:ea typeface="Times New Roman"/>
                        </a:rPr>
                        <a:t>807</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bg-BG" sz="1800" dirty="0" smtClean="0">
                          <a:solidFill>
                            <a:schemeClr val="tx1"/>
                          </a:solidFill>
                          <a:effectLst/>
                          <a:latin typeface="+mn-lt"/>
                          <a:ea typeface="Times New Roman"/>
                        </a:rPr>
                        <a:t>766</a:t>
                      </a:r>
                      <a:endParaRPr lang="bg-BG" sz="1800" dirty="0">
                        <a:solidFill>
                          <a:schemeClr val="tx1"/>
                        </a:solidFill>
                        <a:effectLst/>
                        <a:latin typeface="+mn-lt"/>
                        <a:ea typeface="Times New Roman"/>
                      </a:endParaRPr>
                    </a:p>
                  </a:txBody>
                  <a:tcPr marL="68580" marR="68580" marT="0" marB="0" anchor="ctr">
                    <a:solidFill>
                      <a:schemeClr val="accent1">
                        <a:lumMod val="20000"/>
                        <a:lumOff val="80000"/>
                      </a:schemeClr>
                    </a:solidFill>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530990363"/>
              </p:ext>
            </p:extLst>
          </p:nvPr>
        </p:nvGraphicFramePr>
        <p:xfrm>
          <a:off x="323528" y="3501008"/>
          <a:ext cx="8208912" cy="30373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3733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340768"/>
            <a:ext cx="8003232" cy="4176464"/>
          </a:xfrm>
        </p:spPr>
        <p:txBody>
          <a:bodyPr>
            <a:normAutofit fontScale="92500" lnSpcReduction="20000"/>
          </a:bodyPr>
          <a:lstStyle/>
          <a:p>
            <a:pPr marL="0" indent="0" algn="just">
              <a:buNone/>
            </a:pPr>
            <a:r>
              <a:rPr lang="bg-BG" dirty="0">
                <a:latin typeface="Arial Narrow" panose="020B0606020202030204" pitchFamily="34" charset="0"/>
              </a:rPr>
              <a:t>	</a:t>
            </a:r>
            <a:r>
              <a:rPr lang="bg-BG" dirty="0" smtClean="0">
                <a:latin typeface="Arial Narrow" panose="020B0606020202030204" pitchFamily="34" charset="0"/>
              </a:rPr>
              <a:t>Съдиите – докладчици са насрочвали делата в предвидените от закона срокове. Редките случаи, когато делата са насрочвани след законовия срок са по обективни причини.</a:t>
            </a:r>
          </a:p>
          <a:p>
            <a:pPr marL="0" indent="0" algn="just">
              <a:buNone/>
            </a:pPr>
            <a:endParaRPr lang="bg-BG" dirty="0" smtClean="0">
              <a:latin typeface="Arial Narrow" panose="020B0606020202030204" pitchFamily="34" charset="0"/>
            </a:endParaRPr>
          </a:p>
          <a:p>
            <a:pPr marL="0" indent="0" algn="just">
              <a:buNone/>
            </a:pPr>
            <a:r>
              <a:rPr lang="bg-BG" dirty="0">
                <a:latin typeface="Arial Narrow" panose="020B0606020202030204" pitchFamily="34" charset="0"/>
              </a:rPr>
              <a:t>	</a:t>
            </a:r>
            <a:r>
              <a:rPr lang="bg-BG" dirty="0" smtClean="0">
                <a:latin typeface="Arial Narrow" panose="020B0606020202030204" pitchFamily="34" charset="0"/>
              </a:rPr>
              <a:t>От съдиите-докладчици е упражняван необходимият контрол по връчване на призовките и съдебните книжа, с цел намаляване случаите на отлагане, като са предприемани предвидените в закона мерки за дисциплиниране на страните в процеса. При отлагане на делата, насрочването е било преимуществено в срок до два месеца.</a:t>
            </a:r>
          </a:p>
          <a:p>
            <a:pPr marL="0" indent="0" algn="just">
              <a:buNone/>
            </a:pPr>
            <a:endParaRPr lang="bg-BG" dirty="0" smtClean="0">
              <a:latin typeface="Arial Narrow" panose="020B0606020202030204" pitchFamily="34" charset="0"/>
            </a:endParaRPr>
          </a:p>
          <a:p>
            <a:pPr marL="0" indent="0" algn="just">
              <a:buNone/>
            </a:pPr>
            <a:r>
              <a:rPr lang="bg-BG" dirty="0">
                <a:latin typeface="Arial Narrow" panose="020B0606020202030204" pitchFamily="34" charset="0"/>
              </a:rPr>
              <a:t>	</a:t>
            </a:r>
            <a:r>
              <a:rPr lang="bg-BG" dirty="0" smtClean="0">
                <a:latin typeface="Arial Narrow" panose="020B0606020202030204" pitchFamily="34" charset="0"/>
              </a:rPr>
              <a:t>Само едно дело е с отменен ход по същество, което обосновава извода за много доброто качество на работа на съдиите при подготовка на делата.</a:t>
            </a:r>
          </a:p>
        </p:txBody>
      </p:sp>
    </p:spTree>
    <p:extLst>
      <p:ext uri="{BB962C8B-B14F-4D97-AF65-F5344CB8AC3E}">
        <p14:creationId xmlns:p14="http://schemas.microsoft.com/office/powerpoint/2010/main" val="1648886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836712"/>
            <a:ext cx="8229600" cy="5616624"/>
          </a:xfrm>
        </p:spPr>
        <p:txBody>
          <a:bodyPr>
            <a:noAutofit/>
          </a:bodyPr>
          <a:lstStyle/>
          <a:p>
            <a:pPr marL="0" indent="0" algn="just">
              <a:buNone/>
            </a:pPr>
            <a:r>
              <a:rPr lang="ru-RU" sz="1800" b="1" dirty="0" smtClean="0">
                <a:effectLst>
                  <a:outerShdw blurRad="38100" dist="38100" dir="2700000" algn="tl">
                    <a:srgbClr val="000000">
                      <a:alpha val="43137"/>
                    </a:srgbClr>
                  </a:outerShdw>
                </a:effectLst>
                <a:latin typeface="Arial Narrow" panose="020B0606020202030204" pitchFamily="34" charset="0"/>
              </a:rPr>
              <a:t>	4</a:t>
            </a:r>
            <a:r>
              <a:rPr lang="ru-RU" sz="1800" b="1" dirty="0" smtClean="0">
                <a:effectLst>
                  <a:outerShdw blurRad="38100" dist="38100" dir="2700000" algn="tl">
                    <a:srgbClr val="000000">
                      <a:alpha val="43137"/>
                    </a:srgbClr>
                  </a:outerShdw>
                </a:effectLst>
                <a:latin typeface="Arial Narrow" panose="020B0606020202030204" pitchFamily="34" charset="0"/>
              </a:rPr>
              <a:t>. </a:t>
            </a:r>
            <a:r>
              <a:rPr lang="ru-RU" sz="1800" b="1" dirty="0" err="1" smtClean="0">
                <a:effectLst>
                  <a:outerShdw blurRad="38100" dist="38100" dir="2700000" algn="tl">
                    <a:srgbClr val="000000">
                      <a:alpha val="43137"/>
                    </a:srgbClr>
                  </a:outerShdw>
                </a:effectLst>
                <a:latin typeface="Arial Narrow" panose="020B0606020202030204" pitchFamily="34" charset="0"/>
              </a:rPr>
              <a:t>Съдебна</a:t>
            </a:r>
            <a:r>
              <a:rPr lang="ru-RU" sz="1800" b="1" dirty="0" smtClean="0">
                <a:effectLst>
                  <a:outerShdw blurRad="38100" dist="38100" dir="2700000" algn="tl">
                    <a:srgbClr val="000000">
                      <a:alpha val="43137"/>
                    </a:srgbClr>
                  </a:outerShdw>
                </a:effectLst>
                <a:latin typeface="Arial Narrow" panose="020B0606020202030204" pitchFamily="34" charset="0"/>
              </a:rPr>
              <a:t> администрация. Структура. </a:t>
            </a:r>
            <a:r>
              <a:rPr lang="ru-RU" sz="1800" b="1" dirty="0" err="1" smtClean="0">
                <a:effectLst>
                  <a:outerShdw blurRad="38100" dist="38100" dir="2700000" algn="tl">
                    <a:srgbClr val="000000">
                      <a:alpha val="43137"/>
                    </a:srgbClr>
                  </a:outerShdw>
                </a:effectLst>
                <a:latin typeface="Arial Narrow" panose="020B0606020202030204" pitchFamily="34" charset="0"/>
              </a:rPr>
              <a:t>Кадрова</a:t>
            </a:r>
            <a:r>
              <a:rPr lang="ru-RU" sz="1800" b="1" dirty="0" smtClean="0">
                <a:effectLst>
                  <a:outerShdw blurRad="38100" dist="38100" dir="2700000" algn="tl">
                    <a:srgbClr val="000000">
                      <a:alpha val="43137"/>
                    </a:srgbClr>
                  </a:outerShdw>
                </a:effectLst>
                <a:latin typeface="Arial Narrow" panose="020B0606020202030204" pitchFamily="34" charset="0"/>
              </a:rPr>
              <a:t> </a:t>
            </a:r>
            <a:r>
              <a:rPr lang="ru-RU" sz="1800" b="1" dirty="0" err="1" smtClean="0">
                <a:effectLst>
                  <a:outerShdw blurRad="38100" dist="38100" dir="2700000" algn="tl">
                    <a:srgbClr val="000000">
                      <a:alpha val="43137"/>
                    </a:srgbClr>
                  </a:outerShdw>
                </a:effectLst>
                <a:latin typeface="Arial Narrow" panose="020B0606020202030204" pitchFamily="34" charset="0"/>
              </a:rPr>
              <a:t>обезпеченост</a:t>
            </a:r>
            <a:r>
              <a:rPr lang="ru-RU" sz="1800" b="1" dirty="0" smtClean="0">
                <a:effectLst>
                  <a:outerShdw blurRad="38100" dist="38100" dir="2700000" algn="tl">
                    <a:srgbClr val="000000">
                      <a:alpha val="43137"/>
                    </a:srgbClr>
                  </a:outerShdw>
                </a:effectLst>
                <a:latin typeface="Arial Narrow" panose="020B0606020202030204" pitchFamily="34" charset="0"/>
              </a:rPr>
              <a:t>.</a:t>
            </a:r>
          </a:p>
          <a:p>
            <a:pPr marL="0" indent="0" algn="just">
              <a:buNone/>
            </a:pPr>
            <a:r>
              <a:rPr lang="ru-RU" sz="1800" dirty="0" smtClean="0">
                <a:latin typeface="Arial Narrow" panose="020B0606020202030204" pitchFamily="34" charset="0"/>
              </a:rPr>
              <a:t>	</a:t>
            </a:r>
            <a:r>
              <a:rPr lang="ru-RU" sz="1800" dirty="0" err="1" smtClean="0">
                <a:latin typeface="Arial Narrow" panose="020B0606020202030204" pitchFamily="34" charset="0"/>
              </a:rPr>
              <a:t>Съдебната</a:t>
            </a:r>
            <a:r>
              <a:rPr lang="ru-RU" sz="1800" dirty="0" smtClean="0">
                <a:latin typeface="Arial Narrow" panose="020B0606020202030204" pitchFamily="34" charset="0"/>
              </a:rPr>
              <a:t> </a:t>
            </a:r>
            <a:r>
              <a:rPr lang="ru-RU" sz="1800" dirty="0" smtClean="0">
                <a:latin typeface="Arial Narrow" panose="020B0606020202030204" pitchFamily="34" charset="0"/>
              </a:rPr>
              <a:t>администрация на </a:t>
            </a:r>
            <a:r>
              <a:rPr lang="ru-RU" sz="1800" dirty="0" err="1" smtClean="0">
                <a:latin typeface="Arial Narrow" panose="020B0606020202030204" pitchFamily="34" charset="0"/>
              </a:rPr>
              <a:t>Районен</a:t>
            </a:r>
            <a:r>
              <a:rPr lang="ru-RU" sz="1800" dirty="0" smtClean="0">
                <a:latin typeface="Arial Narrow" panose="020B0606020202030204" pitchFamily="34" charset="0"/>
              </a:rPr>
              <a:t> </a:t>
            </a:r>
            <a:r>
              <a:rPr lang="ru-RU" sz="1800" dirty="0" err="1" smtClean="0">
                <a:latin typeface="Arial Narrow" panose="020B0606020202030204" pitchFamily="34" charset="0"/>
              </a:rPr>
              <a:t>съд</a:t>
            </a:r>
            <a:r>
              <a:rPr lang="ru-RU" sz="1800" dirty="0" smtClean="0">
                <a:latin typeface="Arial Narrow" panose="020B0606020202030204" pitchFamily="34" charset="0"/>
              </a:rPr>
              <a:t> – Велики </a:t>
            </a:r>
            <a:r>
              <a:rPr lang="ru-RU" sz="1800" dirty="0" err="1" smtClean="0">
                <a:latin typeface="Arial Narrow" panose="020B0606020202030204" pitchFamily="34" charset="0"/>
              </a:rPr>
              <a:t>Преслав</a:t>
            </a:r>
            <a:r>
              <a:rPr lang="ru-RU" sz="1800" dirty="0" smtClean="0">
                <a:latin typeface="Arial Narrow" panose="020B0606020202030204" pitchFamily="34" charset="0"/>
              </a:rPr>
              <a:t> по </a:t>
            </a:r>
            <a:r>
              <a:rPr lang="ru-RU" sz="1800" dirty="0" err="1" smtClean="0">
                <a:latin typeface="Arial Narrow" panose="020B0606020202030204" pitchFamily="34" charset="0"/>
              </a:rPr>
              <a:t>щатно</a:t>
            </a:r>
            <a:r>
              <a:rPr lang="ru-RU" sz="1800" dirty="0" smtClean="0">
                <a:latin typeface="Arial Narrow" panose="020B0606020202030204" pitchFamily="34" charset="0"/>
              </a:rPr>
              <a:t> </a:t>
            </a:r>
            <a:r>
              <a:rPr lang="ru-RU" sz="1800" dirty="0" err="1" smtClean="0">
                <a:latin typeface="Arial Narrow" panose="020B0606020202030204" pitchFamily="34" charset="0"/>
              </a:rPr>
              <a:t>разписание</a:t>
            </a:r>
            <a:r>
              <a:rPr lang="ru-RU" sz="1800" dirty="0" smtClean="0">
                <a:latin typeface="Arial Narrow" panose="020B0606020202030204" pitchFamily="34" charset="0"/>
              </a:rPr>
              <a:t> се </a:t>
            </a:r>
            <a:r>
              <a:rPr lang="ru-RU" sz="1800" dirty="0" err="1" smtClean="0">
                <a:latin typeface="Arial Narrow" panose="020B0606020202030204" pitchFamily="34" charset="0"/>
              </a:rPr>
              <a:t>състои</a:t>
            </a:r>
            <a:r>
              <a:rPr lang="ru-RU" sz="1800" dirty="0" smtClean="0">
                <a:latin typeface="Arial Narrow" panose="020B0606020202030204" pitchFamily="34" charset="0"/>
              </a:rPr>
              <a:t> от </a:t>
            </a:r>
            <a:r>
              <a:rPr lang="ru-RU" sz="1800" dirty="0" err="1" smtClean="0">
                <a:latin typeface="Arial Narrow" panose="020B0606020202030204" pitchFamily="34" charset="0"/>
              </a:rPr>
              <a:t>административен</a:t>
            </a:r>
            <a:r>
              <a:rPr lang="ru-RU" sz="1800" dirty="0" smtClean="0">
                <a:latin typeface="Arial Narrow" panose="020B0606020202030204" pitchFamily="34" charset="0"/>
              </a:rPr>
              <a:t> </a:t>
            </a:r>
            <a:r>
              <a:rPr lang="ru-RU" sz="1800" dirty="0" err="1" smtClean="0">
                <a:latin typeface="Arial Narrow" panose="020B0606020202030204" pitchFamily="34" charset="0"/>
              </a:rPr>
              <a:t>секретар</a:t>
            </a:r>
            <a:r>
              <a:rPr lang="ru-RU" sz="1800" dirty="0" smtClean="0">
                <a:latin typeface="Arial Narrow" panose="020B0606020202030204" pitchFamily="34" charset="0"/>
              </a:rPr>
              <a:t>, </a:t>
            </a:r>
            <a:r>
              <a:rPr lang="ru-RU" sz="1800" dirty="0" err="1" smtClean="0">
                <a:latin typeface="Arial Narrow" panose="020B0606020202030204" pitchFamily="34" charset="0"/>
              </a:rPr>
              <a:t>съдебни</a:t>
            </a:r>
            <a:r>
              <a:rPr lang="ru-RU" sz="1800" dirty="0" smtClean="0">
                <a:latin typeface="Arial Narrow" panose="020B0606020202030204" pitchFamily="34" charset="0"/>
              </a:rPr>
              <a:t> служители от </a:t>
            </a:r>
            <a:r>
              <a:rPr lang="ru-RU" sz="1800" dirty="0" err="1" smtClean="0">
                <a:latin typeface="Arial Narrow" panose="020B0606020202030204" pitchFamily="34" charset="0"/>
              </a:rPr>
              <a:t>общата</a:t>
            </a:r>
            <a:r>
              <a:rPr lang="ru-RU" sz="1800" dirty="0" smtClean="0">
                <a:latin typeface="Arial Narrow" panose="020B0606020202030204" pitchFamily="34" charset="0"/>
              </a:rPr>
              <a:t> и </a:t>
            </a:r>
            <a:r>
              <a:rPr lang="ru-RU" sz="1800" dirty="0" err="1" smtClean="0">
                <a:latin typeface="Arial Narrow" panose="020B0606020202030204" pitchFamily="34" charset="0"/>
              </a:rPr>
              <a:t>съдебни</a:t>
            </a:r>
            <a:r>
              <a:rPr lang="ru-RU" sz="1800" dirty="0" smtClean="0">
                <a:latin typeface="Arial Narrow" panose="020B0606020202030204" pitchFamily="34" charset="0"/>
              </a:rPr>
              <a:t> служители от </a:t>
            </a:r>
            <a:r>
              <a:rPr lang="ru-RU" sz="1800" dirty="0" err="1" smtClean="0">
                <a:latin typeface="Arial Narrow" panose="020B0606020202030204" pitchFamily="34" charset="0"/>
              </a:rPr>
              <a:t>специализираната</a:t>
            </a:r>
            <a:r>
              <a:rPr lang="ru-RU" sz="1800" dirty="0" smtClean="0">
                <a:latin typeface="Arial Narrow" panose="020B0606020202030204" pitchFamily="34" charset="0"/>
              </a:rPr>
              <a:t> администрация.</a:t>
            </a:r>
          </a:p>
          <a:p>
            <a:pPr marL="0" indent="0" algn="just">
              <a:buNone/>
            </a:pPr>
            <a:r>
              <a:rPr lang="ru-RU" sz="1800" dirty="0" smtClean="0">
                <a:latin typeface="Arial Narrow" panose="020B0606020202030204" pitchFamily="34" charset="0"/>
              </a:rPr>
              <a:t>	</a:t>
            </a:r>
            <a:r>
              <a:rPr lang="ru-RU" sz="1800" dirty="0" err="1" smtClean="0">
                <a:latin typeface="Arial Narrow" panose="020B0606020202030204" pitchFamily="34" charset="0"/>
              </a:rPr>
              <a:t>През</a:t>
            </a:r>
            <a:r>
              <a:rPr lang="ru-RU" sz="1800" dirty="0" smtClean="0">
                <a:latin typeface="Arial Narrow" panose="020B0606020202030204" pitchFamily="34" charset="0"/>
              </a:rPr>
              <a:t> </a:t>
            </a:r>
            <a:r>
              <a:rPr lang="ru-RU" sz="1800" dirty="0" smtClean="0">
                <a:latin typeface="Arial Narrow" panose="020B0606020202030204" pitchFamily="34" charset="0"/>
              </a:rPr>
              <a:t>2025 </a:t>
            </a:r>
            <a:r>
              <a:rPr lang="ru-RU" sz="1800" dirty="0">
                <a:latin typeface="Arial Narrow" panose="020B0606020202030204" pitchFamily="34" charset="0"/>
              </a:rPr>
              <a:t>година няма промени в щатната численост на съдебната администрация на </a:t>
            </a:r>
            <a:r>
              <a:rPr lang="ru-RU" sz="1800" dirty="0" err="1">
                <a:latin typeface="Arial Narrow" panose="020B0606020202030204" pitchFamily="34" charset="0"/>
              </a:rPr>
              <a:t>Районен</a:t>
            </a:r>
            <a:r>
              <a:rPr lang="ru-RU" sz="1800" dirty="0">
                <a:latin typeface="Arial Narrow" panose="020B0606020202030204" pitchFamily="34" charset="0"/>
              </a:rPr>
              <a:t> </a:t>
            </a:r>
            <a:r>
              <a:rPr lang="ru-RU" sz="1800" dirty="0" err="1" smtClean="0">
                <a:latin typeface="Arial Narrow" panose="020B0606020202030204" pitchFamily="34" charset="0"/>
              </a:rPr>
              <a:t>съд</a:t>
            </a:r>
            <a:r>
              <a:rPr lang="ru-RU" sz="1800" dirty="0" smtClean="0">
                <a:latin typeface="Arial Narrow" panose="020B0606020202030204" pitchFamily="34" charset="0"/>
              </a:rPr>
              <a:t> - Велики </a:t>
            </a:r>
            <a:r>
              <a:rPr lang="ru-RU" sz="1800" dirty="0">
                <a:latin typeface="Arial Narrow" panose="020B0606020202030204" pitchFamily="34" charset="0"/>
              </a:rPr>
              <a:t>Преслав, която се състои по щат от </a:t>
            </a:r>
            <a:r>
              <a:rPr lang="ru-RU" sz="1800" dirty="0" err="1">
                <a:latin typeface="Arial Narrow" panose="020B0606020202030204" pitchFamily="34" charset="0"/>
              </a:rPr>
              <a:t>шестнадесет</a:t>
            </a:r>
            <a:r>
              <a:rPr lang="ru-RU" sz="1800" dirty="0">
                <a:latin typeface="Arial Narrow" panose="020B0606020202030204" pitchFamily="34" charset="0"/>
              </a:rPr>
              <a:t> </a:t>
            </a:r>
            <a:r>
              <a:rPr lang="ru-RU" sz="1800" dirty="0" smtClean="0">
                <a:latin typeface="Arial Narrow" panose="020B0606020202030204" pitchFamily="34" charset="0"/>
              </a:rPr>
              <a:t>служители, </a:t>
            </a:r>
            <a:r>
              <a:rPr lang="bg-BG" sz="1800" dirty="0" smtClean="0">
                <a:latin typeface="Arial Narrow" panose="020B0606020202030204" pitchFamily="34" charset="0"/>
              </a:rPr>
              <a:t>който е запълнен изцяло</a:t>
            </a:r>
            <a:r>
              <a:rPr lang="ru-RU" sz="1800" dirty="0" smtClean="0">
                <a:latin typeface="Arial Narrow" panose="020B0606020202030204" pitchFamily="34" charset="0"/>
              </a:rPr>
              <a:t>. </a:t>
            </a:r>
          </a:p>
          <a:p>
            <a:pPr marL="0" indent="0" algn="just">
              <a:buNone/>
            </a:pPr>
            <a:r>
              <a:rPr lang="bg-BG" sz="1800" dirty="0" smtClean="0">
                <a:latin typeface="Arial Narrow" panose="020B0606020202030204" pitchFamily="34" charset="0"/>
              </a:rPr>
              <a:t>	Специализираната </a:t>
            </a:r>
            <a:r>
              <a:rPr lang="bg-BG" sz="1800" dirty="0" smtClean="0">
                <a:latin typeface="Arial Narrow" panose="020B0606020202030204" pitchFamily="34" charset="0"/>
              </a:rPr>
              <a:t>администрация на Районен съд - Велики Преслав е организирана както следва: Регистратура; Съдебно деловодство - граждански и наказателни дела; Съдебни секретари; Архив; Съдебно-изпълнителна служба; Бюро за съдимост; Връчване на призовки и съдебни книжа. </a:t>
            </a:r>
            <a:r>
              <a:rPr lang="bg-BG" sz="1800" dirty="0">
                <a:latin typeface="Arial Narrow" panose="020B0606020202030204" pitchFamily="34" charset="0"/>
              </a:rPr>
              <a:t>Служба „Съдебно деловодство” включва 4 съдебни деловодители: 2-ма по граждански дела и 2-ма деловодители по наказателни дела. Един от съдебните деловодители, обработващ наказателните дела, изпълнява и функциите на архивар. Също един от съдебните деловодители, обработващ граждански дела изпълнява и функциите на деловодител-регистратура, поради липса на такъв щат в съда. Връчването на призовките и съдебните книжа се извършва от служител на длъжност „</a:t>
            </a:r>
            <a:r>
              <a:rPr lang="bg-BG" sz="1800" dirty="0" err="1">
                <a:latin typeface="Arial Narrow" panose="020B0606020202030204" pitchFamily="34" charset="0"/>
              </a:rPr>
              <a:t>Призовкар</a:t>
            </a:r>
            <a:r>
              <a:rPr lang="bg-BG" sz="1800" dirty="0">
                <a:latin typeface="Arial Narrow" panose="020B0606020202030204" pitchFamily="34" charset="0"/>
              </a:rPr>
              <a:t>“. </a:t>
            </a:r>
            <a:r>
              <a:rPr lang="bg-BG" sz="1800" dirty="0" smtClean="0">
                <a:latin typeface="Arial Narrow" panose="020B0606020202030204" pitchFamily="34" charset="0"/>
              </a:rPr>
              <a:t>Има три щатни бройки „Съдебни секретари“. В </a:t>
            </a:r>
            <a:r>
              <a:rPr lang="ru-RU" sz="1800" dirty="0" smtClean="0">
                <a:latin typeface="Arial Narrow" panose="020B0606020202030204" pitchFamily="34" charset="0"/>
              </a:rPr>
              <a:t>„</a:t>
            </a:r>
            <a:r>
              <a:rPr lang="ru-RU" sz="1800" dirty="0">
                <a:latin typeface="Arial Narrow" panose="020B0606020202030204" pitchFamily="34" charset="0"/>
              </a:rPr>
              <a:t>Бюро </a:t>
            </a:r>
            <a:r>
              <a:rPr lang="ru-RU" sz="1800" dirty="0" err="1">
                <a:latin typeface="Arial Narrow" panose="020B0606020202030204" pitchFamily="34" charset="0"/>
              </a:rPr>
              <a:t>съдимост</a:t>
            </a:r>
            <a:r>
              <a:rPr lang="ru-RU" sz="1800" dirty="0">
                <a:latin typeface="Arial Narrow" panose="020B0606020202030204" pitchFamily="34" charset="0"/>
              </a:rPr>
              <a:t>“ </a:t>
            </a:r>
            <a:r>
              <a:rPr lang="ru-RU" sz="1800" dirty="0" err="1">
                <a:latin typeface="Arial Narrow" panose="020B0606020202030204" pitchFamily="34" charset="0"/>
              </a:rPr>
              <a:t>дейността</a:t>
            </a:r>
            <a:r>
              <a:rPr lang="ru-RU" sz="1800" dirty="0">
                <a:latin typeface="Arial Narrow" panose="020B0606020202030204" pitchFamily="34" charset="0"/>
              </a:rPr>
              <a:t> се </a:t>
            </a:r>
            <a:r>
              <a:rPr lang="ru-RU" sz="1800" dirty="0" err="1">
                <a:latin typeface="Arial Narrow" panose="020B0606020202030204" pitchFamily="34" charset="0"/>
              </a:rPr>
              <a:t>изпълнява</a:t>
            </a:r>
            <a:r>
              <a:rPr lang="ru-RU" sz="1800" dirty="0">
                <a:latin typeface="Arial Narrow" panose="020B0606020202030204" pitchFamily="34" charset="0"/>
              </a:rPr>
              <a:t> от един </a:t>
            </a:r>
            <a:r>
              <a:rPr lang="ru-RU" sz="1800" dirty="0" err="1">
                <a:latin typeface="Arial Narrow" panose="020B0606020202030204" pitchFamily="34" charset="0"/>
              </a:rPr>
              <a:t>деловодител</a:t>
            </a:r>
            <a:r>
              <a:rPr lang="ru-RU" sz="1800" dirty="0">
                <a:latin typeface="Arial Narrow" panose="020B0606020202030204" pitchFamily="34" charset="0"/>
              </a:rPr>
              <a:t>, </a:t>
            </a:r>
            <a:r>
              <a:rPr lang="ru-RU" sz="1800" dirty="0" err="1">
                <a:latin typeface="Arial Narrow" panose="020B0606020202030204" pitchFamily="34" charset="0"/>
              </a:rPr>
              <a:t>както</a:t>
            </a:r>
            <a:r>
              <a:rPr lang="ru-RU" sz="1800" dirty="0">
                <a:latin typeface="Arial Narrow" panose="020B0606020202030204" pitchFamily="34" charset="0"/>
              </a:rPr>
              <a:t> и един </a:t>
            </a:r>
            <a:r>
              <a:rPr lang="ru-RU" sz="1800" dirty="0" err="1">
                <a:latin typeface="Arial Narrow" panose="020B0606020202030204" pitchFamily="34" charset="0"/>
              </a:rPr>
              <a:t>деловодител</a:t>
            </a:r>
            <a:r>
              <a:rPr lang="ru-RU" sz="1800" dirty="0">
                <a:latin typeface="Arial Narrow" panose="020B0606020202030204" pitchFamily="34" charset="0"/>
              </a:rPr>
              <a:t> </a:t>
            </a:r>
            <a:r>
              <a:rPr lang="ru-RU" sz="1800" dirty="0" err="1">
                <a:latin typeface="Arial Narrow" panose="020B0606020202030204" pitchFamily="34" charset="0"/>
              </a:rPr>
              <a:t>работи</a:t>
            </a:r>
            <a:r>
              <a:rPr lang="ru-RU" sz="1800" dirty="0">
                <a:latin typeface="Arial Narrow" panose="020B0606020202030204" pitchFamily="34" charset="0"/>
              </a:rPr>
              <a:t> в </a:t>
            </a:r>
            <a:r>
              <a:rPr lang="ru-RU" sz="1800" dirty="0" err="1">
                <a:latin typeface="Arial Narrow" panose="020B0606020202030204" pitchFamily="34" charset="0"/>
              </a:rPr>
              <a:t>съдебно-изпълнителна</a:t>
            </a:r>
            <a:r>
              <a:rPr lang="ru-RU" sz="1800" dirty="0">
                <a:latin typeface="Arial Narrow" panose="020B0606020202030204" pitchFamily="34" charset="0"/>
              </a:rPr>
              <a:t> </a:t>
            </a:r>
            <a:r>
              <a:rPr lang="ru-RU" sz="1800" dirty="0" smtClean="0">
                <a:latin typeface="Arial Narrow" panose="020B0606020202030204" pitchFamily="34" charset="0"/>
              </a:rPr>
              <a:t>служба</a:t>
            </a:r>
            <a:r>
              <a:rPr lang="bg-BG" sz="1800" dirty="0" smtClean="0">
                <a:latin typeface="Arial Narrow" panose="020B0606020202030204" pitchFamily="34" charset="0"/>
              </a:rPr>
              <a:t>. </a:t>
            </a:r>
            <a:endParaRPr lang="ru-RU" sz="1800" dirty="0">
              <a:latin typeface="Arial Narrow" panose="020B0606020202030204" pitchFamily="34" charset="0"/>
            </a:endParaRPr>
          </a:p>
          <a:p>
            <a:pPr marL="0" indent="0" algn="just">
              <a:buNone/>
            </a:pPr>
            <a:endParaRPr lang="ru-RU" sz="1800" dirty="0" smtClean="0"/>
          </a:p>
          <a:p>
            <a:pPr marL="0" indent="0" algn="just">
              <a:buNone/>
            </a:pPr>
            <a:endParaRPr lang="ru-RU" sz="1800" dirty="0"/>
          </a:p>
          <a:p>
            <a:pPr marL="0" indent="0" algn="just">
              <a:buNone/>
            </a:pPr>
            <a:endParaRPr lang="ru-RU" sz="1800" dirty="0" smtClean="0"/>
          </a:p>
          <a:p>
            <a:pPr marL="0" indent="0" algn="just">
              <a:buNone/>
            </a:pPr>
            <a:r>
              <a:rPr lang="ru-RU" sz="1800" dirty="0" smtClean="0"/>
              <a:t>	</a:t>
            </a:r>
            <a:endParaRPr lang="bg-BG" sz="1800" dirty="0"/>
          </a:p>
        </p:txBody>
      </p:sp>
    </p:spTree>
    <p:extLst>
      <p:ext uri="{BB962C8B-B14F-4D97-AF65-F5344CB8AC3E}">
        <p14:creationId xmlns:p14="http://schemas.microsoft.com/office/powerpoint/2010/main" val="3477050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2132856"/>
            <a:ext cx="7992888" cy="3600399"/>
          </a:xfrm>
        </p:spPr>
        <p:txBody>
          <a:bodyPr>
            <a:normAutofit fontScale="92500" lnSpcReduction="20000"/>
          </a:bodyPr>
          <a:lstStyle/>
          <a:p>
            <a:pPr marL="0" indent="0" algn="just">
              <a:buNone/>
            </a:pPr>
            <a:r>
              <a:rPr lang="bg-BG" dirty="0" smtClean="0">
                <a:latin typeface="Arial Narrow" panose="020B0606020202030204" pitchFamily="34" charset="0"/>
              </a:rPr>
              <a:t>	Като </a:t>
            </a:r>
            <a:r>
              <a:rPr lang="bg-BG" dirty="0">
                <a:latin typeface="Arial Narrow" panose="020B0606020202030204" pitchFamily="34" charset="0"/>
              </a:rPr>
              <a:t>обобщение следва да се отбележи, че през отчетния период се </a:t>
            </a:r>
            <a:r>
              <a:rPr lang="bg-BG" dirty="0" smtClean="0">
                <a:latin typeface="Arial Narrow" panose="020B0606020202030204" pitchFamily="34" charset="0"/>
              </a:rPr>
              <a:t>наблюдава увеличение в броя на новообразуваните граждански дела.</a:t>
            </a:r>
          </a:p>
          <a:p>
            <a:pPr marL="0" indent="0" algn="just">
              <a:buNone/>
            </a:pPr>
            <a:r>
              <a:rPr lang="bg-BG" dirty="0" smtClean="0">
                <a:latin typeface="Arial Narrow" panose="020B0606020202030204" pitchFamily="34" charset="0"/>
              </a:rPr>
              <a:t>	Запазва </a:t>
            </a:r>
            <a:r>
              <a:rPr lang="bg-BG" dirty="0">
                <a:latin typeface="Arial Narrow" panose="020B0606020202030204" pitchFamily="34" charset="0"/>
              </a:rPr>
              <a:t>се и тенденцията през последните години на голям дял от новообразуваните и разглежданите дела по чл.410 и чл.417 от ГПК около </a:t>
            </a:r>
            <a:r>
              <a:rPr lang="bg-BG" dirty="0" smtClean="0">
                <a:latin typeface="Arial Narrow" panose="020B0606020202030204" pitchFamily="34" charset="0"/>
              </a:rPr>
              <a:t>56% </a:t>
            </a:r>
            <a:r>
              <a:rPr lang="bg-BG" dirty="0">
                <a:latin typeface="Arial Narrow" panose="020B0606020202030204" pitchFamily="34" charset="0"/>
              </a:rPr>
              <a:t>от </a:t>
            </a:r>
            <a:r>
              <a:rPr lang="bg-BG" dirty="0" smtClean="0">
                <a:latin typeface="Arial Narrow" panose="020B0606020202030204" pitchFamily="34" charset="0"/>
              </a:rPr>
              <a:t>делата </a:t>
            </a:r>
            <a:r>
              <a:rPr lang="bg-BG" dirty="0">
                <a:latin typeface="Arial Narrow" panose="020B0606020202030204" pitchFamily="34" charset="0"/>
              </a:rPr>
              <a:t>за разглеждане. </a:t>
            </a:r>
            <a:endParaRPr lang="bg-BG" dirty="0" smtClean="0">
              <a:latin typeface="Arial Narrow" panose="020B0606020202030204" pitchFamily="34" charset="0"/>
            </a:endParaRPr>
          </a:p>
          <a:p>
            <a:pPr marL="0" indent="0" algn="just">
              <a:buNone/>
            </a:pPr>
            <a:r>
              <a:rPr lang="bg-BG" dirty="0" smtClean="0">
                <a:latin typeface="Arial Narrow" panose="020B0606020202030204" pitchFamily="34" charset="0"/>
              </a:rPr>
              <a:t>	Запазва се </a:t>
            </a:r>
            <a:r>
              <a:rPr lang="bg-BG" dirty="0">
                <a:latin typeface="Arial Narrow" panose="020B0606020202030204" pitchFamily="34" charset="0"/>
              </a:rPr>
              <a:t>показателя </a:t>
            </a:r>
            <a:r>
              <a:rPr lang="bg-BG" dirty="0" smtClean="0">
                <a:latin typeface="Arial Narrow" panose="020B0606020202030204" pitchFamily="34" charset="0"/>
              </a:rPr>
              <a:t>през отчетния период за намаляване на останалите несвършени дела в края на периода. </a:t>
            </a:r>
          </a:p>
          <a:p>
            <a:pPr marL="0" indent="0" algn="just">
              <a:buNone/>
            </a:pPr>
            <a:r>
              <a:rPr lang="bg-BG" dirty="0" smtClean="0">
                <a:latin typeface="Arial Narrow" panose="020B0606020202030204" pitchFamily="34" charset="0"/>
              </a:rPr>
              <a:t>	Това </a:t>
            </a:r>
            <a:r>
              <a:rPr lang="bg-BG" dirty="0">
                <a:latin typeface="Arial Narrow" panose="020B0606020202030204" pitchFamily="34" charset="0"/>
              </a:rPr>
              <a:t>се дължи, както на попълване на щата на съдиите в Районен съд – Велики Преслав, така и най – вече на стриктната и срочна работа на всички съдии при разглеждане и решаване на делата. </a:t>
            </a:r>
            <a:endParaRPr lang="en-US" dirty="0">
              <a:latin typeface="Arial Narrow" panose="020B0606020202030204" pitchFamily="34" charset="0"/>
            </a:endParaRPr>
          </a:p>
          <a:p>
            <a:endParaRPr lang="en-US" dirty="0"/>
          </a:p>
        </p:txBody>
      </p:sp>
      <p:sp>
        <p:nvSpPr>
          <p:cNvPr id="5" name="Title 1"/>
          <p:cNvSpPr>
            <a:spLocks noGrp="1"/>
          </p:cNvSpPr>
          <p:nvPr>
            <p:ph type="title"/>
          </p:nvPr>
        </p:nvSpPr>
        <p:spPr>
          <a:xfrm>
            <a:off x="683568" y="980728"/>
            <a:ext cx="7467600" cy="724942"/>
          </a:xfrm>
        </p:spPr>
        <p:txBody>
          <a:bodyPr>
            <a:normAutofit/>
          </a:bodyPr>
          <a:lstStyle/>
          <a:p>
            <a:pPr algn="ctr"/>
            <a:r>
              <a:rPr lang="bg-BG" sz="3600" b="1" dirty="0" smtClean="0">
                <a:solidFill>
                  <a:schemeClr val="accent3">
                    <a:lumMod val="50000"/>
                  </a:schemeClr>
                </a:solidFill>
                <a:effectLst>
                  <a:outerShdw blurRad="38100" dist="38100" dir="2700000" algn="tl">
                    <a:srgbClr val="000000">
                      <a:alpha val="43137"/>
                    </a:srgbClr>
                  </a:outerShdw>
                </a:effectLst>
              </a:rPr>
              <a:t>Тенденции </a:t>
            </a:r>
            <a:r>
              <a:rPr lang="bg-BG" sz="3600" b="1" dirty="0">
                <a:solidFill>
                  <a:schemeClr val="accent3">
                    <a:lumMod val="50000"/>
                  </a:schemeClr>
                </a:solidFill>
                <a:effectLst>
                  <a:outerShdw blurRad="38100" dist="38100" dir="2700000" algn="tl">
                    <a:srgbClr val="000000">
                      <a:alpha val="43137"/>
                    </a:srgbClr>
                  </a:outerShdw>
                </a:effectLst>
              </a:rPr>
              <a:t>и заключение</a:t>
            </a:r>
          </a:p>
        </p:txBody>
      </p:sp>
    </p:spTree>
    <p:extLst>
      <p:ext uri="{BB962C8B-B14F-4D97-AF65-F5344CB8AC3E}">
        <p14:creationId xmlns:p14="http://schemas.microsoft.com/office/powerpoint/2010/main" val="911660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064896" cy="778098"/>
          </a:xfrm>
        </p:spPr>
        <p:txBody>
          <a:bodyPr>
            <a:noAutofit/>
          </a:bodyPr>
          <a:lstStyle/>
          <a:p>
            <a:pPr algn="ctr"/>
            <a:r>
              <a:rPr lang="ru-RU" sz="2400" b="1" dirty="0" smtClean="0">
                <a:solidFill>
                  <a:schemeClr val="accent3">
                    <a:lumMod val="50000"/>
                  </a:schemeClr>
                </a:solidFill>
                <a:effectLst>
                  <a:outerShdw blurRad="38100" dist="38100" dir="2700000" algn="tl">
                    <a:srgbClr val="000000">
                      <a:alpha val="43137"/>
                    </a:srgbClr>
                  </a:outerShdw>
                </a:effectLst>
              </a:rPr>
              <a:t>VI. АНАЛИЗ </a:t>
            </a:r>
            <a:r>
              <a:rPr lang="ru-RU" sz="2400" b="1" dirty="0">
                <a:solidFill>
                  <a:schemeClr val="accent3">
                    <a:lumMod val="50000"/>
                  </a:schemeClr>
                </a:solidFill>
                <a:effectLst>
                  <a:outerShdw blurRad="38100" dist="38100" dir="2700000" algn="tl">
                    <a:srgbClr val="000000">
                      <a:alpha val="43137"/>
                    </a:srgbClr>
                  </a:outerShdw>
                </a:effectLst>
              </a:rPr>
              <a:t>НА ДЕЙНОСТТА НА СЪДИИТЕ В РАЙОНЕН СЪД – ВЕЛИКИ ПРЕСЛАВ</a:t>
            </a:r>
            <a:endParaRPr lang="bg-BG" sz="24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95536" y="1412776"/>
            <a:ext cx="8208912" cy="4968552"/>
          </a:xfrm>
        </p:spPr>
        <p:txBody>
          <a:bodyPr>
            <a:normAutofit fontScale="32500" lnSpcReduction="20000"/>
          </a:bodyPr>
          <a:lstStyle/>
          <a:p>
            <a:pPr marL="0" indent="0">
              <a:buNone/>
            </a:pPr>
            <a:r>
              <a:rPr lang="ru-RU" sz="6200" b="1" u="sng" dirty="0" smtClean="0">
                <a:latin typeface="Arial Narrow" panose="020B0606020202030204" pitchFamily="34" charset="0"/>
              </a:rPr>
              <a:t>1. </a:t>
            </a:r>
            <a:r>
              <a:rPr lang="ru-RU" sz="6200" b="1" u="sng" dirty="0" err="1" smtClean="0">
                <a:latin typeface="Arial Narrow" panose="020B0606020202030204" pitchFamily="34" charset="0"/>
              </a:rPr>
              <a:t>Дейността</a:t>
            </a:r>
            <a:r>
              <a:rPr lang="ru-RU" sz="6200" b="1" u="sng" dirty="0" smtClean="0">
                <a:latin typeface="Arial Narrow" panose="020B0606020202030204" pitchFamily="34" charset="0"/>
              </a:rPr>
              <a:t> </a:t>
            </a:r>
            <a:r>
              <a:rPr lang="ru-RU" sz="6200" b="1" u="sng" dirty="0">
                <a:latin typeface="Arial Narrow" panose="020B0606020202030204" pitchFamily="34" charset="0"/>
              </a:rPr>
              <a:t>на съдиите по дела</a:t>
            </a:r>
            <a:r>
              <a:rPr lang="ru-RU" sz="6200" b="1" u="sng" dirty="0" smtClean="0">
                <a:latin typeface="Arial Narrow" panose="020B0606020202030204" pitchFamily="34" charset="0"/>
              </a:rPr>
              <a:t>.</a:t>
            </a:r>
          </a:p>
          <a:p>
            <a:pPr marL="0" indent="0" algn="just">
              <a:buNone/>
            </a:pPr>
            <a:r>
              <a:rPr lang="ru-RU" sz="6200" b="1" dirty="0" smtClean="0">
                <a:latin typeface="Arial Narrow" panose="020B0606020202030204" pitchFamily="34" charset="0"/>
              </a:rPr>
              <a:t>	</a:t>
            </a:r>
            <a:r>
              <a:rPr lang="ru-RU" sz="6200" b="1" dirty="0" err="1" smtClean="0">
                <a:latin typeface="Arial Narrow" panose="020B0606020202030204" pitchFamily="34" charset="0"/>
              </a:rPr>
              <a:t>Дияна</a:t>
            </a:r>
            <a:r>
              <a:rPr lang="ru-RU" sz="6200" b="1" dirty="0" smtClean="0">
                <a:latin typeface="Arial Narrow" panose="020B0606020202030204" pitchFamily="34" charset="0"/>
              </a:rPr>
              <a:t> </a:t>
            </a:r>
            <a:r>
              <a:rPr lang="ru-RU" sz="6200" b="1" dirty="0">
                <a:latin typeface="Arial Narrow" panose="020B0606020202030204" pitchFamily="34" charset="0"/>
              </a:rPr>
              <a:t>Димова Петрова </a:t>
            </a:r>
            <a:r>
              <a:rPr lang="ru-RU" sz="6200" dirty="0">
                <a:latin typeface="Arial Narrow" panose="020B0606020202030204" pitchFamily="34" charset="0"/>
              </a:rPr>
              <a:t>– </a:t>
            </a:r>
            <a:r>
              <a:rPr lang="bg-BG" sz="6200" dirty="0" smtClean="0">
                <a:latin typeface="Arial Narrow" panose="020B0606020202030204" pitchFamily="34" charset="0"/>
              </a:rPr>
              <a:t>съдия в Районен съд – Велики Преслав, към 01.</a:t>
            </a:r>
            <a:r>
              <a:rPr lang="bg-BG" sz="6200" dirty="0" err="1" smtClean="0">
                <a:latin typeface="Arial Narrow" panose="020B0606020202030204" pitchFamily="34" charset="0"/>
              </a:rPr>
              <a:t>01</a:t>
            </a:r>
            <a:r>
              <a:rPr lang="bg-BG" sz="6200" dirty="0" smtClean="0">
                <a:latin typeface="Arial Narrow" panose="020B0606020202030204" pitchFamily="34" charset="0"/>
              </a:rPr>
              <a:t>.2025 г. е имала останали несвършени общо 52 бр. дела, от които 26 граждански и 26 наказателни дела, от които 9 бр. НОХД, 3 бр. НЧХД, 12 бр. АНД и 2 бр. ЧНД. </a:t>
            </a:r>
          </a:p>
          <a:p>
            <a:pPr marL="0" indent="0" algn="just">
              <a:buNone/>
            </a:pPr>
            <a:r>
              <a:rPr lang="bg-BG" sz="6200" dirty="0" smtClean="0">
                <a:latin typeface="Arial Narrow" panose="020B0606020202030204" pitchFamily="34" charset="0"/>
              </a:rPr>
              <a:t>	Разпределени са й били новообразувани общо 541 дела, от които 355 граждански /245 бр. ЧГД по чл.410 и чл.417 от ГПК, 6 бр. бързи ГД</a:t>
            </a:r>
            <a:r>
              <a:rPr lang="bg-BG" sz="6200" dirty="0">
                <a:latin typeface="Arial Narrow" panose="020B0606020202030204" pitchFamily="34" charset="0"/>
              </a:rPr>
              <a:t> </a:t>
            </a:r>
            <a:r>
              <a:rPr lang="bg-BG" sz="6200" dirty="0" smtClean="0">
                <a:latin typeface="Arial Narrow" panose="020B0606020202030204" pitchFamily="34" charset="0"/>
              </a:rPr>
              <a:t>и 68 бр. ГД, 36 бр. ЧГД/ и 186 наказателни дела, от които 51 бр. НОХД, 3 бр. НЧХД, 9 бр. АНД по чл.78а от НК, 43 бр. АНД и 80 бр. ЧНД. За разглеждане съдия Петрова е имала 212 бр. наказателни дела и 381 бр. граждански. </a:t>
            </a:r>
          </a:p>
          <a:p>
            <a:pPr marL="0" indent="0" algn="just">
              <a:buNone/>
            </a:pPr>
            <a:r>
              <a:rPr lang="bg-BG" sz="6200" dirty="0" smtClean="0">
                <a:latin typeface="Arial Narrow" panose="020B0606020202030204" pitchFamily="34" charset="0"/>
              </a:rPr>
              <a:t>	През годината е приключила 454 дела - 187 бр. наказателни, от които 140 бр.  в тримесечен срок и 358 бр. граждански дела, от които в тримесечен срок са приключили 339 дела. </a:t>
            </a:r>
          </a:p>
          <a:p>
            <a:pPr marL="0" indent="0" algn="just">
              <a:buNone/>
            </a:pPr>
            <a:r>
              <a:rPr lang="bg-BG" sz="6200" dirty="0" smtClean="0">
                <a:latin typeface="Arial Narrow" panose="020B0606020202030204" pitchFamily="34" charset="0"/>
              </a:rPr>
              <a:t>	По същество са решени 320 бр. граждански дела, а 38 бр. гр. дела са прекратени. По същество са решени 129 бр. наказателни дела и прекратени 58 бр. включително, поради решени със споразумения по чл.381 и чл.384 от НПК. </a:t>
            </a:r>
          </a:p>
          <a:p>
            <a:pPr marL="0" indent="0" algn="just">
              <a:buNone/>
            </a:pPr>
            <a:r>
              <a:rPr lang="bg-BG" sz="6200" dirty="0" smtClean="0">
                <a:latin typeface="Arial Narrow" panose="020B0606020202030204" pitchFamily="34" charset="0"/>
              </a:rPr>
              <a:t>	Останали несвършени в края на периода са 48 дела - 25 бр. наказателни и 23 бр. граждански.</a:t>
            </a:r>
          </a:p>
          <a:p>
            <a:pPr marL="0" indent="0" algn="just">
              <a:buNone/>
            </a:pPr>
            <a:endParaRPr lang="bg-BG" sz="5600" dirty="0" smtClean="0"/>
          </a:p>
        </p:txBody>
      </p:sp>
    </p:spTree>
    <p:extLst>
      <p:ext uri="{BB962C8B-B14F-4D97-AF65-F5344CB8AC3E}">
        <p14:creationId xmlns:p14="http://schemas.microsoft.com/office/powerpoint/2010/main" val="691994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980728"/>
            <a:ext cx="8136904" cy="5328592"/>
          </a:xfrm>
        </p:spPr>
        <p:txBody>
          <a:bodyPr>
            <a:normAutofit/>
          </a:bodyPr>
          <a:lstStyle/>
          <a:p>
            <a:pPr marL="0" indent="0" algn="just">
              <a:buNone/>
            </a:pPr>
            <a:r>
              <a:rPr lang="en-US" sz="2000" b="1" dirty="0" smtClean="0">
                <a:latin typeface="Arial Narrow" panose="020B0606020202030204" pitchFamily="34" charset="0"/>
              </a:rPr>
              <a:t>	</a:t>
            </a:r>
            <a:r>
              <a:rPr lang="bg-BG" sz="2000" b="1" dirty="0" smtClean="0">
                <a:latin typeface="Arial Narrow" panose="020B0606020202030204" pitchFamily="34" charset="0"/>
              </a:rPr>
              <a:t>Соня </a:t>
            </a:r>
            <a:r>
              <a:rPr lang="bg-BG" sz="2000" b="1" dirty="0" smtClean="0">
                <a:latin typeface="Arial Narrow" panose="020B0606020202030204" pitchFamily="34" charset="0"/>
              </a:rPr>
              <a:t>Ангелова Стефанова </a:t>
            </a:r>
            <a:r>
              <a:rPr lang="bg-BG" sz="2000" dirty="0" smtClean="0">
                <a:latin typeface="Arial Narrow" panose="020B0606020202030204" pitchFamily="34" charset="0"/>
              </a:rPr>
              <a:t>– съдия в Районен съд – Велики Преслав, към 01.</a:t>
            </a:r>
            <a:r>
              <a:rPr lang="bg-BG" sz="2000" dirty="0" err="1" smtClean="0">
                <a:latin typeface="Arial Narrow" panose="020B0606020202030204" pitchFamily="34" charset="0"/>
              </a:rPr>
              <a:t>01</a:t>
            </a:r>
            <a:r>
              <a:rPr lang="bg-BG" sz="2000" dirty="0" smtClean="0">
                <a:latin typeface="Arial Narrow" panose="020B0606020202030204" pitchFamily="34" charset="0"/>
              </a:rPr>
              <a:t>.2025 г. е имала останали несвършени общо </a:t>
            </a:r>
            <a:r>
              <a:rPr lang="bg-BG" sz="2000" dirty="0" err="1" smtClean="0">
                <a:latin typeface="Arial Narrow" panose="020B0606020202030204" pitchFamily="34" charset="0"/>
              </a:rPr>
              <a:t>общо</a:t>
            </a:r>
            <a:r>
              <a:rPr lang="bg-BG" sz="2000" dirty="0" smtClean="0">
                <a:latin typeface="Arial Narrow" panose="020B0606020202030204" pitchFamily="34" charset="0"/>
              </a:rPr>
              <a:t> 65 бр. дела, от които 65 граждански и 0 наказателни дела. Разпределени са й били новообразувани общо 445 дела, от които 398 граждански /233 бр. ЧГД по чл.410 и чл.417 от ГПК, 112 бр. ГРД, 4 бр. по чл.310 от ГПК, 48 бр. ЧГД и 1 </a:t>
            </a:r>
            <a:r>
              <a:rPr lang="bg-BG" sz="2000" dirty="0" err="1" smtClean="0">
                <a:latin typeface="Arial Narrow" panose="020B0606020202030204" pitchFamily="34" charset="0"/>
              </a:rPr>
              <a:t>бр</a:t>
            </a:r>
            <a:r>
              <a:rPr lang="bg-BG" sz="2000" dirty="0" smtClean="0">
                <a:latin typeface="Arial Narrow" panose="020B0606020202030204" pitchFamily="34" charset="0"/>
              </a:rPr>
              <a:t> АДМ/ и 47 наказателни дела, всички ЧНД по дежурство. </a:t>
            </a:r>
          </a:p>
          <a:p>
            <a:pPr marL="0" indent="0" algn="just">
              <a:buNone/>
            </a:pPr>
            <a:r>
              <a:rPr lang="en-US" sz="2000" dirty="0" smtClean="0">
                <a:latin typeface="Arial Narrow" panose="020B0606020202030204" pitchFamily="34" charset="0"/>
              </a:rPr>
              <a:t>	</a:t>
            </a:r>
            <a:r>
              <a:rPr lang="bg-BG" sz="2000" dirty="0" smtClean="0">
                <a:latin typeface="Arial Narrow" panose="020B0606020202030204" pitchFamily="34" charset="0"/>
              </a:rPr>
              <a:t>За </a:t>
            </a:r>
            <a:r>
              <a:rPr lang="bg-BG" sz="2000" dirty="0" smtClean="0">
                <a:latin typeface="Arial Narrow" panose="020B0606020202030204" pitchFamily="34" charset="0"/>
              </a:rPr>
              <a:t>разглеждане съдия Стефанова е имала 47 бр. наказателни дела и 463 бр. граждански. </a:t>
            </a:r>
          </a:p>
          <a:p>
            <a:pPr marL="0" indent="0" algn="just">
              <a:buNone/>
            </a:pPr>
            <a:r>
              <a:rPr lang="en-US" sz="2000" dirty="0" smtClean="0">
                <a:latin typeface="Arial Narrow" panose="020B0606020202030204" pitchFamily="34" charset="0"/>
              </a:rPr>
              <a:t>	</a:t>
            </a:r>
            <a:r>
              <a:rPr lang="bg-BG" sz="2000" dirty="0" smtClean="0">
                <a:latin typeface="Arial Narrow" panose="020B0606020202030204" pitchFamily="34" charset="0"/>
              </a:rPr>
              <a:t>През </a:t>
            </a:r>
            <a:r>
              <a:rPr lang="bg-BG" sz="2000" dirty="0" smtClean="0">
                <a:latin typeface="Arial Narrow" panose="020B0606020202030204" pitchFamily="34" charset="0"/>
              </a:rPr>
              <a:t>годината е приключила 373 дела - 47 наказателни, всички  в  тримесечен срок и 400 граждански дела, от които в тримесечен срок са приключили 363 дела. </a:t>
            </a:r>
          </a:p>
          <a:p>
            <a:pPr marL="0" indent="0" algn="just">
              <a:buNone/>
            </a:pPr>
            <a:r>
              <a:rPr lang="en-US" sz="2000" dirty="0" smtClean="0">
                <a:latin typeface="Arial Narrow" panose="020B0606020202030204" pitchFamily="34" charset="0"/>
              </a:rPr>
              <a:t>	</a:t>
            </a:r>
            <a:r>
              <a:rPr lang="bg-BG" sz="2000" dirty="0" smtClean="0">
                <a:latin typeface="Arial Narrow" panose="020B0606020202030204" pitchFamily="34" charset="0"/>
              </a:rPr>
              <a:t>По </a:t>
            </a:r>
            <a:r>
              <a:rPr lang="bg-BG" sz="2000" dirty="0" smtClean="0">
                <a:latin typeface="Arial Narrow" panose="020B0606020202030204" pitchFamily="34" charset="0"/>
              </a:rPr>
              <a:t>същество са решени 331 граждански дела, прекратени 69 бр. граждански дела и 47 наказателни дела са решени по същество. </a:t>
            </a:r>
          </a:p>
          <a:p>
            <a:pPr marL="0" indent="0" algn="just">
              <a:buNone/>
            </a:pPr>
            <a:r>
              <a:rPr lang="en-US" sz="2000" dirty="0" smtClean="0">
                <a:latin typeface="Arial Narrow" panose="020B0606020202030204" pitchFamily="34" charset="0"/>
              </a:rPr>
              <a:t>	</a:t>
            </a:r>
            <a:r>
              <a:rPr lang="bg-BG" sz="2000" dirty="0" smtClean="0">
                <a:latin typeface="Arial Narrow" panose="020B0606020202030204" pitchFamily="34" charset="0"/>
              </a:rPr>
              <a:t>Останали </a:t>
            </a:r>
            <a:r>
              <a:rPr lang="bg-BG" sz="2000" dirty="0" smtClean="0">
                <a:latin typeface="Arial Narrow" panose="020B0606020202030204" pitchFamily="34" charset="0"/>
              </a:rPr>
              <a:t>несвършени в края на периода са 63 дела -  0 наказателни и 63 граждански.</a:t>
            </a:r>
          </a:p>
        </p:txBody>
      </p:sp>
    </p:spTree>
    <p:extLst>
      <p:ext uri="{BB962C8B-B14F-4D97-AF65-F5344CB8AC3E}">
        <p14:creationId xmlns:p14="http://schemas.microsoft.com/office/powerpoint/2010/main" val="301826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395536" y="836712"/>
            <a:ext cx="8064896" cy="5324535"/>
          </a:xfrm>
          <a:prstGeom prst="rect">
            <a:avLst/>
          </a:prstGeom>
        </p:spPr>
        <p:txBody>
          <a:bodyPr wrap="square">
            <a:spAutoFit/>
          </a:bodyPr>
          <a:lstStyle/>
          <a:p>
            <a:pPr algn="just"/>
            <a:r>
              <a:rPr lang="bg-BG" sz="2000" b="1" dirty="0" smtClean="0">
                <a:latin typeface="Arial Narrow" panose="020B0606020202030204" pitchFamily="34" charset="0"/>
              </a:rPr>
              <a:t>	Милена </a:t>
            </a:r>
            <a:r>
              <a:rPr lang="bg-BG" sz="2000" b="1" dirty="0" err="1" smtClean="0">
                <a:latin typeface="Arial Narrow" panose="020B0606020202030204" pitchFamily="34" charset="0"/>
              </a:rPr>
              <a:t>Вескова</a:t>
            </a:r>
            <a:r>
              <a:rPr lang="bg-BG" sz="2000" b="1" dirty="0" smtClean="0">
                <a:latin typeface="Arial Narrow" panose="020B0606020202030204" pitchFamily="34" charset="0"/>
              </a:rPr>
              <a:t> </a:t>
            </a:r>
            <a:r>
              <a:rPr lang="bg-BG" sz="2000" b="1" dirty="0" err="1" smtClean="0">
                <a:latin typeface="Arial Narrow" panose="020B0606020202030204" pitchFamily="34" charset="0"/>
              </a:rPr>
              <a:t>Хазарян</a:t>
            </a:r>
            <a:r>
              <a:rPr lang="bg-BG" sz="2000" b="1" dirty="0" smtClean="0">
                <a:latin typeface="Arial Narrow" panose="020B0606020202030204" pitchFamily="34" charset="0"/>
              </a:rPr>
              <a:t> </a:t>
            </a:r>
            <a:r>
              <a:rPr lang="bg-BG" sz="2000" dirty="0">
                <a:latin typeface="Arial Narrow" panose="020B0606020202030204" pitchFamily="34" charset="0"/>
              </a:rPr>
              <a:t>– съдия в Районен съд – Велики Преслав, към </a:t>
            </a:r>
            <a:r>
              <a:rPr lang="bg-BG" sz="2000" dirty="0" smtClean="0">
                <a:latin typeface="Arial Narrow" panose="020B0606020202030204" pitchFamily="34" charset="0"/>
              </a:rPr>
              <a:t>01.</a:t>
            </a:r>
            <a:r>
              <a:rPr lang="bg-BG" sz="2000" dirty="0" err="1" smtClean="0">
                <a:latin typeface="Arial Narrow" panose="020B0606020202030204" pitchFamily="34" charset="0"/>
              </a:rPr>
              <a:t>01</a:t>
            </a:r>
            <a:r>
              <a:rPr lang="bg-BG" sz="2000" dirty="0" smtClean="0">
                <a:latin typeface="Arial Narrow" panose="020B0606020202030204" pitchFamily="34" charset="0"/>
              </a:rPr>
              <a:t>.2025 </a:t>
            </a:r>
            <a:r>
              <a:rPr lang="bg-BG" sz="2000" dirty="0">
                <a:latin typeface="Arial Narrow" panose="020B0606020202030204" pitchFamily="34" charset="0"/>
              </a:rPr>
              <a:t>г. </a:t>
            </a:r>
            <a:r>
              <a:rPr lang="bg-BG" sz="2000" dirty="0" smtClean="0">
                <a:latin typeface="Arial Narrow" panose="020B0606020202030204" pitchFamily="34" charset="0"/>
              </a:rPr>
              <a:t>е имала </a:t>
            </a:r>
            <a:r>
              <a:rPr lang="bg-BG" sz="2000" dirty="0">
                <a:latin typeface="Arial Narrow" panose="020B0606020202030204" pitchFamily="34" charset="0"/>
              </a:rPr>
              <a:t>останали </a:t>
            </a:r>
            <a:r>
              <a:rPr lang="bg-BG" sz="2000" dirty="0" smtClean="0">
                <a:latin typeface="Arial Narrow" panose="020B0606020202030204" pitchFamily="34" charset="0"/>
              </a:rPr>
              <a:t>несвършени дела общо 45 бр. дела, от които 30 граждански и 15 наказателни дела, от които 4 бр. НОХД, 5 бр. НЧХД, 6 бр. АНД. </a:t>
            </a:r>
            <a:endParaRPr lang="bg-BG" sz="2000" dirty="0">
              <a:latin typeface="Arial Narrow" panose="020B0606020202030204" pitchFamily="34" charset="0"/>
            </a:endParaRPr>
          </a:p>
          <a:p>
            <a:pPr algn="just"/>
            <a:r>
              <a:rPr lang="bg-BG" sz="2000" dirty="0" smtClean="0">
                <a:latin typeface="Arial Narrow" panose="020B0606020202030204" pitchFamily="34" charset="0"/>
              </a:rPr>
              <a:t>	Разпределени </a:t>
            </a:r>
            <a:r>
              <a:rPr lang="bg-BG" sz="2000" dirty="0">
                <a:latin typeface="Arial Narrow" panose="020B0606020202030204" pitchFamily="34" charset="0"/>
              </a:rPr>
              <a:t>са й били новообразувани общо </a:t>
            </a:r>
            <a:r>
              <a:rPr lang="bg-BG" sz="2000" dirty="0" smtClean="0">
                <a:latin typeface="Arial Narrow" panose="020B0606020202030204" pitchFamily="34" charset="0"/>
              </a:rPr>
              <a:t>403 </a:t>
            </a:r>
            <a:r>
              <a:rPr lang="bg-BG" sz="2000" dirty="0">
                <a:latin typeface="Arial Narrow" panose="020B0606020202030204" pitchFamily="34" charset="0"/>
              </a:rPr>
              <a:t>дела, от които </a:t>
            </a:r>
            <a:r>
              <a:rPr lang="bg-BG" sz="2000" dirty="0" smtClean="0">
                <a:latin typeface="Arial Narrow" panose="020B0606020202030204" pitchFamily="34" charset="0"/>
              </a:rPr>
              <a:t>222 </a:t>
            </a:r>
            <a:r>
              <a:rPr lang="bg-BG" sz="2000" dirty="0">
                <a:latin typeface="Arial Narrow" panose="020B0606020202030204" pitchFamily="34" charset="0"/>
              </a:rPr>
              <a:t>граждански / </a:t>
            </a:r>
            <a:r>
              <a:rPr lang="bg-BG" sz="2000" dirty="0" smtClean="0">
                <a:latin typeface="Arial Narrow" panose="020B0606020202030204" pitchFamily="34" charset="0"/>
              </a:rPr>
              <a:t>132 </a:t>
            </a:r>
            <a:r>
              <a:rPr lang="bg-BG" sz="2000" dirty="0">
                <a:latin typeface="Arial Narrow" panose="020B0606020202030204" pitchFamily="34" charset="0"/>
              </a:rPr>
              <a:t>бр. ЧГД по чл.410 и чл.417 от ГПК, </a:t>
            </a:r>
            <a:r>
              <a:rPr lang="bg-BG" sz="2000" dirty="0" smtClean="0">
                <a:latin typeface="Arial Narrow" panose="020B0606020202030204" pitchFamily="34" charset="0"/>
              </a:rPr>
              <a:t>3 бр. бързи ГРД и 58 </a:t>
            </a:r>
            <a:r>
              <a:rPr lang="bg-BG" sz="2000" dirty="0">
                <a:latin typeface="Arial Narrow" panose="020B0606020202030204" pitchFamily="34" charset="0"/>
              </a:rPr>
              <a:t>бр. ГРД, </a:t>
            </a:r>
            <a:r>
              <a:rPr lang="bg-BG" sz="2000" dirty="0" smtClean="0">
                <a:latin typeface="Arial Narrow" panose="020B0606020202030204" pitchFamily="34" charset="0"/>
              </a:rPr>
              <a:t>28 </a:t>
            </a:r>
            <a:r>
              <a:rPr lang="bg-BG" sz="2000" dirty="0">
                <a:latin typeface="Arial Narrow" panose="020B0606020202030204" pitchFamily="34" charset="0"/>
              </a:rPr>
              <a:t>бр. </a:t>
            </a:r>
            <a:r>
              <a:rPr lang="bg-BG" sz="2000" dirty="0" smtClean="0">
                <a:latin typeface="Arial Narrow" panose="020B0606020202030204" pitchFamily="34" charset="0"/>
              </a:rPr>
              <a:t>ЧГД и 1 бр. АДМ/ </a:t>
            </a:r>
            <a:r>
              <a:rPr lang="bg-BG" sz="2000" dirty="0">
                <a:latin typeface="Arial Narrow" panose="020B0606020202030204" pitchFamily="34" charset="0"/>
              </a:rPr>
              <a:t>и </a:t>
            </a:r>
            <a:r>
              <a:rPr lang="bg-BG" sz="2000" dirty="0" smtClean="0">
                <a:latin typeface="Arial Narrow" panose="020B0606020202030204" pitchFamily="34" charset="0"/>
              </a:rPr>
              <a:t>181 </a:t>
            </a:r>
            <a:r>
              <a:rPr lang="bg-BG" sz="2000" dirty="0">
                <a:latin typeface="Arial Narrow" panose="020B0606020202030204" pitchFamily="34" charset="0"/>
              </a:rPr>
              <a:t>наказателни дела, от които </a:t>
            </a:r>
            <a:r>
              <a:rPr lang="bg-BG" sz="2000" dirty="0" smtClean="0">
                <a:latin typeface="Arial Narrow" panose="020B0606020202030204" pitchFamily="34" charset="0"/>
              </a:rPr>
              <a:t>46 </a:t>
            </a:r>
            <a:r>
              <a:rPr lang="bg-BG" sz="2000" dirty="0">
                <a:latin typeface="Arial Narrow" panose="020B0606020202030204" pitchFamily="34" charset="0"/>
              </a:rPr>
              <a:t>бр. НОХД, </a:t>
            </a:r>
            <a:r>
              <a:rPr lang="bg-BG" sz="2000" dirty="0" smtClean="0">
                <a:latin typeface="Arial Narrow" panose="020B0606020202030204" pitchFamily="34" charset="0"/>
              </a:rPr>
              <a:t>5 бр. НЧХД, 9 </a:t>
            </a:r>
            <a:r>
              <a:rPr lang="bg-BG" sz="2000" dirty="0">
                <a:latin typeface="Arial Narrow" panose="020B0606020202030204" pitchFamily="34" charset="0"/>
              </a:rPr>
              <a:t>бр. АНД по чл.78а от НК, </a:t>
            </a:r>
            <a:r>
              <a:rPr lang="bg-BG" sz="2000" dirty="0" smtClean="0">
                <a:latin typeface="Arial Narrow" panose="020B0606020202030204" pitchFamily="34" charset="0"/>
              </a:rPr>
              <a:t>48 бр. </a:t>
            </a:r>
            <a:r>
              <a:rPr lang="bg-BG" sz="2000" dirty="0">
                <a:latin typeface="Arial Narrow" panose="020B0606020202030204" pitchFamily="34" charset="0"/>
              </a:rPr>
              <a:t>АНД и </a:t>
            </a:r>
            <a:r>
              <a:rPr lang="bg-BG" sz="2000" dirty="0" smtClean="0">
                <a:latin typeface="Arial Narrow" panose="020B0606020202030204" pitchFamily="34" charset="0"/>
              </a:rPr>
              <a:t>73 </a:t>
            </a:r>
            <a:r>
              <a:rPr lang="bg-BG" sz="2000" dirty="0">
                <a:latin typeface="Arial Narrow" panose="020B0606020202030204" pitchFamily="34" charset="0"/>
              </a:rPr>
              <a:t>бр. ЧНД. За разглеждане съдия </a:t>
            </a:r>
            <a:r>
              <a:rPr lang="bg-BG" sz="2000" dirty="0" err="1" smtClean="0">
                <a:latin typeface="Arial Narrow" panose="020B0606020202030204" pitchFamily="34" charset="0"/>
              </a:rPr>
              <a:t>Хазарян</a:t>
            </a:r>
            <a:r>
              <a:rPr lang="bg-BG" sz="2000" dirty="0" smtClean="0">
                <a:latin typeface="Arial Narrow" panose="020B0606020202030204" pitchFamily="34" charset="0"/>
              </a:rPr>
              <a:t> </a:t>
            </a:r>
            <a:r>
              <a:rPr lang="bg-BG" sz="2000" dirty="0">
                <a:latin typeface="Arial Narrow" panose="020B0606020202030204" pitchFamily="34" charset="0"/>
              </a:rPr>
              <a:t>е имала </a:t>
            </a:r>
            <a:r>
              <a:rPr lang="bg-BG" sz="2000" dirty="0" smtClean="0">
                <a:latin typeface="Arial Narrow" panose="020B0606020202030204" pitchFamily="34" charset="0"/>
              </a:rPr>
              <a:t>196 </a:t>
            </a:r>
            <a:r>
              <a:rPr lang="bg-BG" sz="2000" dirty="0">
                <a:latin typeface="Arial Narrow" panose="020B0606020202030204" pitchFamily="34" charset="0"/>
              </a:rPr>
              <a:t>бр. наказателни дела и </a:t>
            </a:r>
            <a:r>
              <a:rPr lang="bg-BG" sz="2000" dirty="0" smtClean="0">
                <a:latin typeface="Arial Narrow" panose="020B0606020202030204" pitchFamily="34" charset="0"/>
              </a:rPr>
              <a:t>252 </a:t>
            </a:r>
            <a:r>
              <a:rPr lang="bg-BG" sz="2000" dirty="0">
                <a:latin typeface="Arial Narrow" panose="020B0606020202030204" pitchFamily="34" charset="0"/>
              </a:rPr>
              <a:t>бр. граждански.</a:t>
            </a:r>
          </a:p>
          <a:p>
            <a:pPr algn="just"/>
            <a:r>
              <a:rPr lang="bg-BG" sz="2000" dirty="0" smtClean="0">
                <a:latin typeface="Arial Narrow" panose="020B0606020202030204" pitchFamily="34" charset="0"/>
              </a:rPr>
              <a:t>	През </a:t>
            </a:r>
            <a:r>
              <a:rPr lang="bg-BG" sz="2000" dirty="0">
                <a:latin typeface="Arial Narrow" panose="020B0606020202030204" pitchFamily="34" charset="0"/>
              </a:rPr>
              <a:t>годината е приключила </a:t>
            </a:r>
            <a:r>
              <a:rPr lang="bg-BG" sz="2000" dirty="0" smtClean="0">
                <a:latin typeface="Arial Narrow" panose="020B0606020202030204" pitchFamily="34" charset="0"/>
              </a:rPr>
              <a:t>370 </a:t>
            </a:r>
            <a:r>
              <a:rPr lang="bg-BG" sz="2000" dirty="0">
                <a:latin typeface="Arial Narrow" panose="020B0606020202030204" pitchFamily="34" charset="0"/>
              </a:rPr>
              <a:t>дела - </a:t>
            </a:r>
            <a:r>
              <a:rPr lang="bg-BG" sz="2000" dirty="0" smtClean="0">
                <a:latin typeface="Arial Narrow" panose="020B0606020202030204" pitchFamily="34" charset="0"/>
              </a:rPr>
              <a:t>139 бр. наказателни</a:t>
            </a:r>
            <a:r>
              <a:rPr lang="bg-BG" sz="2000" dirty="0">
                <a:latin typeface="Arial Narrow" panose="020B0606020202030204" pitchFamily="34" charset="0"/>
              </a:rPr>
              <a:t>, от които </a:t>
            </a:r>
            <a:r>
              <a:rPr lang="bg-BG" sz="2000" dirty="0" smtClean="0">
                <a:latin typeface="Arial Narrow" panose="020B0606020202030204" pitchFamily="34" charset="0"/>
              </a:rPr>
              <a:t>112 бр. в тримесечен </a:t>
            </a:r>
            <a:r>
              <a:rPr lang="bg-BG" sz="2000" dirty="0">
                <a:latin typeface="Arial Narrow" panose="020B0606020202030204" pitchFamily="34" charset="0"/>
              </a:rPr>
              <a:t>срок и </a:t>
            </a:r>
            <a:r>
              <a:rPr lang="bg-BG" sz="2000" dirty="0" smtClean="0">
                <a:latin typeface="Arial Narrow" panose="020B0606020202030204" pitchFamily="34" charset="0"/>
              </a:rPr>
              <a:t>231 бр. граждански </a:t>
            </a:r>
            <a:r>
              <a:rPr lang="bg-BG" sz="2000" dirty="0">
                <a:latin typeface="Arial Narrow" panose="020B0606020202030204" pitchFamily="34" charset="0"/>
              </a:rPr>
              <a:t>дела, от които в тримесечен срок са приключили </a:t>
            </a:r>
            <a:r>
              <a:rPr lang="bg-BG" sz="2000" dirty="0" smtClean="0">
                <a:latin typeface="Arial Narrow" panose="020B0606020202030204" pitchFamily="34" charset="0"/>
              </a:rPr>
              <a:t>212 </a:t>
            </a:r>
            <a:r>
              <a:rPr lang="bg-BG" sz="2000" dirty="0">
                <a:latin typeface="Arial Narrow" panose="020B0606020202030204" pitchFamily="34" charset="0"/>
              </a:rPr>
              <a:t>дела. </a:t>
            </a:r>
          </a:p>
          <a:p>
            <a:pPr algn="just"/>
            <a:r>
              <a:rPr lang="bg-BG" sz="2000" dirty="0" smtClean="0">
                <a:latin typeface="Arial Narrow" panose="020B0606020202030204" pitchFamily="34" charset="0"/>
              </a:rPr>
              <a:t>	По </a:t>
            </a:r>
            <a:r>
              <a:rPr lang="bg-BG" sz="2000" dirty="0">
                <a:latin typeface="Arial Narrow" panose="020B0606020202030204" pitchFamily="34" charset="0"/>
              </a:rPr>
              <a:t>същество са решени </a:t>
            </a:r>
            <a:r>
              <a:rPr lang="bg-BG" sz="2000" dirty="0" smtClean="0">
                <a:latin typeface="Arial Narrow" panose="020B0606020202030204" pitchFamily="34" charset="0"/>
              </a:rPr>
              <a:t>192 </a:t>
            </a:r>
            <a:r>
              <a:rPr lang="bg-BG" sz="2000" dirty="0">
                <a:latin typeface="Arial Narrow" panose="020B0606020202030204" pitchFamily="34" charset="0"/>
              </a:rPr>
              <a:t>бр. граждански </a:t>
            </a:r>
            <a:r>
              <a:rPr lang="bg-BG" sz="2000" dirty="0" smtClean="0">
                <a:latin typeface="Arial Narrow" panose="020B0606020202030204" pitchFamily="34" charset="0"/>
              </a:rPr>
              <a:t>дела и 39 </a:t>
            </a:r>
            <a:r>
              <a:rPr lang="bg-BG" sz="2000" dirty="0">
                <a:latin typeface="Arial Narrow" panose="020B0606020202030204" pitchFamily="34" charset="0"/>
              </a:rPr>
              <a:t>бр. са </a:t>
            </a:r>
            <a:r>
              <a:rPr lang="bg-BG" sz="2000" dirty="0" smtClean="0">
                <a:latin typeface="Arial Narrow" panose="020B0606020202030204" pitchFamily="34" charset="0"/>
              </a:rPr>
              <a:t>прекратени. По същество са решени 100 бр. </a:t>
            </a:r>
            <a:r>
              <a:rPr lang="bg-BG" sz="2000" dirty="0">
                <a:latin typeface="Arial Narrow" panose="020B0606020202030204" pitchFamily="34" charset="0"/>
              </a:rPr>
              <a:t>наказателни дела и </a:t>
            </a:r>
            <a:r>
              <a:rPr lang="bg-BG" sz="2000" dirty="0" smtClean="0">
                <a:latin typeface="Arial Narrow" panose="020B0606020202030204" pitchFamily="34" charset="0"/>
              </a:rPr>
              <a:t>прекратени 39 броя </a:t>
            </a:r>
            <a:r>
              <a:rPr lang="bg-BG" sz="2000" dirty="0">
                <a:latin typeface="Arial Narrow" panose="020B0606020202030204" pitchFamily="34" charset="0"/>
              </a:rPr>
              <a:t>включително, </a:t>
            </a:r>
            <a:r>
              <a:rPr lang="bg-BG" sz="2000" dirty="0" smtClean="0">
                <a:latin typeface="Arial Narrow" panose="020B0606020202030204" pitchFamily="34" charset="0"/>
              </a:rPr>
              <a:t>поради решени </a:t>
            </a:r>
            <a:r>
              <a:rPr lang="bg-BG" sz="2000" dirty="0">
                <a:latin typeface="Arial Narrow" panose="020B0606020202030204" pitchFamily="34" charset="0"/>
              </a:rPr>
              <a:t>със споразумения по чл.381 и чл.384 от </a:t>
            </a:r>
            <a:r>
              <a:rPr lang="bg-BG" sz="2000" dirty="0" smtClean="0">
                <a:latin typeface="Arial Narrow" panose="020B0606020202030204" pitchFamily="34" charset="0"/>
              </a:rPr>
              <a:t>НПК. </a:t>
            </a:r>
            <a:endParaRPr lang="bg-BG" sz="2000" dirty="0">
              <a:latin typeface="Arial Narrow" panose="020B0606020202030204" pitchFamily="34" charset="0"/>
            </a:endParaRPr>
          </a:p>
          <a:p>
            <a:pPr algn="just"/>
            <a:r>
              <a:rPr lang="bg-BG" sz="2000" dirty="0" smtClean="0">
                <a:latin typeface="Arial Narrow" panose="020B0606020202030204" pitchFamily="34" charset="0"/>
              </a:rPr>
              <a:t>	Останали </a:t>
            </a:r>
            <a:r>
              <a:rPr lang="bg-BG" sz="2000" dirty="0">
                <a:latin typeface="Arial Narrow" panose="020B0606020202030204" pitchFamily="34" charset="0"/>
              </a:rPr>
              <a:t>несвършени в края на </a:t>
            </a:r>
            <a:r>
              <a:rPr lang="bg-BG" sz="2000" dirty="0" smtClean="0">
                <a:latin typeface="Arial Narrow" panose="020B0606020202030204" pitchFamily="34" charset="0"/>
              </a:rPr>
              <a:t>периода са 78 бр. дела – 57 бр. наказателни и 21 бр. граждански.</a:t>
            </a:r>
          </a:p>
        </p:txBody>
      </p:sp>
    </p:spTree>
    <p:extLst>
      <p:ext uri="{BB962C8B-B14F-4D97-AF65-F5344CB8AC3E}">
        <p14:creationId xmlns:p14="http://schemas.microsoft.com/office/powerpoint/2010/main" val="30491815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683568" y="1340768"/>
            <a:ext cx="7560840" cy="2954655"/>
          </a:xfrm>
          <a:prstGeom prst="rect">
            <a:avLst/>
          </a:prstGeom>
        </p:spPr>
        <p:txBody>
          <a:bodyPr wrap="square">
            <a:spAutoFit/>
          </a:bodyPr>
          <a:lstStyle/>
          <a:p>
            <a:pPr algn="just"/>
            <a:r>
              <a:rPr lang="bg-BG" dirty="0"/>
              <a:t>  </a:t>
            </a:r>
            <a:r>
              <a:rPr lang="bg-BG" dirty="0" smtClean="0"/>
              <a:t>       </a:t>
            </a:r>
          </a:p>
          <a:p>
            <a:pPr algn="just"/>
            <a:r>
              <a:rPr lang="bg-BG" sz="2400" dirty="0" smtClean="0">
                <a:latin typeface="Arial Narrow" panose="020B0606020202030204" pitchFamily="34" charset="0"/>
              </a:rPr>
              <a:t>        Делата</a:t>
            </a:r>
            <a:r>
              <a:rPr lang="bg-BG" sz="2400" dirty="0">
                <a:latin typeface="Arial Narrow" panose="020B0606020202030204" pitchFamily="34" charset="0"/>
              </a:rPr>
              <a:t>, които са неприключили над 1 година са общо </a:t>
            </a:r>
            <a:r>
              <a:rPr lang="bg-BG" sz="2400" dirty="0" smtClean="0">
                <a:latin typeface="Arial Narrow" panose="020B0606020202030204" pitchFamily="34" charset="0"/>
              </a:rPr>
              <a:t>24 </a:t>
            </a:r>
            <a:r>
              <a:rPr lang="bg-BG" sz="2400" dirty="0">
                <a:latin typeface="Arial Narrow" panose="020B0606020202030204" pitchFamily="34" charset="0"/>
              </a:rPr>
              <a:t>на </a:t>
            </a:r>
            <a:r>
              <a:rPr lang="bg-BG" sz="2400" dirty="0" smtClean="0">
                <a:latin typeface="Arial Narrow" panose="020B0606020202030204" pitchFamily="34" charset="0"/>
              </a:rPr>
              <a:t>брой, от които</a:t>
            </a:r>
            <a:r>
              <a:rPr lang="en-US" sz="2400" dirty="0" smtClean="0">
                <a:latin typeface="Arial Narrow" panose="020B0606020202030204" pitchFamily="34" charset="0"/>
              </a:rPr>
              <a:t> </a:t>
            </a:r>
            <a:r>
              <a:rPr lang="bg-BG" sz="2400" dirty="0" smtClean="0">
                <a:latin typeface="Arial Narrow" panose="020B0606020202030204" pitchFamily="34" charset="0"/>
              </a:rPr>
              <a:t>14</a:t>
            </a:r>
            <a:r>
              <a:rPr lang="en-US" sz="2400" dirty="0" smtClean="0">
                <a:latin typeface="Arial Narrow" panose="020B0606020202030204" pitchFamily="34" charset="0"/>
              </a:rPr>
              <a:t> </a:t>
            </a:r>
            <a:r>
              <a:rPr lang="bg-BG" sz="2400" dirty="0" smtClean="0">
                <a:latin typeface="Arial Narrow" panose="020B0606020202030204" pitchFamily="34" charset="0"/>
              </a:rPr>
              <a:t>бр. граждански дела и 10 бр. наказателни дела, като образувани </a:t>
            </a:r>
            <a:r>
              <a:rPr lang="bg-BG" sz="2400" dirty="0">
                <a:latin typeface="Arial Narrow" panose="020B0606020202030204" pitchFamily="34" charset="0"/>
              </a:rPr>
              <a:t>преди </a:t>
            </a:r>
            <a:r>
              <a:rPr lang="bg-BG" sz="2400" dirty="0" smtClean="0">
                <a:latin typeface="Arial Narrow" panose="020B0606020202030204" pitchFamily="34" charset="0"/>
              </a:rPr>
              <a:t>2024 </a:t>
            </a:r>
            <a:r>
              <a:rPr lang="bg-BG" sz="2400" dirty="0">
                <a:latin typeface="Arial Narrow" panose="020B0606020202030204" pitchFamily="34" charset="0"/>
              </a:rPr>
              <a:t>г</a:t>
            </a:r>
            <a:r>
              <a:rPr lang="bg-BG" sz="2400" dirty="0" smtClean="0">
                <a:latin typeface="Arial Narrow" panose="020B0606020202030204" pitchFamily="34" charset="0"/>
              </a:rPr>
              <a:t>. са общо 2 на брой граждански дела.  </a:t>
            </a:r>
          </a:p>
          <a:p>
            <a:pPr algn="just"/>
            <a:endParaRPr lang="bg-BG" dirty="0">
              <a:latin typeface="Arial Narrow" panose="020B0606020202030204" pitchFamily="34" charset="0"/>
            </a:endParaRPr>
          </a:p>
          <a:p>
            <a:pPr algn="just"/>
            <a:endParaRPr lang="bg-BG" dirty="0" smtClean="0">
              <a:latin typeface="Arial Narrow" panose="020B0606020202030204" pitchFamily="34" charset="0"/>
            </a:endParaRPr>
          </a:p>
          <a:p>
            <a:pPr algn="just"/>
            <a:endParaRPr lang="bg-BG" dirty="0">
              <a:latin typeface="Arial Narrow" panose="020B0606020202030204" pitchFamily="34" charset="0"/>
            </a:endParaRPr>
          </a:p>
          <a:p>
            <a:pPr algn="just"/>
            <a:endParaRPr lang="bg-BG" dirty="0">
              <a:latin typeface="Arial Narrow" panose="020B0606020202030204" pitchFamily="34" charset="0"/>
            </a:endParaRPr>
          </a:p>
        </p:txBody>
      </p:sp>
    </p:spTree>
    <p:extLst>
      <p:ext uri="{BB962C8B-B14F-4D97-AF65-F5344CB8AC3E}">
        <p14:creationId xmlns:p14="http://schemas.microsoft.com/office/powerpoint/2010/main" val="24369109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ru-RU" sz="2400" dirty="0" smtClean="0">
                <a:solidFill>
                  <a:schemeClr val="accent3">
                    <a:lumMod val="50000"/>
                  </a:schemeClr>
                </a:solidFill>
              </a:rPr>
              <a:t>2. Качество на </a:t>
            </a:r>
            <a:r>
              <a:rPr lang="ru-RU" sz="2400" dirty="0" err="1" smtClean="0">
                <a:solidFill>
                  <a:schemeClr val="accent3">
                    <a:lumMod val="50000"/>
                  </a:schemeClr>
                </a:solidFill>
              </a:rPr>
              <a:t>съдебните</a:t>
            </a:r>
            <a:r>
              <a:rPr lang="ru-RU" sz="2400" dirty="0" smtClean="0">
                <a:solidFill>
                  <a:schemeClr val="accent3">
                    <a:lumMod val="50000"/>
                  </a:schemeClr>
                </a:solidFill>
              </a:rPr>
              <a:t> </a:t>
            </a:r>
            <a:r>
              <a:rPr lang="ru-RU" sz="2400" dirty="0" err="1" smtClean="0">
                <a:solidFill>
                  <a:schemeClr val="accent3">
                    <a:lumMod val="50000"/>
                  </a:schemeClr>
                </a:solidFill>
              </a:rPr>
              <a:t>актове</a:t>
            </a:r>
            <a:r>
              <a:rPr lang="ru-RU" sz="2400" dirty="0" smtClean="0">
                <a:solidFill>
                  <a:schemeClr val="accent3">
                    <a:lumMod val="50000"/>
                  </a:schemeClr>
                </a:solidFill>
              </a:rPr>
              <a:t> по </a:t>
            </a:r>
            <a:r>
              <a:rPr lang="ru-RU" sz="2400" dirty="0" err="1" smtClean="0">
                <a:solidFill>
                  <a:schemeClr val="accent3">
                    <a:lumMod val="50000"/>
                  </a:schemeClr>
                </a:solidFill>
              </a:rPr>
              <a:t>съдии</a:t>
            </a:r>
            <a:r>
              <a:rPr lang="ru-RU" sz="2400" dirty="0" smtClean="0">
                <a:solidFill>
                  <a:schemeClr val="accent3">
                    <a:lumMod val="50000"/>
                  </a:schemeClr>
                </a:solidFill>
              </a:rPr>
              <a:t>. </a:t>
            </a:r>
            <a:r>
              <a:rPr lang="ru-RU" sz="2400" dirty="0" err="1" smtClean="0">
                <a:solidFill>
                  <a:schemeClr val="accent3">
                    <a:lumMod val="50000"/>
                  </a:schemeClr>
                </a:solidFill>
              </a:rPr>
              <a:t>Процентно</a:t>
            </a:r>
            <a:r>
              <a:rPr lang="ru-RU" sz="2400" dirty="0" smtClean="0">
                <a:solidFill>
                  <a:schemeClr val="accent3">
                    <a:lumMod val="50000"/>
                  </a:schemeClr>
                </a:solidFill>
              </a:rPr>
              <a:t> </a:t>
            </a:r>
            <a:r>
              <a:rPr lang="ru-RU" sz="2400" dirty="0" err="1" smtClean="0">
                <a:solidFill>
                  <a:schemeClr val="accent3">
                    <a:lumMod val="50000"/>
                  </a:schemeClr>
                </a:solidFill>
              </a:rPr>
              <a:t>съотношение</a:t>
            </a:r>
            <a:r>
              <a:rPr lang="ru-RU" sz="2400" dirty="0" smtClean="0">
                <a:solidFill>
                  <a:schemeClr val="accent3">
                    <a:lumMod val="50000"/>
                  </a:schemeClr>
                </a:solidFill>
              </a:rPr>
              <a:t>, </a:t>
            </a:r>
            <a:r>
              <a:rPr lang="ru-RU" sz="2400" dirty="0" err="1" smtClean="0">
                <a:solidFill>
                  <a:schemeClr val="accent3">
                    <a:lumMod val="50000"/>
                  </a:schemeClr>
                </a:solidFill>
              </a:rPr>
              <a:t>спрямо</a:t>
            </a:r>
            <a:r>
              <a:rPr lang="ru-RU" sz="2400" dirty="0" smtClean="0">
                <a:solidFill>
                  <a:schemeClr val="accent3">
                    <a:lumMod val="50000"/>
                  </a:schemeClr>
                </a:solidFill>
              </a:rPr>
              <a:t> </a:t>
            </a:r>
            <a:r>
              <a:rPr lang="ru-RU" sz="2400" dirty="0" err="1" smtClean="0">
                <a:solidFill>
                  <a:schemeClr val="accent3">
                    <a:lumMod val="50000"/>
                  </a:schemeClr>
                </a:solidFill>
              </a:rPr>
              <a:t>общия</a:t>
            </a:r>
            <a:r>
              <a:rPr lang="ru-RU" sz="2400" dirty="0" smtClean="0">
                <a:solidFill>
                  <a:schemeClr val="accent3">
                    <a:lumMod val="50000"/>
                  </a:schemeClr>
                </a:solidFill>
              </a:rPr>
              <a:t> </a:t>
            </a:r>
            <a:r>
              <a:rPr lang="ru-RU" sz="2400" dirty="0" err="1" smtClean="0">
                <a:solidFill>
                  <a:schemeClr val="accent3">
                    <a:lumMod val="50000"/>
                  </a:schemeClr>
                </a:solidFill>
              </a:rPr>
              <a:t>брой</a:t>
            </a:r>
            <a:r>
              <a:rPr lang="ru-RU" sz="2400" dirty="0" smtClean="0">
                <a:solidFill>
                  <a:schemeClr val="accent3">
                    <a:lumMod val="50000"/>
                  </a:schemeClr>
                </a:solidFill>
              </a:rPr>
              <a:t> </a:t>
            </a:r>
            <a:r>
              <a:rPr lang="ru-RU" sz="2400" dirty="0" err="1" smtClean="0">
                <a:solidFill>
                  <a:schemeClr val="accent3">
                    <a:lumMod val="50000"/>
                  </a:schemeClr>
                </a:solidFill>
              </a:rPr>
              <a:t>върнати</a:t>
            </a:r>
            <a:r>
              <a:rPr lang="ru-RU" sz="2400" dirty="0" smtClean="0">
                <a:solidFill>
                  <a:schemeClr val="accent3">
                    <a:lumMod val="50000"/>
                  </a:schemeClr>
                </a:solidFill>
              </a:rPr>
              <a:t> от проверка </a:t>
            </a:r>
            <a:r>
              <a:rPr lang="ru-RU" sz="2400" dirty="0" err="1" smtClean="0">
                <a:solidFill>
                  <a:schemeClr val="accent3">
                    <a:lumMod val="50000"/>
                  </a:schemeClr>
                </a:solidFill>
              </a:rPr>
              <a:t>всички</a:t>
            </a:r>
            <a:r>
              <a:rPr lang="ru-RU" sz="2400" dirty="0" smtClean="0">
                <a:solidFill>
                  <a:schemeClr val="accent3">
                    <a:lumMod val="50000"/>
                  </a:schemeClr>
                </a:solidFill>
              </a:rPr>
              <a:t> </a:t>
            </a:r>
            <a:r>
              <a:rPr lang="ru-RU" sz="2400" dirty="0" err="1" smtClean="0">
                <a:solidFill>
                  <a:schemeClr val="accent3">
                    <a:lumMod val="50000"/>
                  </a:schemeClr>
                </a:solidFill>
              </a:rPr>
              <a:t>актове</a:t>
            </a:r>
            <a:r>
              <a:rPr lang="ru-RU" sz="2400" dirty="0" smtClean="0">
                <a:solidFill>
                  <a:schemeClr val="accent3">
                    <a:lumMod val="50000"/>
                  </a:schemeClr>
                </a:solidFill>
              </a:rPr>
              <a:t>.</a:t>
            </a:r>
            <a:endParaRPr lang="bg-BG" sz="2400" dirty="0">
              <a:solidFill>
                <a:schemeClr val="accent3">
                  <a:lumMod val="50000"/>
                </a:schemeClr>
              </a:solidFill>
            </a:endParaRPr>
          </a:p>
        </p:txBody>
      </p:sp>
      <p:sp>
        <p:nvSpPr>
          <p:cNvPr id="5" name="Rectangle 4"/>
          <p:cNvSpPr/>
          <p:nvPr/>
        </p:nvSpPr>
        <p:spPr>
          <a:xfrm>
            <a:off x="415322" y="1700808"/>
            <a:ext cx="8239944" cy="4524315"/>
          </a:xfrm>
          <a:prstGeom prst="rect">
            <a:avLst/>
          </a:prstGeom>
        </p:spPr>
        <p:txBody>
          <a:bodyPr wrap="square">
            <a:spAutoFit/>
          </a:bodyPr>
          <a:lstStyle/>
          <a:p>
            <a:pPr algn="just"/>
            <a:r>
              <a:rPr lang="bg-BG" dirty="0">
                <a:latin typeface="Arial Narrow" panose="020B0606020202030204" pitchFamily="34" charset="0"/>
              </a:rPr>
              <a:t>	</a:t>
            </a:r>
            <a:r>
              <a:rPr lang="ru-RU" b="1" u="sng" dirty="0" smtClean="0">
                <a:latin typeface="Arial Narrow" panose="020B0606020202030204" pitchFamily="34" charset="0"/>
              </a:rPr>
              <a:t>2.1.Резултати </a:t>
            </a:r>
            <a:r>
              <a:rPr lang="ru-RU" b="1" u="sng" dirty="0" err="1">
                <a:latin typeface="Arial Narrow" panose="020B0606020202030204" pitchFamily="34" charset="0"/>
              </a:rPr>
              <a:t>изцяло</a:t>
            </a:r>
            <a:r>
              <a:rPr lang="ru-RU" b="1" u="sng" dirty="0">
                <a:latin typeface="Arial Narrow" panose="020B0606020202030204" pitchFamily="34" charset="0"/>
              </a:rPr>
              <a:t> </a:t>
            </a:r>
            <a:r>
              <a:rPr lang="ru-RU" b="1" u="sng" dirty="0" err="1">
                <a:latin typeface="Arial Narrow" panose="020B0606020202030204" pitchFamily="34" charset="0"/>
              </a:rPr>
              <a:t>потвърдени</a:t>
            </a:r>
            <a:r>
              <a:rPr lang="ru-RU" b="1" u="sng" dirty="0">
                <a:latin typeface="Arial Narrow" panose="020B0606020202030204" pitchFamily="34" charset="0"/>
              </a:rPr>
              <a:t> </a:t>
            </a:r>
            <a:r>
              <a:rPr lang="ru-RU" b="1" u="sng" dirty="0" err="1">
                <a:latin typeface="Arial Narrow" panose="020B0606020202030204" pitchFamily="34" charset="0"/>
              </a:rPr>
              <a:t>през</a:t>
            </a:r>
            <a:r>
              <a:rPr lang="ru-RU" b="1" u="sng" dirty="0">
                <a:latin typeface="Arial Narrow" panose="020B0606020202030204" pitchFamily="34" charset="0"/>
              </a:rPr>
              <a:t> 2025 г., </a:t>
            </a:r>
            <a:r>
              <a:rPr lang="ru-RU" b="1" u="sng" dirty="0" err="1">
                <a:latin typeface="Arial Narrow" panose="020B0606020202030204" pitchFamily="34" charset="0"/>
              </a:rPr>
              <a:t>всички</a:t>
            </a:r>
            <a:r>
              <a:rPr lang="ru-RU" b="1" u="sng" dirty="0">
                <a:latin typeface="Arial Narrow" panose="020B0606020202030204" pitchFamily="34" charset="0"/>
              </a:rPr>
              <a:t> </a:t>
            </a:r>
            <a:r>
              <a:rPr lang="ru-RU" b="1" u="sng" dirty="0" err="1">
                <a:latin typeface="Arial Narrow" panose="020B0606020202030204" pitchFamily="34" charset="0"/>
              </a:rPr>
              <a:t>съдебни</a:t>
            </a:r>
            <a:r>
              <a:rPr lang="ru-RU" b="1" u="sng" dirty="0">
                <a:latin typeface="Arial Narrow" panose="020B0606020202030204" pitchFamily="34" charset="0"/>
              </a:rPr>
              <a:t> </a:t>
            </a:r>
            <a:r>
              <a:rPr lang="ru-RU" b="1" u="sng" dirty="0" err="1">
                <a:latin typeface="Arial Narrow" panose="020B0606020202030204" pitchFamily="34" charset="0"/>
              </a:rPr>
              <a:t>актове</a:t>
            </a:r>
            <a:r>
              <a:rPr lang="ru-RU" b="1" u="sng" dirty="0">
                <a:latin typeface="Arial Narrow" panose="020B0606020202030204" pitchFamily="34" charset="0"/>
              </a:rPr>
              <a:t>, </a:t>
            </a:r>
            <a:r>
              <a:rPr lang="ru-RU" b="1" u="sng" dirty="0" err="1">
                <a:latin typeface="Arial Narrow" panose="020B0606020202030204" pitchFamily="34" charset="0"/>
              </a:rPr>
              <a:t>общо</a:t>
            </a:r>
            <a:r>
              <a:rPr lang="ru-RU" b="1" u="sng" dirty="0">
                <a:latin typeface="Arial Narrow" panose="020B0606020202030204" pitchFamily="34" charset="0"/>
              </a:rPr>
              <a:t> за </a:t>
            </a:r>
            <a:r>
              <a:rPr lang="ru-RU" b="1" u="sng" dirty="0" err="1">
                <a:latin typeface="Arial Narrow" panose="020B0606020202030204" pitchFamily="34" charset="0"/>
              </a:rPr>
              <a:t>всички</a:t>
            </a:r>
            <a:r>
              <a:rPr lang="ru-RU" b="1" u="sng" dirty="0">
                <a:latin typeface="Arial Narrow" panose="020B0606020202030204" pitchFamily="34" charset="0"/>
              </a:rPr>
              <a:t> </a:t>
            </a:r>
            <a:r>
              <a:rPr lang="ru-RU" b="1" u="sng" dirty="0" err="1">
                <a:latin typeface="Arial Narrow" panose="020B0606020202030204" pitchFamily="34" charset="0"/>
              </a:rPr>
              <a:t>върнати</a:t>
            </a:r>
            <a:r>
              <a:rPr lang="ru-RU" b="1" u="sng" dirty="0">
                <a:latin typeface="Arial Narrow" panose="020B0606020202030204" pitchFamily="34" charset="0"/>
              </a:rPr>
              <a:t> дела от </a:t>
            </a:r>
            <a:r>
              <a:rPr lang="ru-RU" b="1" u="sng" dirty="0" err="1">
                <a:latin typeface="Arial Narrow" panose="020B0606020202030204" pitchFamily="34" charset="0"/>
              </a:rPr>
              <a:t>въззивна</a:t>
            </a:r>
            <a:r>
              <a:rPr lang="ru-RU" b="1" u="sng" dirty="0">
                <a:latin typeface="Arial Narrow" panose="020B0606020202030204" pitchFamily="34" charset="0"/>
              </a:rPr>
              <a:t> или </a:t>
            </a:r>
            <a:r>
              <a:rPr lang="ru-RU" b="1" u="sng" dirty="0" err="1">
                <a:latin typeface="Arial Narrow" panose="020B0606020202030204" pitchFamily="34" charset="0"/>
              </a:rPr>
              <a:t>касационна</a:t>
            </a:r>
            <a:r>
              <a:rPr lang="ru-RU" b="1" u="sng" dirty="0">
                <a:latin typeface="Arial Narrow" panose="020B0606020202030204" pitchFamily="34" charset="0"/>
              </a:rPr>
              <a:t> инстанция. </a:t>
            </a:r>
            <a:endParaRPr lang="ru-RU" b="1" u="sng" dirty="0" smtClean="0">
              <a:latin typeface="Arial Narrow" panose="020B0606020202030204" pitchFamily="34" charset="0"/>
            </a:endParaRPr>
          </a:p>
          <a:p>
            <a:pPr algn="just"/>
            <a:endParaRPr lang="bg-BG" b="1" u="sng" dirty="0">
              <a:latin typeface="Arial Narrow" panose="020B0606020202030204" pitchFamily="34" charset="0"/>
            </a:endParaRPr>
          </a:p>
          <a:p>
            <a:pPr algn="just"/>
            <a:r>
              <a:rPr lang="bg-BG" dirty="0" smtClean="0">
                <a:latin typeface="Arial Narrow" panose="020B0606020202030204" pitchFamily="34" charset="0"/>
              </a:rPr>
              <a:t>	Върнати</a:t>
            </a:r>
            <a:r>
              <a:rPr lang="bg-BG" dirty="0">
                <a:latin typeface="Arial Narrow" panose="020B0606020202030204" pitchFamily="34" charset="0"/>
              </a:rPr>
              <a:t>, обжалвани </a:t>
            </a:r>
            <a:r>
              <a:rPr lang="bg-BG" dirty="0" err="1">
                <a:latin typeface="Arial Narrow" panose="020B0606020202030204" pitchFamily="34" charset="0"/>
              </a:rPr>
              <a:t>протестирани</a:t>
            </a:r>
            <a:r>
              <a:rPr lang="bg-BG" dirty="0">
                <a:latin typeface="Arial Narrow" panose="020B0606020202030204" pitchFamily="34" charset="0"/>
              </a:rPr>
              <a:t> </a:t>
            </a:r>
            <a:r>
              <a:rPr lang="bg-BG" dirty="0" smtClean="0">
                <a:latin typeface="Arial Narrow" panose="020B0606020202030204" pitchFamily="34" charset="0"/>
              </a:rPr>
              <a:t>2025 г</a:t>
            </a:r>
            <a:r>
              <a:rPr lang="bg-BG" dirty="0">
                <a:latin typeface="Arial Narrow" panose="020B0606020202030204" pitchFamily="34" charset="0"/>
              </a:rPr>
              <a:t>. общо наказателни, граждански и АНД на </a:t>
            </a:r>
            <a:r>
              <a:rPr lang="bg-BG" b="1" u="sng" dirty="0">
                <a:latin typeface="Arial Narrow" panose="020B0606020202030204" pitchFamily="34" charset="0"/>
              </a:rPr>
              <a:t>съдия Дияна </a:t>
            </a:r>
            <a:r>
              <a:rPr lang="bg-BG" b="1" u="sng" dirty="0" smtClean="0">
                <a:latin typeface="Arial Narrow" panose="020B0606020202030204" pitchFamily="34" charset="0"/>
              </a:rPr>
              <a:t>Петрова</a:t>
            </a:r>
            <a:r>
              <a:rPr lang="bg-BG" dirty="0" smtClean="0">
                <a:latin typeface="Arial Narrow" panose="020B0606020202030204" pitchFamily="34" charset="0"/>
              </a:rPr>
              <a:t> са 33 </a:t>
            </a:r>
            <a:r>
              <a:rPr lang="bg-BG" dirty="0">
                <a:latin typeface="Arial Narrow" panose="020B0606020202030204" pitchFamily="34" charset="0"/>
              </a:rPr>
              <a:t>бр. общо, от които 15 бр. граждански и </a:t>
            </a:r>
            <a:r>
              <a:rPr lang="bg-BG" dirty="0" smtClean="0">
                <a:latin typeface="Arial Narrow" panose="020B0606020202030204" pitchFamily="34" charset="0"/>
              </a:rPr>
              <a:t>18 </a:t>
            </a:r>
            <a:r>
              <a:rPr lang="bg-BG" dirty="0">
                <a:latin typeface="Arial Narrow" panose="020B0606020202030204" pitchFamily="34" charset="0"/>
              </a:rPr>
              <a:t>бр. </a:t>
            </a:r>
            <a:r>
              <a:rPr lang="bg-BG" dirty="0" smtClean="0">
                <a:latin typeface="Arial Narrow" panose="020B0606020202030204" pitchFamily="34" charset="0"/>
              </a:rPr>
              <a:t>наказателни, включително АНД. </a:t>
            </a:r>
            <a:r>
              <a:rPr lang="bg-BG" dirty="0">
                <a:latin typeface="Arial Narrow" panose="020B0606020202030204" pitchFamily="34" charset="0"/>
              </a:rPr>
              <a:t>Резултати изцяло потвърдени </a:t>
            </a:r>
            <a:r>
              <a:rPr lang="bg-BG" dirty="0" smtClean="0">
                <a:latin typeface="Arial Narrow" panose="020B0606020202030204" pitchFamily="34" charset="0"/>
              </a:rPr>
              <a:t>2025 г</a:t>
            </a:r>
            <a:r>
              <a:rPr lang="bg-BG" dirty="0">
                <a:latin typeface="Arial Narrow" panose="020B0606020202030204" pitchFamily="34" charset="0"/>
              </a:rPr>
              <a:t>. общо наказателни, граждански и АНД  са </a:t>
            </a:r>
            <a:r>
              <a:rPr lang="bg-BG" dirty="0" smtClean="0">
                <a:latin typeface="Arial Narrow" panose="020B0606020202030204" pitchFamily="34" charset="0"/>
              </a:rPr>
              <a:t>21 </a:t>
            </a:r>
            <a:r>
              <a:rPr lang="bg-BG" dirty="0">
                <a:latin typeface="Arial Narrow" panose="020B0606020202030204" pitchFamily="34" charset="0"/>
              </a:rPr>
              <a:t>бр., от които </a:t>
            </a:r>
            <a:r>
              <a:rPr lang="bg-BG" dirty="0" smtClean="0">
                <a:latin typeface="Arial Narrow" panose="020B0606020202030204" pitchFamily="34" charset="0"/>
              </a:rPr>
              <a:t>9 </a:t>
            </a:r>
            <a:r>
              <a:rPr lang="bg-BG" dirty="0">
                <a:latin typeface="Arial Narrow" panose="020B0606020202030204" pitchFamily="34" charset="0"/>
              </a:rPr>
              <a:t>бр. граждански и </a:t>
            </a:r>
            <a:r>
              <a:rPr lang="bg-BG" dirty="0" smtClean="0">
                <a:latin typeface="Arial Narrow" panose="020B0606020202030204" pitchFamily="34" charset="0"/>
              </a:rPr>
              <a:t>12 </a:t>
            </a:r>
            <a:r>
              <a:rPr lang="bg-BG" dirty="0">
                <a:latin typeface="Arial Narrow" panose="020B0606020202030204" pitchFamily="34" charset="0"/>
              </a:rPr>
              <a:t>бр. </a:t>
            </a:r>
            <a:r>
              <a:rPr lang="bg-BG" dirty="0" smtClean="0">
                <a:latin typeface="Arial Narrow" panose="020B0606020202030204" pitchFamily="34" charset="0"/>
              </a:rPr>
              <a:t>наказателни, включително и АНД. </a:t>
            </a:r>
            <a:r>
              <a:rPr lang="bg-BG" dirty="0">
                <a:latin typeface="Arial Narrow" panose="020B0606020202030204" pitchFamily="34" charset="0"/>
              </a:rPr>
              <a:t>В процентно съотношение са изцяло потвърдени </a:t>
            </a:r>
            <a:r>
              <a:rPr lang="bg-BG" dirty="0" smtClean="0">
                <a:latin typeface="Arial Narrow" panose="020B0606020202030204" pitchFamily="34" charset="0"/>
              </a:rPr>
              <a:t>64 </a:t>
            </a:r>
            <a:r>
              <a:rPr lang="bg-BG" dirty="0">
                <a:latin typeface="Arial Narrow" panose="020B0606020202030204" pitchFamily="34" charset="0"/>
              </a:rPr>
              <a:t>% от върнатите </a:t>
            </a:r>
            <a:r>
              <a:rPr lang="bg-BG" dirty="0" smtClean="0">
                <a:latin typeface="Arial Narrow" panose="020B0606020202030204" pitchFamily="34" charset="0"/>
              </a:rPr>
              <a:t>актове.</a:t>
            </a:r>
          </a:p>
          <a:p>
            <a:pPr algn="just"/>
            <a:r>
              <a:rPr lang="bg-BG" dirty="0">
                <a:latin typeface="Arial Narrow" panose="020B0606020202030204" pitchFamily="34" charset="0"/>
              </a:rPr>
              <a:t>	</a:t>
            </a:r>
            <a:r>
              <a:rPr lang="bg-BG" dirty="0" smtClean="0">
                <a:latin typeface="Arial Narrow" panose="020B0606020202030204" pitchFamily="34" charset="0"/>
              </a:rPr>
              <a:t>Върнати</a:t>
            </a:r>
            <a:r>
              <a:rPr lang="bg-BG" dirty="0">
                <a:latin typeface="Arial Narrow" panose="020B0606020202030204" pitchFamily="34" charset="0"/>
              </a:rPr>
              <a:t>, обжалвани </a:t>
            </a:r>
            <a:r>
              <a:rPr lang="bg-BG" dirty="0" smtClean="0">
                <a:latin typeface="Arial Narrow" panose="020B0606020202030204" pitchFamily="34" charset="0"/>
              </a:rPr>
              <a:t>2025 г</a:t>
            </a:r>
            <a:r>
              <a:rPr lang="bg-BG" dirty="0">
                <a:latin typeface="Arial Narrow" panose="020B0606020202030204" pitchFamily="34" charset="0"/>
              </a:rPr>
              <a:t>. общо </a:t>
            </a:r>
            <a:r>
              <a:rPr lang="bg-BG" dirty="0" smtClean="0">
                <a:latin typeface="Arial Narrow" panose="020B0606020202030204" pitchFamily="34" charset="0"/>
              </a:rPr>
              <a:t>40 бр. граждански дела на </a:t>
            </a:r>
            <a:r>
              <a:rPr lang="bg-BG" b="1" u="sng" dirty="0">
                <a:latin typeface="Arial Narrow" panose="020B0606020202030204" pitchFamily="34" charset="0"/>
              </a:rPr>
              <a:t>съдия Соня </a:t>
            </a:r>
            <a:r>
              <a:rPr lang="bg-BG" b="1" u="sng" dirty="0" smtClean="0">
                <a:latin typeface="Arial Narrow" panose="020B0606020202030204" pitchFamily="34" charset="0"/>
              </a:rPr>
              <a:t>Стефанова</a:t>
            </a:r>
            <a:r>
              <a:rPr lang="bg-BG" dirty="0" smtClean="0">
                <a:latin typeface="Arial Narrow" panose="020B0606020202030204" pitchFamily="34" charset="0"/>
              </a:rPr>
              <a:t>. </a:t>
            </a:r>
            <a:r>
              <a:rPr lang="bg-BG" dirty="0">
                <a:latin typeface="Arial Narrow" panose="020B0606020202030204" pitchFamily="34" charset="0"/>
              </a:rPr>
              <a:t>Резултати изцяло потвърдени </a:t>
            </a:r>
            <a:r>
              <a:rPr lang="bg-BG" dirty="0" smtClean="0">
                <a:latin typeface="Arial Narrow" panose="020B0606020202030204" pitchFamily="34" charset="0"/>
              </a:rPr>
              <a:t>2025 г</a:t>
            </a:r>
            <a:r>
              <a:rPr lang="bg-BG" dirty="0">
                <a:latin typeface="Arial Narrow" panose="020B0606020202030204" pitchFamily="34" charset="0"/>
              </a:rPr>
              <a:t>. са </a:t>
            </a:r>
            <a:r>
              <a:rPr lang="bg-BG" dirty="0" smtClean="0">
                <a:latin typeface="Arial Narrow" panose="020B0606020202030204" pitchFamily="34" charset="0"/>
              </a:rPr>
              <a:t>28 </a:t>
            </a:r>
            <a:r>
              <a:rPr lang="bg-BG" dirty="0">
                <a:latin typeface="Arial Narrow" panose="020B0606020202030204" pitchFamily="34" charset="0"/>
              </a:rPr>
              <a:t>бр. В процентно съотношение са изцяло потвърдени </a:t>
            </a:r>
            <a:r>
              <a:rPr lang="bg-BG" dirty="0" smtClean="0">
                <a:latin typeface="Arial Narrow" panose="020B0606020202030204" pitchFamily="34" charset="0"/>
              </a:rPr>
              <a:t>70 </a:t>
            </a:r>
            <a:r>
              <a:rPr lang="bg-BG" dirty="0">
                <a:latin typeface="Arial Narrow" panose="020B0606020202030204" pitchFamily="34" charset="0"/>
              </a:rPr>
              <a:t>% от върнатите </a:t>
            </a:r>
            <a:r>
              <a:rPr lang="bg-BG" dirty="0" smtClean="0">
                <a:latin typeface="Arial Narrow" panose="020B0606020202030204" pitchFamily="34" charset="0"/>
              </a:rPr>
              <a:t>актове.</a:t>
            </a:r>
          </a:p>
          <a:p>
            <a:pPr algn="just"/>
            <a:r>
              <a:rPr lang="bg-BG" dirty="0">
                <a:latin typeface="Arial Narrow" panose="020B0606020202030204" pitchFamily="34" charset="0"/>
              </a:rPr>
              <a:t>	</a:t>
            </a:r>
            <a:r>
              <a:rPr lang="bg-BG" dirty="0" smtClean="0">
                <a:latin typeface="Arial Narrow" panose="020B0606020202030204" pitchFamily="34" charset="0"/>
              </a:rPr>
              <a:t>Върнати</a:t>
            </a:r>
            <a:r>
              <a:rPr lang="bg-BG" dirty="0">
                <a:latin typeface="Arial Narrow" panose="020B0606020202030204" pitchFamily="34" charset="0"/>
              </a:rPr>
              <a:t>, обжалвани </a:t>
            </a:r>
            <a:r>
              <a:rPr lang="bg-BG" dirty="0" err="1">
                <a:latin typeface="Arial Narrow" panose="020B0606020202030204" pitchFamily="34" charset="0"/>
              </a:rPr>
              <a:t>протестирани</a:t>
            </a:r>
            <a:r>
              <a:rPr lang="bg-BG" dirty="0">
                <a:latin typeface="Arial Narrow" panose="020B0606020202030204" pitchFamily="34" charset="0"/>
              </a:rPr>
              <a:t> </a:t>
            </a:r>
            <a:r>
              <a:rPr lang="bg-BG" dirty="0" smtClean="0">
                <a:latin typeface="Arial Narrow" panose="020B0606020202030204" pitchFamily="34" charset="0"/>
              </a:rPr>
              <a:t>2025 г</a:t>
            </a:r>
            <a:r>
              <a:rPr lang="bg-BG" dirty="0">
                <a:latin typeface="Arial Narrow" panose="020B0606020202030204" pitchFamily="34" charset="0"/>
              </a:rPr>
              <a:t>. </a:t>
            </a:r>
            <a:r>
              <a:rPr lang="bg-BG" dirty="0" smtClean="0">
                <a:latin typeface="Arial Narrow" panose="020B0606020202030204" pitchFamily="34" charset="0"/>
              </a:rPr>
              <a:t>общо наказателни, граждански и АНД </a:t>
            </a:r>
            <a:r>
              <a:rPr lang="bg-BG" dirty="0">
                <a:latin typeface="Arial Narrow" panose="020B0606020202030204" pitchFamily="34" charset="0"/>
              </a:rPr>
              <a:t>на </a:t>
            </a:r>
            <a:r>
              <a:rPr lang="bg-BG" b="1" u="sng" dirty="0">
                <a:latin typeface="Arial Narrow" panose="020B0606020202030204" pitchFamily="34" charset="0"/>
              </a:rPr>
              <a:t>съдия Милена </a:t>
            </a:r>
            <a:r>
              <a:rPr lang="bg-BG" b="1" u="sng" dirty="0" err="1" smtClean="0">
                <a:latin typeface="Arial Narrow" panose="020B0606020202030204" pitchFamily="34" charset="0"/>
              </a:rPr>
              <a:t>Хазарян</a:t>
            </a:r>
            <a:r>
              <a:rPr lang="bg-BG" dirty="0" smtClean="0">
                <a:latin typeface="Arial Narrow" panose="020B0606020202030204" pitchFamily="34" charset="0"/>
              </a:rPr>
              <a:t> са 22 бр. общо, от които 6 бр. граждански и 16 бр. наказателни, включително АНД. Резултати изцяло потвърдени 2025 г. общо наказателни, граждански и АНД са 10 бр., от които 1 бр. граждански и 9 бр. наказателни, включително и АНД. В процентно съотношение са изцяло потвърдени 45% от върнатите актове. </a:t>
            </a:r>
            <a:endParaRPr lang="en-US" dirty="0">
              <a:latin typeface="Arial Narrow" panose="020B0606020202030204" pitchFamily="34" charset="0"/>
            </a:endParaRPr>
          </a:p>
        </p:txBody>
      </p:sp>
    </p:spTree>
    <p:extLst>
      <p:ext uri="{BB962C8B-B14F-4D97-AF65-F5344CB8AC3E}">
        <p14:creationId xmlns:p14="http://schemas.microsoft.com/office/powerpoint/2010/main" val="13102582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980728"/>
            <a:ext cx="8239944" cy="5355312"/>
          </a:xfrm>
          <a:prstGeom prst="rect">
            <a:avLst/>
          </a:prstGeom>
        </p:spPr>
        <p:txBody>
          <a:bodyPr wrap="square">
            <a:spAutoFit/>
          </a:bodyPr>
          <a:lstStyle/>
          <a:p>
            <a:pPr algn="just"/>
            <a:r>
              <a:rPr lang="bg-BG" dirty="0" smtClean="0">
                <a:latin typeface="Arial Narrow" panose="020B0606020202030204" pitchFamily="34" charset="0"/>
              </a:rPr>
              <a:t> 	</a:t>
            </a:r>
            <a:r>
              <a:rPr lang="ru-RU" b="1" u="sng" dirty="0" smtClean="0">
                <a:latin typeface="Arial Narrow" panose="020B0606020202030204" pitchFamily="34" charset="0"/>
              </a:rPr>
              <a:t>2.2</a:t>
            </a:r>
            <a:r>
              <a:rPr lang="ru-RU" b="1" u="sng" dirty="0">
                <a:latin typeface="Arial Narrow" panose="020B0606020202030204" pitchFamily="34" charset="0"/>
              </a:rPr>
              <a:t>. </a:t>
            </a:r>
            <a:r>
              <a:rPr lang="ru-RU" b="1" u="sng" dirty="0" err="1">
                <a:latin typeface="Arial Narrow" panose="020B0606020202030204" pitchFamily="34" charset="0"/>
              </a:rPr>
              <a:t>Резултати</a:t>
            </a:r>
            <a:r>
              <a:rPr lang="ru-RU" b="1" u="sng" dirty="0">
                <a:latin typeface="Arial Narrow" panose="020B0606020202030204" pitchFamily="34" charset="0"/>
              </a:rPr>
              <a:t> </a:t>
            </a:r>
            <a:r>
              <a:rPr lang="ru-RU" b="1" u="sng" dirty="0" err="1">
                <a:latin typeface="Arial Narrow" panose="020B0606020202030204" pitchFamily="34" charset="0"/>
              </a:rPr>
              <a:t>изцяло</a:t>
            </a:r>
            <a:r>
              <a:rPr lang="ru-RU" b="1" u="sng" dirty="0">
                <a:latin typeface="Arial Narrow" panose="020B0606020202030204" pitchFamily="34" charset="0"/>
              </a:rPr>
              <a:t> </a:t>
            </a:r>
            <a:r>
              <a:rPr lang="ru-RU" b="1" u="sng" dirty="0" err="1">
                <a:latin typeface="Arial Narrow" panose="020B0606020202030204" pitchFamily="34" charset="0"/>
              </a:rPr>
              <a:t>отменени</a:t>
            </a:r>
            <a:r>
              <a:rPr lang="ru-RU" b="1" u="sng" dirty="0">
                <a:latin typeface="Arial Narrow" panose="020B0606020202030204" pitchFamily="34" charset="0"/>
              </a:rPr>
              <a:t> </a:t>
            </a:r>
            <a:r>
              <a:rPr lang="ru-RU" b="1" u="sng" dirty="0" err="1">
                <a:latin typeface="Arial Narrow" panose="020B0606020202030204" pitchFamily="34" charset="0"/>
              </a:rPr>
              <a:t>през</a:t>
            </a:r>
            <a:r>
              <a:rPr lang="ru-RU" b="1" u="sng" dirty="0">
                <a:latin typeface="Arial Narrow" panose="020B0606020202030204" pitchFamily="34" charset="0"/>
              </a:rPr>
              <a:t> </a:t>
            </a:r>
            <a:r>
              <a:rPr lang="ru-RU" b="1" u="sng" dirty="0" smtClean="0">
                <a:latin typeface="Arial Narrow" panose="020B0606020202030204" pitchFamily="34" charset="0"/>
              </a:rPr>
              <a:t>2025 г</a:t>
            </a:r>
            <a:r>
              <a:rPr lang="ru-RU" b="1" u="sng" dirty="0">
                <a:latin typeface="Arial Narrow" panose="020B0606020202030204" pitchFamily="34" charset="0"/>
              </a:rPr>
              <a:t>., </a:t>
            </a:r>
            <a:r>
              <a:rPr lang="ru-RU" b="1" u="sng" dirty="0" err="1">
                <a:latin typeface="Arial Narrow" panose="020B0606020202030204" pitchFamily="34" charset="0"/>
              </a:rPr>
              <a:t>всички</a:t>
            </a:r>
            <a:r>
              <a:rPr lang="ru-RU" b="1" u="sng" dirty="0">
                <a:latin typeface="Arial Narrow" panose="020B0606020202030204" pitchFamily="34" charset="0"/>
              </a:rPr>
              <a:t> </a:t>
            </a:r>
            <a:r>
              <a:rPr lang="ru-RU" b="1" u="sng" dirty="0" err="1">
                <a:latin typeface="Arial Narrow" panose="020B0606020202030204" pitchFamily="34" charset="0"/>
              </a:rPr>
              <a:t>съдебни</a:t>
            </a:r>
            <a:r>
              <a:rPr lang="ru-RU" b="1" u="sng" dirty="0">
                <a:latin typeface="Arial Narrow" panose="020B0606020202030204" pitchFamily="34" charset="0"/>
              </a:rPr>
              <a:t> </a:t>
            </a:r>
            <a:r>
              <a:rPr lang="ru-RU" b="1" u="sng" dirty="0" err="1">
                <a:latin typeface="Arial Narrow" panose="020B0606020202030204" pitchFamily="34" charset="0"/>
              </a:rPr>
              <a:t>актове</a:t>
            </a:r>
            <a:r>
              <a:rPr lang="ru-RU" b="1" u="sng" dirty="0">
                <a:latin typeface="Arial Narrow" panose="020B0606020202030204" pitchFamily="34" charset="0"/>
              </a:rPr>
              <a:t>, </a:t>
            </a:r>
            <a:r>
              <a:rPr lang="ru-RU" b="1" u="sng" dirty="0" err="1">
                <a:latin typeface="Arial Narrow" panose="020B0606020202030204" pitchFamily="34" charset="0"/>
              </a:rPr>
              <a:t>общо</a:t>
            </a:r>
            <a:r>
              <a:rPr lang="ru-RU" b="1" u="sng" dirty="0">
                <a:latin typeface="Arial Narrow" panose="020B0606020202030204" pitchFamily="34" charset="0"/>
              </a:rPr>
              <a:t> за </a:t>
            </a:r>
            <a:r>
              <a:rPr lang="ru-RU" b="1" u="sng" dirty="0" err="1">
                <a:latin typeface="Arial Narrow" panose="020B0606020202030204" pitchFamily="34" charset="0"/>
              </a:rPr>
              <a:t>всички</a:t>
            </a:r>
            <a:r>
              <a:rPr lang="ru-RU" b="1" u="sng" dirty="0">
                <a:latin typeface="Arial Narrow" panose="020B0606020202030204" pitchFamily="34" charset="0"/>
              </a:rPr>
              <a:t> </a:t>
            </a:r>
            <a:r>
              <a:rPr lang="ru-RU" b="1" u="sng" dirty="0" err="1">
                <a:latin typeface="Arial Narrow" panose="020B0606020202030204" pitchFamily="34" charset="0"/>
              </a:rPr>
              <a:t>върнати</a:t>
            </a:r>
            <a:r>
              <a:rPr lang="ru-RU" b="1" u="sng" dirty="0">
                <a:latin typeface="Arial Narrow" panose="020B0606020202030204" pitchFamily="34" charset="0"/>
              </a:rPr>
              <a:t> дела от </a:t>
            </a:r>
            <a:r>
              <a:rPr lang="ru-RU" b="1" u="sng" dirty="0" err="1">
                <a:latin typeface="Arial Narrow" panose="020B0606020202030204" pitchFamily="34" charset="0"/>
              </a:rPr>
              <a:t>въззивна</a:t>
            </a:r>
            <a:r>
              <a:rPr lang="ru-RU" b="1" u="sng" dirty="0">
                <a:latin typeface="Arial Narrow" panose="020B0606020202030204" pitchFamily="34" charset="0"/>
              </a:rPr>
              <a:t> или </a:t>
            </a:r>
            <a:r>
              <a:rPr lang="ru-RU" b="1" u="sng" dirty="0" err="1">
                <a:latin typeface="Arial Narrow" panose="020B0606020202030204" pitchFamily="34" charset="0"/>
              </a:rPr>
              <a:t>касационна</a:t>
            </a:r>
            <a:r>
              <a:rPr lang="ru-RU" b="1" u="sng" dirty="0">
                <a:latin typeface="Arial Narrow" panose="020B0606020202030204" pitchFamily="34" charset="0"/>
              </a:rPr>
              <a:t> инстанция. </a:t>
            </a:r>
            <a:endParaRPr lang="ru-RU" b="1" u="sng" dirty="0" smtClean="0">
              <a:latin typeface="Arial Narrow" panose="020B0606020202030204" pitchFamily="34" charset="0"/>
            </a:endParaRPr>
          </a:p>
          <a:p>
            <a:pPr algn="just"/>
            <a:endParaRPr lang="bg-BG" b="1" dirty="0">
              <a:latin typeface="Arial Narrow" panose="020B0606020202030204" pitchFamily="34" charset="0"/>
            </a:endParaRPr>
          </a:p>
          <a:p>
            <a:pPr algn="just"/>
            <a:r>
              <a:rPr lang="ru-RU" dirty="0" smtClean="0">
                <a:latin typeface="Arial Narrow" panose="020B0606020202030204" pitchFamily="34" charset="0"/>
              </a:rPr>
              <a:t>	</a:t>
            </a:r>
            <a:r>
              <a:rPr lang="ru-RU" dirty="0" err="1" smtClean="0">
                <a:latin typeface="Arial Narrow" panose="020B0606020202030204" pitchFamily="34" charset="0"/>
              </a:rPr>
              <a:t>Върнати</a:t>
            </a:r>
            <a:r>
              <a:rPr lang="ru-RU" dirty="0">
                <a:latin typeface="Arial Narrow" panose="020B0606020202030204" pitchFamily="34" charset="0"/>
              </a:rPr>
              <a:t>, </a:t>
            </a:r>
            <a:r>
              <a:rPr lang="ru-RU" dirty="0" err="1">
                <a:latin typeface="Arial Narrow" panose="020B0606020202030204" pitchFamily="34" charset="0"/>
              </a:rPr>
              <a:t>обжалвани</a:t>
            </a:r>
            <a:r>
              <a:rPr lang="ru-RU" dirty="0">
                <a:latin typeface="Arial Narrow" panose="020B0606020202030204" pitchFamily="34" charset="0"/>
              </a:rPr>
              <a:t> </a:t>
            </a:r>
            <a:r>
              <a:rPr lang="ru-RU" dirty="0" err="1">
                <a:latin typeface="Arial Narrow" panose="020B0606020202030204" pitchFamily="34" charset="0"/>
              </a:rPr>
              <a:t>протестирани</a:t>
            </a:r>
            <a:r>
              <a:rPr lang="ru-RU" dirty="0">
                <a:latin typeface="Arial Narrow" panose="020B0606020202030204" pitchFamily="34" charset="0"/>
              </a:rPr>
              <a:t> </a:t>
            </a:r>
            <a:r>
              <a:rPr lang="ru-RU" dirty="0" smtClean="0">
                <a:latin typeface="Arial Narrow" panose="020B0606020202030204" pitchFamily="34" charset="0"/>
              </a:rPr>
              <a:t>2025 г</a:t>
            </a:r>
            <a:r>
              <a:rPr lang="ru-RU" dirty="0">
                <a:latin typeface="Arial Narrow" panose="020B0606020202030204" pitchFamily="34" charset="0"/>
              </a:rPr>
              <a:t>. </a:t>
            </a:r>
            <a:r>
              <a:rPr lang="ru-RU" dirty="0" err="1">
                <a:latin typeface="Arial Narrow" panose="020B0606020202030204" pitchFamily="34" charset="0"/>
              </a:rPr>
              <a:t>общо</a:t>
            </a:r>
            <a:r>
              <a:rPr lang="ru-RU" dirty="0">
                <a:latin typeface="Arial Narrow" panose="020B0606020202030204" pitchFamily="34" charset="0"/>
              </a:rPr>
              <a:t> </a:t>
            </a:r>
            <a:r>
              <a:rPr lang="ru-RU" dirty="0" err="1">
                <a:latin typeface="Arial Narrow" panose="020B0606020202030204" pitchFamily="34" charset="0"/>
              </a:rPr>
              <a:t>наказателни</a:t>
            </a:r>
            <a:r>
              <a:rPr lang="ru-RU" dirty="0">
                <a:latin typeface="Arial Narrow" panose="020B0606020202030204" pitchFamily="34" charset="0"/>
              </a:rPr>
              <a:t>, граждански и АНД на </a:t>
            </a:r>
            <a:r>
              <a:rPr lang="ru-RU" b="1" u="sng" dirty="0" err="1">
                <a:latin typeface="Arial Narrow" panose="020B0606020202030204" pitchFamily="34" charset="0"/>
              </a:rPr>
              <a:t>съдия</a:t>
            </a:r>
            <a:r>
              <a:rPr lang="ru-RU" b="1" u="sng" dirty="0">
                <a:latin typeface="Arial Narrow" panose="020B0606020202030204" pitchFamily="34" charset="0"/>
              </a:rPr>
              <a:t> </a:t>
            </a:r>
            <a:r>
              <a:rPr lang="ru-RU" b="1" u="sng" dirty="0" err="1">
                <a:latin typeface="Arial Narrow" panose="020B0606020202030204" pitchFamily="34" charset="0"/>
              </a:rPr>
              <a:t>Дияна</a:t>
            </a:r>
            <a:r>
              <a:rPr lang="ru-RU" b="1" u="sng" dirty="0">
                <a:latin typeface="Arial Narrow" panose="020B0606020202030204" pitchFamily="34" charset="0"/>
              </a:rPr>
              <a:t> Петрова</a:t>
            </a:r>
            <a:r>
              <a:rPr lang="ru-RU" b="1"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a:t>
            </a:r>
            <a:r>
              <a:rPr lang="ru-RU" dirty="0" smtClean="0">
                <a:latin typeface="Arial Narrow" panose="020B0606020202030204" pitchFamily="34" charset="0"/>
              </a:rPr>
              <a:t>33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общо</a:t>
            </a:r>
            <a:r>
              <a:rPr lang="ru-RU" dirty="0">
                <a:latin typeface="Arial Narrow" panose="020B0606020202030204" pitchFamily="34" charset="0"/>
              </a:rPr>
              <a:t>, от </a:t>
            </a:r>
            <a:r>
              <a:rPr lang="ru-RU" dirty="0" err="1">
                <a:latin typeface="Arial Narrow" panose="020B0606020202030204" pitchFamily="34" charset="0"/>
              </a:rPr>
              <a:t>които</a:t>
            </a:r>
            <a:r>
              <a:rPr lang="ru-RU" dirty="0">
                <a:latin typeface="Arial Narrow" panose="020B0606020202030204" pitchFamily="34" charset="0"/>
              </a:rPr>
              <a:t> 15 </a:t>
            </a:r>
            <a:r>
              <a:rPr lang="ru-RU" dirty="0" err="1">
                <a:latin typeface="Arial Narrow" panose="020B0606020202030204" pitchFamily="34" charset="0"/>
              </a:rPr>
              <a:t>бр</a:t>
            </a:r>
            <a:r>
              <a:rPr lang="ru-RU" dirty="0">
                <a:latin typeface="Arial Narrow" panose="020B0606020202030204" pitchFamily="34" charset="0"/>
              </a:rPr>
              <a:t>. граждански и </a:t>
            </a:r>
            <a:r>
              <a:rPr lang="ru-RU" dirty="0" smtClean="0">
                <a:latin typeface="Arial Narrow" panose="020B0606020202030204" pitchFamily="34" charset="0"/>
              </a:rPr>
              <a:t>18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наказателни</a:t>
            </a:r>
            <a:r>
              <a:rPr lang="ru-RU" dirty="0">
                <a:latin typeface="Arial Narrow" panose="020B0606020202030204" pitchFamily="34" charset="0"/>
              </a:rPr>
              <a:t>. </a:t>
            </a:r>
            <a:r>
              <a:rPr lang="ru-RU" dirty="0" err="1">
                <a:latin typeface="Arial Narrow" panose="020B0606020202030204" pitchFamily="34" charset="0"/>
              </a:rPr>
              <a:t>Резултати</a:t>
            </a:r>
            <a:r>
              <a:rPr lang="ru-RU" dirty="0">
                <a:latin typeface="Arial Narrow" panose="020B0606020202030204" pitchFamily="34" charset="0"/>
              </a:rPr>
              <a:t> </a:t>
            </a:r>
            <a:r>
              <a:rPr lang="ru-RU" dirty="0" err="1">
                <a:latin typeface="Arial Narrow" panose="020B0606020202030204" pitchFamily="34" charset="0"/>
              </a:rPr>
              <a:t>изцяло</a:t>
            </a:r>
            <a:r>
              <a:rPr lang="ru-RU" dirty="0">
                <a:latin typeface="Arial Narrow" panose="020B0606020202030204" pitchFamily="34" charset="0"/>
              </a:rPr>
              <a:t> </a:t>
            </a:r>
            <a:r>
              <a:rPr lang="ru-RU" dirty="0" err="1">
                <a:latin typeface="Arial Narrow" panose="020B0606020202030204" pitchFamily="34" charset="0"/>
              </a:rPr>
              <a:t>отменени</a:t>
            </a:r>
            <a:r>
              <a:rPr lang="ru-RU" dirty="0">
                <a:latin typeface="Arial Narrow" panose="020B0606020202030204" pitchFamily="34" charset="0"/>
              </a:rPr>
              <a:t> </a:t>
            </a:r>
            <a:r>
              <a:rPr lang="ru-RU" dirty="0" smtClean="0">
                <a:latin typeface="Arial Narrow" panose="020B0606020202030204" pitchFamily="34" charset="0"/>
              </a:rPr>
              <a:t>2025 г</a:t>
            </a:r>
            <a:r>
              <a:rPr lang="ru-RU" dirty="0">
                <a:latin typeface="Arial Narrow" panose="020B0606020202030204" pitchFamily="34" charset="0"/>
              </a:rPr>
              <a:t>. </a:t>
            </a:r>
            <a:r>
              <a:rPr lang="ru-RU" dirty="0" err="1">
                <a:latin typeface="Arial Narrow" panose="020B0606020202030204" pitchFamily="34" charset="0"/>
              </a:rPr>
              <a:t>общо</a:t>
            </a:r>
            <a:r>
              <a:rPr lang="ru-RU" dirty="0">
                <a:latin typeface="Arial Narrow" panose="020B0606020202030204" pitchFamily="34" charset="0"/>
              </a:rPr>
              <a:t> </a:t>
            </a:r>
            <a:r>
              <a:rPr lang="ru-RU" dirty="0" err="1">
                <a:latin typeface="Arial Narrow" panose="020B0606020202030204" pitchFamily="34" charset="0"/>
              </a:rPr>
              <a:t>наказателни</a:t>
            </a:r>
            <a:r>
              <a:rPr lang="ru-RU" dirty="0">
                <a:latin typeface="Arial Narrow" panose="020B0606020202030204" pitchFamily="34" charset="0"/>
              </a:rPr>
              <a:t>, граждански и АНД  </a:t>
            </a:r>
            <a:r>
              <a:rPr lang="ru-RU" dirty="0" err="1">
                <a:latin typeface="Arial Narrow" panose="020B0606020202030204" pitchFamily="34" charset="0"/>
              </a:rPr>
              <a:t>са</a:t>
            </a:r>
            <a:r>
              <a:rPr lang="ru-RU" dirty="0">
                <a:latin typeface="Arial Narrow" panose="020B0606020202030204" pitchFamily="34" charset="0"/>
              </a:rPr>
              <a:t> </a:t>
            </a:r>
            <a:r>
              <a:rPr lang="ru-RU" dirty="0" smtClean="0">
                <a:latin typeface="Arial Narrow" panose="020B0606020202030204" pitchFamily="34" charset="0"/>
              </a:rPr>
              <a:t>5 </a:t>
            </a:r>
            <a:r>
              <a:rPr lang="ru-RU" dirty="0" err="1">
                <a:latin typeface="Arial Narrow" panose="020B0606020202030204" pitchFamily="34" charset="0"/>
              </a:rPr>
              <a:t>бр</a:t>
            </a:r>
            <a:r>
              <a:rPr lang="ru-RU" dirty="0">
                <a:latin typeface="Arial Narrow" panose="020B0606020202030204" pitchFamily="34" charset="0"/>
              </a:rPr>
              <a:t>., от </a:t>
            </a:r>
            <a:r>
              <a:rPr lang="ru-RU" dirty="0" err="1">
                <a:latin typeface="Arial Narrow" panose="020B0606020202030204" pitchFamily="34" charset="0"/>
              </a:rPr>
              <a:t>които</a:t>
            </a:r>
            <a:r>
              <a:rPr lang="ru-RU" dirty="0">
                <a:latin typeface="Arial Narrow" panose="020B0606020202030204" pitchFamily="34" charset="0"/>
              </a:rPr>
              <a:t> </a:t>
            </a:r>
            <a:r>
              <a:rPr lang="ru-RU" dirty="0" smtClean="0">
                <a:latin typeface="Arial Narrow" panose="020B0606020202030204" pitchFamily="34" charset="0"/>
              </a:rPr>
              <a:t>4 </a:t>
            </a:r>
            <a:r>
              <a:rPr lang="ru-RU" dirty="0" err="1">
                <a:latin typeface="Arial Narrow" panose="020B0606020202030204" pitchFamily="34" charset="0"/>
              </a:rPr>
              <a:t>бр</a:t>
            </a:r>
            <a:r>
              <a:rPr lang="ru-RU" dirty="0">
                <a:latin typeface="Arial Narrow" panose="020B0606020202030204" pitchFamily="34" charset="0"/>
              </a:rPr>
              <a:t>. граждански и 1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наказателни</a:t>
            </a:r>
            <a:r>
              <a:rPr lang="ru-RU" dirty="0">
                <a:latin typeface="Arial Narrow" panose="020B0606020202030204" pitchFamily="34" charset="0"/>
              </a:rPr>
              <a:t>. В </a:t>
            </a:r>
            <a:r>
              <a:rPr lang="ru-RU" dirty="0" err="1">
                <a:latin typeface="Arial Narrow" panose="020B0606020202030204" pitchFamily="34" charset="0"/>
              </a:rPr>
              <a:t>процентно</a:t>
            </a:r>
            <a:r>
              <a:rPr lang="ru-RU" dirty="0">
                <a:latin typeface="Arial Narrow" panose="020B0606020202030204" pitchFamily="34" charset="0"/>
              </a:rPr>
              <a:t> </a:t>
            </a:r>
            <a:r>
              <a:rPr lang="ru-RU" dirty="0" err="1">
                <a:latin typeface="Arial Narrow" panose="020B0606020202030204" pitchFamily="34" charset="0"/>
              </a:rPr>
              <a:t>съотношение</a:t>
            </a:r>
            <a:r>
              <a:rPr lang="ru-RU"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a:t>
            </a:r>
            <a:r>
              <a:rPr lang="ru-RU" dirty="0" err="1">
                <a:latin typeface="Arial Narrow" panose="020B0606020202030204" pitchFamily="34" charset="0"/>
              </a:rPr>
              <a:t>изцяло</a:t>
            </a:r>
            <a:r>
              <a:rPr lang="ru-RU" dirty="0">
                <a:latin typeface="Arial Narrow" panose="020B0606020202030204" pitchFamily="34" charset="0"/>
              </a:rPr>
              <a:t> </a:t>
            </a:r>
            <a:r>
              <a:rPr lang="ru-RU" dirty="0" err="1">
                <a:latin typeface="Arial Narrow" panose="020B0606020202030204" pitchFamily="34" charset="0"/>
              </a:rPr>
              <a:t>отменени</a:t>
            </a:r>
            <a:r>
              <a:rPr lang="ru-RU" dirty="0">
                <a:latin typeface="Arial Narrow" panose="020B0606020202030204" pitchFamily="34" charset="0"/>
              </a:rPr>
              <a:t> </a:t>
            </a:r>
            <a:r>
              <a:rPr lang="ru-RU" dirty="0" smtClean="0">
                <a:latin typeface="Arial Narrow" panose="020B0606020202030204" pitchFamily="34" charset="0"/>
              </a:rPr>
              <a:t>15 </a:t>
            </a:r>
            <a:r>
              <a:rPr lang="ru-RU" dirty="0">
                <a:latin typeface="Arial Narrow" panose="020B0606020202030204" pitchFamily="34" charset="0"/>
              </a:rPr>
              <a:t>% от </a:t>
            </a:r>
            <a:r>
              <a:rPr lang="ru-RU" dirty="0" err="1">
                <a:latin typeface="Arial Narrow" panose="020B0606020202030204" pitchFamily="34" charset="0"/>
              </a:rPr>
              <a:t>върнатите</a:t>
            </a:r>
            <a:r>
              <a:rPr lang="ru-RU" dirty="0">
                <a:latin typeface="Arial Narrow" panose="020B0606020202030204" pitchFamily="34" charset="0"/>
              </a:rPr>
              <a:t> </a:t>
            </a:r>
            <a:r>
              <a:rPr lang="ru-RU" dirty="0" err="1">
                <a:latin typeface="Arial Narrow" panose="020B0606020202030204" pitchFamily="34" charset="0"/>
              </a:rPr>
              <a:t>актове</a:t>
            </a:r>
            <a:r>
              <a:rPr lang="ru-RU" dirty="0" smtClean="0">
                <a:latin typeface="Arial Narrow" panose="020B0606020202030204" pitchFamily="34" charset="0"/>
              </a:rPr>
              <a:t>.</a:t>
            </a:r>
          </a:p>
          <a:p>
            <a:pPr algn="just"/>
            <a:endParaRPr lang="ru-RU" dirty="0">
              <a:latin typeface="Arial Narrow" panose="020B0606020202030204" pitchFamily="34" charset="0"/>
            </a:endParaRPr>
          </a:p>
          <a:p>
            <a:pPr algn="just"/>
            <a:r>
              <a:rPr lang="ru-RU" dirty="0" smtClean="0">
                <a:latin typeface="Arial Narrow" panose="020B0606020202030204" pitchFamily="34" charset="0"/>
              </a:rPr>
              <a:t>	</a:t>
            </a:r>
            <a:r>
              <a:rPr lang="ru-RU" dirty="0" err="1" smtClean="0">
                <a:latin typeface="Arial Narrow" panose="020B0606020202030204" pitchFamily="34" charset="0"/>
              </a:rPr>
              <a:t>Върнати</a:t>
            </a:r>
            <a:r>
              <a:rPr lang="ru-RU" dirty="0">
                <a:latin typeface="Arial Narrow" panose="020B0606020202030204" pitchFamily="34" charset="0"/>
              </a:rPr>
              <a:t>, </a:t>
            </a:r>
            <a:r>
              <a:rPr lang="ru-RU" dirty="0" err="1">
                <a:latin typeface="Arial Narrow" panose="020B0606020202030204" pitchFamily="34" charset="0"/>
              </a:rPr>
              <a:t>обжалвани</a:t>
            </a:r>
            <a:r>
              <a:rPr lang="ru-RU" dirty="0">
                <a:latin typeface="Arial Narrow" panose="020B0606020202030204" pitchFamily="34" charset="0"/>
              </a:rPr>
              <a:t> </a:t>
            </a:r>
            <a:r>
              <a:rPr lang="ru-RU" dirty="0" err="1">
                <a:latin typeface="Arial Narrow" panose="020B0606020202030204" pitchFamily="34" charset="0"/>
              </a:rPr>
              <a:t>протестирани</a:t>
            </a:r>
            <a:r>
              <a:rPr lang="ru-RU" dirty="0">
                <a:latin typeface="Arial Narrow" panose="020B0606020202030204" pitchFamily="34" charset="0"/>
              </a:rPr>
              <a:t> </a:t>
            </a:r>
            <a:r>
              <a:rPr lang="ru-RU" dirty="0" smtClean="0">
                <a:latin typeface="Arial Narrow" panose="020B0606020202030204" pitchFamily="34" charset="0"/>
              </a:rPr>
              <a:t>2025 г</a:t>
            </a:r>
            <a:r>
              <a:rPr lang="ru-RU" dirty="0">
                <a:latin typeface="Arial Narrow" panose="020B0606020202030204" pitchFamily="34" charset="0"/>
              </a:rPr>
              <a:t>. </a:t>
            </a:r>
            <a:r>
              <a:rPr lang="ru-RU" dirty="0" err="1">
                <a:latin typeface="Arial Narrow" panose="020B0606020202030204" pitchFamily="34" charset="0"/>
              </a:rPr>
              <a:t>общо</a:t>
            </a:r>
            <a:r>
              <a:rPr lang="ru-RU" dirty="0">
                <a:latin typeface="Arial Narrow" panose="020B0606020202030204" pitchFamily="34" charset="0"/>
              </a:rPr>
              <a:t> граждански на </a:t>
            </a:r>
            <a:r>
              <a:rPr lang="ru-RU" b="1" u="sng" dirty="0" err="1">
                <a:latin typeface="Arial Narrow" panose="020B0606020202030204" pitchFamily="34" charset="0"/>
              </a:rPr>
              <a:t>съдия</a:t>
            </a:r>
            <a:r>
              <a:rPr lang="ru-RU" b="1" u="sng" dirty="0">
                <a:latin typeface="Arial Narrow" panose="020B0606020202030204" pitchFamily="34" charset="0"/>
              </a:rPr>
              <a:t> Соня </a:t>
            </a:r>
            <a:r>
              <a:rPr lang="ru-RU" b="1" u="sng" dirty="0" err="1">
                <a:latin typeface="Arial Narrow" panose="020B0606020202030204" pitchFamily="34" charset="0"/>
              </a:rPr>
              <a:t>Стефанова</a:t>
            </a:r>
            <a:r>
              <a:rPr lang="ru-RU" b="1"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a:t>
            </a:r>
            <a:r>
              <a:rPr lang="ru-RU" dirty="0" smtClean="0">
                <a:latin typeface="Arial Narrow" panose="020B0606020202030204" pitchFamily="34" charset="0"/>
              </a:rPr>
              <a:t>40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Резултати</a:t>
            </a:r>
            <a:r>
              <a:rPr lang="ru-RU" dirty="0">
                <a:latin typeface="Arial Narrow" panose="020B0606020202030204" pitchFamily="34" charset="0"/>
              </a:rPr>
              <a:t> </a:t>
            </a:r>
            <a:r>
              <a:rPr lang="ru-RU" dirty="0" err="1">
                <a:latin typeface="Arial Narrow" panose="020B0606020202030204" pitchFamily="34" charset="0"/>
              </a:rPr>
              <a:t>изцяло</a:t>
            </a:r>
            <a:r>
              <a:rPr lang="ru-RU" dirty="0">
                <a:latin typeface="Arial Narrow" panose="020B0606020202030204" pitchFamily="34" charset="0"/>
              </a:rPr>
              <a:t> </a:t>
            </a:r>
            <a:r>
              <a:rPr lang="ru-RU" dirty="0" err="1">
                <a:latin typeface="Arial Narrow" panose="020B0606020202030204" pitchFamily="34" charset="0"/>
              </a:rPr>
              <a:t>отменени</a:t>
            </a:r>
            <a:r>
              <a:rPr lang="ru-RU" dirty="0">
                <a:latin typeface="Arial Narrow" panose="020B0606020202030204" pitchFamily="34" charset="0"/>
              </a:rPr>
              <a:t> </a:t>
            </a:r>
            <a:r>
              <a:rPr lang="ru-RU" dirty="0" smtClean="0">
                <a:latin typeface="Arial Narrow" panose="020B0606020202030204" pitchFamily="34" charset="0"/>
              </a:rPr>
              <a:t>2025 г</a:t>
            </a:r>
            <a:r>
              <a:rPr lang="ru-RU"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a:t>
            </a:r>
            <a:r>
              <a:rPr lang="ru-RU" dirty="0" smtClean="0">
                <a:latin typeface="Arial Narrow" panose="020B0606020202030204" pitchFamily="34" charset="0"/>
              </a:rPr>
              <a:t>3 </a:t>
            </a:r>
            <a:r>
              <a:rPr lang="ru-RU" dirty="0" err="1">
                <a:latin typeface="Arial Narrow" panose="020B0606020202030204" pitchFamily="34" charset="0"/>
              </a:rPr>
              <a:t>бр</a:t>
            </a:r>
            <a:r>
              <a:rPr lang="ru-RU" dirty="0">
                <a:latin typeface="Arial Narrow" panose="020B0606020202030204" pitchFamily="34" charset="0"/>
              </a:rPr>
              <a:t>. В </a:t>
            </a:r>
            <a:r>
              <a:rPr lang="ru-RU" dirty="0" err="1">
                <a:latin typeface="Arial Narrow" panose="020B0606020202030204" pitchFamily="34" charset="0"/>
              </a:rPr>
              <a:t>процентно</a:t>
            </a:r>
            <a:r>
              <a:rPr lang="ru-RU" dirty="0">
                <a:latin typeface="Arial Narrow" panose="020B0606020202030204" pitchFamily="34" charset="0"/>
              </a:rPr>
              <a:t> </a:t>
            </a:r>
            <a:r>
              <a:rPr lang="ru-RU" dirty="0" err="1">
                <a:latin typeface="Arial Narrow" panose="020B0606020202030204" pitchFamily="34" charset="0"/>
              </a:rPr>
              <a:t>съотношение</a:t>
            </a:r>
            <a:r>
              <a:rPr lang="ru-RU"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a:t>
            </a:r>
            <a:r>
              <a:rPr lang="ru-RU" dirty="0" err="1">
                <a:latin typeface="Arial Narrow" panose="020B0606020202030204" pitchFamily="34" charset="0"/>
              </a:rPr>
              <a:t>изцяло</a:t>
            </a:r>
            <a:r>
              <a:rPr lang="ru-RU" dirty="0">
                <a:latin typeface="Arial Narrow" panose="020B0606020202030204" pitchFamily="34" charset="0"/>
              </a:rPr>
              <a:t> </a:t>
            </a:r>
            <a:r>
              <a:rPr lang="ru-RU" dirty="0" err="1">
                <a:latin typeface="Arial Narrow" panose="020B0606020202030204" pitchFamily="34" charset="0"/>
              </a:rPr>
              <a:t>отменени</a:t>
            </a:r>
            <a:r>
              <a:rPr lang="ru-RU" dirty="0">
                <a:latin typeface="Arial Narrow" panose="020B0606020202030204" pitchFamily="34" charset="0"/>
              </a:rPr>
              <a:t> </a:t>
            </a:r>
            <a:r>
              <a:rPr lang="ru-RU" dirty="0" smtClean="0">
                <a:latin typeface="Arial Narrow" panose="020B0606020202030204" pitchFamily="34" charset="0"/>
              </a:rPr>
              <a:t>8 </a:t>
            </a:r>
            <a:r>
              <a:rPr lang="ru-RU" dirty="0">
                <a:latin typeface="Arial Narrow" panose="020B0606020202030204" pitchFamily="34" charset="0"/>
              </a:rPr>
              <a:t>% от </a:t>
            </a:r>
            <a:r>
              <a:rPr lang="ru-RU" dirty="0" err="1">
                <a:latin typeface="Arial Narrow" panose="020B0606020202030204" pitchFamily="34" charset="0"/>
              </a:rPr>
              <a:t>върнатите</a:t>
            </a:r>
            <a:r>
              <a:rPr lang="ru-RU" dirty="0">
                <a:latin typeface="Arial Narrow" panose="020B0606020202030204" pitchFamily="34" charset="0"/>
              </a:rPr>
              <a:t> </a:t>
            </a:r>
            <a:r>
              <a:rPr lang="ru-RU" dirty="0" err="1">
                <a:latin typeface="Arial Narrow" panose="020B0606020202030204" pitchFamily="34" charset="0"/>
              </a:rPr>
              <a:t>актове</a:t>
            </a:r>
            <a:r>
              <a:rPr lang="ru-RU" dirty="0">
                <a:latin typeface="Arial Narrow" panose="020B0606020202030204" pitchFamily="34" charset="0"/>
              </a:rPr>
              <a:t>. </a:t>
            </a:r>
            <a:endParaRPr lang="ru-RU" dirty="0" smtClean="0">
              <a:latin typeface="Arial Narrow" panose="020B0606020202030204" pitchFamily="34" charset="0"/>
            </a:endParaRPr>
          </a:p>
          <a:p>
            <a:pPr algn="just"/>
            <a:endParaRPr lang="ru-RU" dirty="0">
              <a:latin typeface="Arial Narrow" panose="020B0606020202030204" pitchFamily="34" charset="0"/>
            </a:endParaRPr>
          </a:p>
          <a:p>
            <a:pPr algn="just"/>
            <a:r>
              <a:rPr lang="ru-RU" dirty="0">
                <a:latin typeface="Arial Narrow" panose="020B0606020202030204" pitchFamily="34" charset="0"/>
              </a:rPr>
              <a:t>	</a:t>
            </a:r>
            <a:r>
              <a:rPr lang="ru-RU" dirty="0" err="1">
                <a:latin typeface="Arial Narrow" panose="020B0606020202030204" pitchFamily="34" charset="0"/>
              </a:rPr>
              <a:t>Върнати</a:t>
            </a:r>
            <a:r>
              <a:rPr lang="ru-RU" dirty="0">
                <a:latin typeface="Arial Narrow" panose="020B0606020202030204" pitchFamily="34" charset="0"/>
              </a:rPr>
              <a:t>, </a:t>
            </a:r>
            <a:r>
              <a:rPr lang="ru-RU" dirty="0" err="1">
                <a:latin typeface="Arial Narrow" panose="020B0606020202030204" pitchFamily="34" charset="0"/>
              </a:rPr>
              <a:t>обжалвани</a:t>
            </a:r>
            <a:r>
              <a:rPr lang="ru-RU" dirty="0">
                <a:latin typeface="Arial Narrow" panose="020B0606020202030204" pitchFamily="34" charset="0"/>
              </a:rPr>
              <a:t> </a:t>
            </a:r>
            <a:r>
              <a:rPr lang="ru-RU" dirty="0" err="1">
                <a:latin typeface="Arial Narrow" panose="020B0606020202030204" pitchFamily="34" charset="0"/>
              </a:rPr>
              <a:t>протестирани</a:t>
            </a:r>
            <a:r>
              <a:rPr lang="ru-RU" dirty="0">
                <a:latin typeface="Arial Narrow" panose="020B0606020202030204" pitchFamily="34" charset="0"/>
              </a:rPr>
              <a:t> 2025 г. </a:t>
            </a:r>
            <a:r>
              <a:rPr lang="ru-RU" dirty="0" err="1">
                <a:latin typeface="Arial Narrow" panose="020B0606020202030204" pitchFamily="34" charset="0"/>
              </a:rPr>
              <a:t>общо</a:t>
            </a:r>
            <a:r>
              <a:rPr lang="ru-RU" dirty="0">
                <a:latin typeface="Arial Narrow" panose="020B0606020202030204" pitchFamily="34" charset="0"/>
              </a:rPr>
              <a:t> </a:t>
            </a:r>
            <a:r>
              <a:rPr lang="ru-RU" dirty="0" err="1">
                <a:latin typeface="Arial Narrow" panose="020B0606020202030204" pitchFamily="34" charset="0"/>
              </a:rPr>
              <a:t>наказателни</a:t>
            </a:r>
            <a:r>
              <a:rPr lang="ru-RU" dirty="0">
                <a:latin typeface="Arial Narrow" panose="020B0606020202030204" pitchFamily="34" charset="0"/>
              </a:rPr>
              <a:t>, граждански и АНД на </a:t>
            </a:r>
            <a:r>
              <a:rPr lang="ru-RU" b="1" u="sng" dirty="0" err="1">
                <a:latin typeface="Arial Narrow" panose="020B0606020202030204" pitchFamily="34" charset="0"/>
              </a:rPr>
              <a:t>съдия</a:t>
            </a:r>
            <a:r>
              <a:rPr lang="ru-RU" b="1" u="sng" dirty="0">
                <a:latin typeface="Arial Narrow" panose="020B0606020202030204" pitchFamily="34" charset="0"/>
              </a:rPr>
              <a:t> </a:t>
            </a:r>
            <a:r>
              <a:rPr lang="ru-RU" b="1" u="sng" dirty="0" smtClean="0">
                <a:latin typeface="Arial Narrow" panose="020B0606020202030204" pitchFamily="34" charset="0"/>
              </a:rPr>
              <a:t>Милена </a:t>
            </a:r>
            <a:r>
              <a:rPr lang="ru-RU" b="1" u="sng" dirty="0" err="1" smtClean="0">
                <a:latin typeface="Arial Narrow" panose="020B0606020202030204" pitchFamily="34" charset="0"/>
              </a:rPr>
              <a:t>Хазарян</a:t>
            </a:r>
            <a:r>
              <a:rPr lang="ru-RU" b="1" dirty="0" smtClean="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a:t>
            </a:r>
            <a:r>
              <a:rPr lang="ru-RU" dirty="0" smtClean="0">
                <a:latin typeface="Arial Narrow" panose="020B0606020202030204" pitchFamily="34" charset="0"/>
              </a:rPr>
              <a:t>22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общо</a:t>
            </a:r>
            <a:r>
              <a:rPr lang="ru-RU" dirty="0">
                <a:latin typeface="Arial Narrow" panose="020B0606020202030204" pitchFamily="34" charset="0"/>
              </a:rPr>
              <a:t>, от </a:t>
            </a:r>
            <a:r>
              <a:rPr lang="ru-RU" dirty="0" err="1">
                <a:latin typeface="Arial Narrow" panose="020B0606020202030204" pitchFamily="34" charset="0"/>
              </a:rPr>
              <a:t>които</a:t>
            </a:r>
            <a:r>
              <a:rPr lang="ru-RU" dirty="0">
                <a:latin typeface="Arial Narrow" panose="020B0606020202030204" pitchFamily="34" charset="0"/>
              </a:rPr>
              <a:t> </a:t>
            </a:r>
            <a:r>
              <a:rPr lang="ru-RU" dirty="0" smtClean="0">
                <a:latin typeface="Arial Narrow" panose="020B0606020202030204" pitchFamily="34" charset="0"/>
              </a:rPr>
              <a:t>6 </a:t>
            </a:r>
            <a:r>
              <a:rPr lang="ru-RU" dirty="0" err="1">
                <a:latin typeface="Arial Narrow" panose="020B0606020202030204" pitchFamily="34" charset="0"/>
              </a:rPr>
              <a:t>бр</a:t>
            </a:r>
            <a:r>
              <a:rPr lang="ru-RU" dirty="0">
                <a:latin typeface="Arial Narrow" panose="020B0606020202030204" pitchFamily="34" charset="0"/>
              </a:rPr>
              <a:t>. граждански и </a:t>
            </a:r>
            <a:r>
              <a:rPr lang="ru-RU" dirty="0" smtClean="0">
                <a:latin typeface="Arial Narrow" panose="020B0606020202030204" pitchFamily="34" charset="0"/>
              </a:rPr>
              <a:t>16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н</a:t>
            </a:r>
            <a:r>
              <a:rPr lang="ru-RU" dirty="0" err="1" smtClean="0">
                <a:latin typeface="Arial Narrow" panose="020B0606020202030204" pitchFamily="34" charset="0"/>
              </a:rPr>
              <a:t>аказателни</a:t>
            </a:r>
            <a:r>
              <a:rPr lang="ru-RU" dirty="0" smtClean="0">
                <a:latin typeface="Arial Narrow" panose="020B0606020202030204" pitchFamily="34" charset="0"/>
              </a:rPr>
              <a:t>, </a:t>
            </a:r>
            <a:r>
              <a:rPr lang="ru-RU" dirty="0" err="1" smtClean="0">
                <a:latin typeface="Arial Narrow" panose="020B0606020202030204" pitchFamily="34" charset="0"/>
              </a:rPr>
              <a:t>включително</a:t>
            </a:r>
            <a:r>
              <a:rPr lang="ru-RU" dirty="0" smtClean="0">
                <a:latin typeface="Arial Narrow" panose="020B0606020202030204" pitchFamily="34" charset="0"/>
              </a:rPr>
              <a:t> АНД. </a:t>
            </a:r>
            <a:r>
              <a:rPr lang="ru-RU" dirty="0" err="1">
                <a:latin typeface="Arial Narrow" panose="020B0606020202030204" pitchFamily="34" charset="0"/>
              </a:rPr>
              <a:t>Резултати</a:t>
            </a:r>
            <a:r>
              <a:rPr lang="ru-RU" dirty="0">
                <a:latin typeface="Arial Narrow" panose="020B0606020202030204" pitchFamily="34" charset="0"/>
              </a:rPr>
              <a:t> </a:t>
            </a:r>
            <a:r>
              <a:rPr lang="ru-RU" dirty="0" err="1">
                <a:latin typeface="Arial Narrow" panose="020B0606020202030204" pitchFamily="34" charset="0"/>
              </a:rPr>
              <a:t>изцяло</a:t>
            </a:r>
            <a:r>
              <a:rPr lang="ru-RU" dirty="0">
                <a:latin typeface="Arial Narrow" panose="020B0606020202030204" pitchFamily="34" charset="0"/>
              </a:rPr>
              <a:t> </a:t>
            </a:r>
            <a:r>
              <a:rPr lang="ru-RU" dirty="0" err="1">
                <a:latin typeface="Arial Narrow" panose="020B0606020202030204" pitchFamily="34" charset="0"/>
              </a:rPr>
              <a:t>отменени</a:t>
            </a:r>
            <a:r>
              <a:rPr lang="ru-RU" dirty="0">
                <a:latin typeface="Arial Narrow" panose="020B0606020202030204" pitchFamily="34" charset="0"/>
              </a:rPr>
              <a:t> 2025 г. </a:t>
            </a:r>
            <a:r>
              <a:rPr lang="ru-RU" dirty="0" err="1">
                <a:latin typeface="Arial Narrow" panose="020B0606020202030204" pitchFamily="34" charset="0"/>
              </a:rPr>
              <a:t>общо</a:t>
            </a:r>
            <a:r>
              <a:rPr lang="ru-RU" dirty="0">
                <a:latin typeface="Arial Narrow" panose="020B0606020202030204" pitchFamily="34" charset="0"/>
              </a:rPr>
              <a:t> </a:t>
            </a:r>
            <a:r>
              <a:rPr lang="ru-RU" dirty="0" err="1">
                <a:latin typeface="Arial Narrow" panose="020B0606020202030204" pitchFamily="34" charset="0"/>
              </a:rPr>
              <a:t>наказателни</a:t>
            </a:r>
            <a:r>
              <a:rPr lang="ru-RU" dirty="0">
                <a:latin typeface="Arial Narrow" panose="020B0606020202030204" pitchFamily="34" charset="0"/>
              </a:rPr>
              <a:t>, граждански и АНД  </a:t>
            </a:r>
            <a:r>
              <a:rPr lang="ru-RU" dirty="0" err="1">
                <a:latin typeface="Arial Narrow" panose="020B0606020202030204" pitchFamily="34" charset="0"/>
              </a:rPr>
              <a:t>са</a:t>
            </a:r>
            <a:r>
              <a:rPr lang="ru-RU" dirty="0">
                <a:latin typeface="Arial Narrow" panose="020B0606020202030204" pitchFamily="34" charset="0"/>
              </a:rPr>
              <a:t> </a:t>
            </a:r>
            <a:r>
              <a:rPr lang="ru-RU" dirty="0" smtClean="0">
                <a:latin typeface="Arial Narrow" panose="020B0606020202030204" pitchFamily="34" charset="0"/>
              </a:rPr>
              <a:t>7 </a:t>
            </a:r>
            <a:r>
              <a:rPr lang="ru-RU" dirty="0" err="1">
                <a:latin typeface="Arial Narrow" panose="020B0606020202030204" pitchFamily="34" charset="0"/>
              </a:rPr>
              <a:t>бр</a:t>
            </a:r>
            <a:r>
              <a:rPr lang="ru-RU" dirty="0">
                <a:latin typeface="Arial Narrow" panose="020B0606020202030204" pitchFamily="34" charset="0"/>
              </a:rPr>
              <a:t>., от </a:t>
            </a:r>
            <a:r>
              <a:rPr lang="ru-RU" dirty="0" err="1">
                <a:latin typeface="Arial Narrow" panose="020B0606020202030204" pitchFamily="34" charset="0"/>
              </a:rPr>
              <a:t>които</a:t>
            </a:r>
            <a:r>
              <a:rPr lang="ru-RU" dirty="0">
                <a:latin typeface="Arial Narrow" panose="020B0606020202030204" pitchFamily="34" charset="0"/>
              </a:rPr>
              <a:t> </a:t>
            </a:r>
            <a:r>
              <a:rPr lang="ru-RU" dirty="0" smtClean="0">
                <a:latin typeface="Arial Narrow" panose="020B0606020202030204" pitchFamily="34" charset="0"/>
              </a:rPr>
              <a:t>2 </a:t>
            </a:r>
            <a:r>
              <a:rPr lang="ru-RU" dirty="0" err="1">
                <a:latin typeface="Arial Narrow" panose="020B0606020202030204" pitchFamily="34" charset="0"/>
              </a:rPr>
              <a:t>бр</a:t>
            </a:r>
            <a:r>
              <a:rPr lang="ru-RU" dirty="0">
                <a:latin typeface="Arial Narrow" panose="020B0606020202030204" pitchFamily="34" charset="0"/>
              </a:rPr>
              <a:t>. граждански и </a:t>
            </a:r>
            <a:r>
              <a:rPr lang="ru-RU" dirty="0" smtClean="0">
                <a:latin typeface="Arial Narrow" panose="020B0606020202030204" pitchFamily="34" charset="0"/>
              </a:rPr>
              <a:t>5 </a:t>
            </a:r>
            <a:r>
              <a:rPr lang="ru-RU" dirty="0" err="1">
                <a:latin typeface="Arial Narrow" panose="020B0606020202030204" pitchFamily="34" charset="0"/>
              </a:rPr>
              <a:t>бр</a:t>
            </a:r>
            <a:r>
              <a:rPr lang="ru-RU" dirty="0">
                <a:latin typeface="Arial Narrow" panose="020B0606020202030204" pitchFamily="34" charset="0"/>
              </a:rPr>
              <a:t>. </a:t>
            </a:r>
            <a:r>
              <a:rPr lang="ru-RU" dirty="0" err="1">
                <a:latin typeface="Arial Narrow" panose="020B0606020202030204" pitchFamily="34" charset="0"/>
              </a:rPr>
              <a:t>наказателни</a:t>
            </a:r>
            <a:r>
              <a:rPr lang="ru-RU" dirty="0">
                <a:latin typeface="Arial Narrow" panose="020B0606020202030204" pitchFamily="34" charset="0"/>
              </a:rPr>
              <a:t>. В </a:t>
            </a:r>
            <a:r>
              <a:rPr lang="ru-RU" dirty="0" err="1">
                <a:latin typeface="Arial Narrow" panose="020B0606020202030204" pitchFamily="34" charset="0"/>
              </a:rPr>
              <a:t>процентно</a:t>
            </a:r>
            <a:r>
              <a:rPr lang="ru-RU" dirty="0">
                <a:latin typeface="Arial Narrow" panose="020B0606020202030204" pitchFamily="34" charset="0"/>
              </a:rPr>
              <a:t> </a:t>
            </a:r>
            <a:r>
              <a:rPr lang="ru-RU" dirty="0" err="1">
                <a:latin typeface="Arial Narrow" panose="020B0606020202030204" pitchFamily="34" charset="0"/>
              </a:rPr>
              <a:t>съотношение</a:t>
            </a:r>
            <a:r>
              <a:rPr lang="ru-RU" dirty="0">
                <a:latin typeface="Arial Narrow" panose="020B0606020202030204" pitchFamily="34" charset="0"/>
              </a:rPr>
              <a:t> </a:t>
            </a:r>
            <a:r>
              <a:rPr lang="ru-RU" dirty="0" err="1">
                <a:latin typeface="Arial Narrow" panose="020B0606020202030204" pitchFamily="34" charset="0"/>
              </a:rPr>
              <a:t>са</a:t>
            </a:r>
            <a:r>
              <a:rPr lang="ru-RU" dirty="0">
                <a:latin typeface="Arial Narrow" panose="020B0606020202030204" pitchFamily="34" charset="0"/>
              </a:rPr>
              <a:t> </a:t>
            </a:r>
            <a:r>
              <a:rPr lang="ru-RU" dirty="0" err="1">
                <a:latin typeface="Arial Narrow" panose="020B0606020202030204" pitchFamily="34" charset="0"/>
              </a:rPr>
              <a:t>изцяло</a:t>
            </a:r>
            <a:r>
              <a:rPr lang="ru-RU" dirty="0">
                <a:latin typeface="Arial Narrow" panose="020B0606020202030204" pitchFamily="34" charset="0"/>
              </a:rPr>
              <a:t> </a:t>
            </a:r>
            <a:r>
              <a:rPr lang="ru-RU" dirty="0" err="1">
                <a:latin typeface="Arial Narrow" panose="020B0606020202030204" pitchFamily="34" charset="0"/>
              </a:rPr>
              <a:t>отменени</a:t>
            </a:r>
            <a:r>
              <a:rPr lang="ru-RU" dirty="0">
                <a:latin typeface="Arial Narrow" panose="020B0606020202030204" pitchFamily="34" charset="0"/>
              </a:rPr>
              <a:t> </a:t>
            </a:r>
            <a:r>
              <a:rPr lang="ru-RU" dirty="0" smtClean="0">
                <a:latin typeface="Arial Narrow" panose="020B0606020202030204" pitchFamily="34" charset="0"/>
              </a:rPr>
              <a:t>32 </a:t>
            </a:r>
            <a:r>
              <a:rPr lang="ru-RU" dirty="0">
                <a:latin typeface="Arial Narrow" panose="020B0606020202030204" pitchFamily="34" charset="0"/>
              </a:rPr>
              <a:t>% от </a:t>
            </a:r>
            <a:r>
              <a:rPr lang="ru-RU" dirty="0" err="1">
                <a:latin typeface="Arial Narrow" panose="020B0606020202030204" pitchFamily="34" charset="0"/>
              </a:rPr>
              <a:t>върнатите</a:t>
            </a:r>
            <a:r>
              <a:rPr lang="ru-RU" dirty="0">
                <a:latin typeface="Arial Narrow" panose="020B0606020202030204" pitchFamily="34" charset="0"/>
              </a:rPr>
              <a:t> </a:t>
            </a:r>
            <a:r>
              <a:rPr lang="ru-RU" dirty="0" err="1">
                <a:latin typeface="Arial Narrow" panose="020B0606020202030204" pitchFamily="34" charset="0"/>
              </a:rPr>
              <a:t>актове</a:t>
            </a:r>
            <a:r>
              <a:rPr lang="ru-RU" dirty="0">
                <a:latin typeface="Arial Narrow" panose="020B0606020202030204" pitchFamily="34" charset="0"/>
              </a:rPr>
              <a:t>.</a:t>
            </a:r>
          </a:p>
          <a:p>
            <a:pPr algn="just"/>
            <a:endParaRPr lang="ru-RU" dirty="0">
              <a:latin typeface="Arial Narrow" panose="020B0606020202030204" pitchFamily="34" charset="0"/>
            </a:endParaRPr>
          </a:p>
        </p:txBody>
      </p:sp>
    </p:spTree>
    <p:extLst>
      <p:ext uri="{BB962C8B-B14F-4D97-AF65-F5344CB8AC3E}">
        <p14:creationId xmlns:p14="http://schemas.microsoft.com/office/powerpoint/2010/main" val="3545407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80120"/>
          </a:xfrm>
        </p:spPr>
        <p:txBody>
          <a:bodyPr>
            <a:normAutofit/>
          </a:bodyPr>
          <a:lstStyle/>
          <a:p>
            <a:pPr algn="ctr"/>
            <a:r>
              <a:rPr lang="bg-BG" sz="3600" b="1" dirty="0" smtClean="0">
                <a:solidFill>
                  <a:schemeClr val="accent3">
                    <a:lumMod val="50000"/>
                  </a:schemeClr>
                </a:solidFill>
                <a:effectLst>
                  <a:outerShdw blurRad="38100" dist="38100" dir="2700000" algn="tl">
                    <a:srgbClr val="000000">
                      <a:alpha val="43137"/>
                    </a:srgbClr>
                  </a:outerShdw>
                </a:effectLst>
              </a:rPr>
              <a:t>Тенденции </a:t>
            </a:r>
            <a:r>
              <a:rPr lang="bg-BG" sz="3600" b="1" dirty="0">
                <a:solidFill>
                  <a:schemeClr val="accent3">
                    <a:lumMod val="50000"/>
                  </a:schemeClr>
                </a:solidFill>
                <a:effectLst>
                  <a:outerShdw blurRad="38100" dist="38100" dir="2700000" algn="tl">
                    <a:srgbClr val="000000">
                      <a:alpha val="43137"/>
                    </a:srgbClr>
                  </a:outerShdw>
                </a:effectLst>
              </a:rPr>
              <a:t>и заключение.</a:t>
            </a:r>
          </a:p>
        </p:txBody>
      </p:sp>
      <p:sp>
        <p:nvSpPr>
          <p:cNvPr id="3" name="Content Placeholder 2"/>
          <p:cNvSpPr>
            <a:spLocks noGrp="1"/>
          </p:cNvSpPr>
          <p:nvPr>
            <p:ph sz="quarter" idx="1"/>
          </p:nvPr>
        </p:nvSpPr>
        <p:spPr>
          <a:xfrm>
            <a:off x="395536" y="1988840"/>
            <a:ext cx="8136904" cy="3600400"/>
          </a:xfrm>
        </p:spPr>
        <p:txBody>
          <a:bodyPr>
            <a:noAutofit/>
          </a:bodyPr>
          <a:lstStyle/>
          <a:p>
            <a:pPr marL="0" indent="0" algn="just">
              <a:buNone/>
            </a:pPr>
            <a:r>
              <a:rPr lang="ru-RU" sz="1600" dirty="0"/>
              <a:t> 	</a:t>
            </a:r>
            <a:r>
              <a:rPr lang="bg-BG" sz="2000" dirty="0" smtClean="0">
                <a:latin typeface="Arial Narrow" panose="020B0606020202030204" pitchFamily="34" charset="0"/>
              </a:rPr>
              <a:t>През изминалата година се запази ритъма на работа на съдиите, който осигури качествено и в срок разглеждане и решаване на делата. </a:t>
            </a:r>
          </a:p>
          <a:p>
            <a:pPr marL="0" indent="0" algn="just">
              <a:buNone/>
            </a:pPr>
            <a:endParaRPr lang="bg-BG" sz="2000" dirty="0" smtClean="0">
              <a:latin typeface="Arial Narrow" panose="020B0606020202030204" pitchFamily="34" charset="0"/>
            </a:endParaRPr>
          </a:p>
          <a:p>
            <a:pPr marL="0" indent="0" algn="just">
              <a:buNone/>
            </a:pPr>
            <a:r>
              <a:rPr lang="bg-BG" sz="2000" dirty="0" smtClean="0">
                <a:latin typeface="Arial Narrow" panose="020B0606020202030204" pitchFamily="34" charset="0"/>
              </a:rPr>
              <a:t>	През отчетния период се постигна, доколкото е възможно при щат от трима съдии, частична специализация по материя.</a:t>
            </a:r>
          </a:p>
          <a:p>
            <a:pPr marL="0" indent="0" algn="just">
              <a:buNone/>
            </a:pPr>
            <a:endParaRPr lang="bg-BG" sz="2000" dirty="0" smtClean="0">
              <a:latin typeface="Arial Narrow" panose="020B0606020202030204" pitchFamily="34" charset="0"/>
            </a:endParaRPr>
          </a:p>
          <a:p>
            <a:pPr marL="0" indent="0" algn="just">
              <a:buNone/>
            </a:pPr>
            <a:r>
              <a:rPr lang="bg-BG" sz="2000" dirty="0" smtClean="0">
                <a:latin typeface="Arial Narrow" panose="020B0606020202030204" pitchFamily="34" charset="0"/>
              </a:rPr>
              <a:t>	Работата на съдиите на пълен щат през изминалата година, намали натовареността, което в симбиоза със усърдната работа на магистратите подобри разглеждането и решаването в разумен срок на </a:t>
            </a:r>
            <a:r>
              <a:rPr lang="bg-BG" sz="2000" dirty="0" err="1" smtClean="0">
                <a:latin typeface="Arial Narrow" panose="020B0606020202030204" pitchFamily="34" charset="0"/>
              </a:rPr>
              <a:t>новопостъпилите</a:t>
            </a:r>
            <a:r>
              <a:rPr lang="bg-BG" sz="2000" dirty="0" smtClean="0">
                <a:latin typeface="Arial Narrow" panose="020B0606020202030204" pitchFamily="34" charset="0"/>
              </a:rPr>
              <a:t> дела. </a:t>
            </a:r>
            <a:r>
              <a:rPr lang="bg-BG" sz="1800" dirty="0" smtClean="0">
                <a:latin typeface="Arial Narrow" panose="020B0606020202030204" pitchFamily="34" charset="0"/>
              </a:rPr>
              <a:t>	 </a:t>
            </a:r>
            <a:endParaRPr lang="bg-BG" sz="1800" dirty="0">
              <a:latin typeface="Arial Narrow" panose="020B0606020202030204" pitchFamily="34" charset="0"/>
            </a:endParaRPr>
          </a:p>
        </p:txBody>
      </p:sp>
    </p:spTree>
    <p:extLst>
      <p:ext uri="{BB962C8B-B14F-4D97-AF65-F5344CB8AC3E}">
        <p14:creationId xmlns:p14="http://schemas.microsoft.com/office/powerpoint/2010/main" val="39027225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80728"/>
            <a:ext cx="8496944" cy="1143000"/>
          </a:xfrm>
        </p:spPr>
        <p:txBody>
          <a:bodyPr>
            <a:normAutofit/>
          </a:bodyPr>
          <a:lstStyle/>
          <a:p>
            <a:pPr algn="ctr"/>
            <a:r>
              <a:rPr lang="en-US" b="1" dirty="0">
                <a:solidFill>
                  <a:schemeClr val="accent3">
                    <a:lumMod val="50000"/>
                  </a:schemeClr>
                </a:solidFill>
                <a:effectLst>
                  <a:outerShdw blurRad="38100" dist="38100" dir="2700000" algn="tl">
                    <a:srgbClr val="000000">
                      <a:alpha val="43137"/>
                    </a:srgbClr>
                  </a:outerShdw>
                </a:effectLst>
              </a:rPr>
              <a:t>VII</a:t>
            </a:r>
            <a:r>
              <a:rPr lang="en-US" b="1" dirty="0" smtClean="0">
                <a:solidFill>
                  <a:schemeClr val="accent3">
                    <a:lumMod val="50000"/>
                  </a:schemeClr>
                </a:solidFill>
                <a:effectLst>
                  <a:outerShdw blurRad="38100" dist="38100" dir="2700000" algn="tl">
                    <a:srgbClr val="000000">
                      <a:alpha val="43137"/>
                    </a:srgbClr>
                  </a:outerShdw>
                </a:effectLst>
              </a:rPr>
              <a:t>. </a:t>
            </a:r>
            <a:r>
              <a:rPr lang="bg-BG" b="1" dirty="0" smtClean="0">
                <a:solidFill>
                  <a:schemeClr val="accent3">
                    <a:lumMod val="50000"/>
                  </a:schemeClr>
                </a:solidFill>
                <a:effectLst>
                  <a:outerShdw blurRad="38100" dist="38100" dir="2700000" algn="tl">
                    <a:srgbClr val="000000">
                      <a:alpha val="43137"/>
                    </a:srgbClr>
                  </a:outerShdw>
                </a:effectLst>
              </a:rPr>
              <a:t>ДИСЦИПЛИНАРНИ </a:t>
            </a:r>
            <a:r>
              <a:rPr lang="bg-BG" b="1" dirty="0" smtClean="0">
                <a:solidFill>
                  <a:schemeClr val="accent3">
                    <a:lumMod val="50000"/>
                  </a:schemeClr>
                </a:solidFill>
                <a:effectLst>
                  <a:outerShdw blurRad="38100" dist="38100" dir="2700000" algn="tl">
                    <a:srgbClr val="000000">
                      <a:alpha val="43137"/>
                    </a:srgbClr>
                  </a:outerShdw>
                </a:effectLst>
              </a:rPr>
              <a:t>ПРОИЗВОДСТВА</a:t>
            </a:r>
            <a:endParaRPr lang="bg-BG"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9552" y="2492896"/>
            <a:ext cx="7920880" cy="3301827"/>
          </a:xfrm>
        </p:spPr>
        <p:txBody>
          <a:bodyPr/>
          <a:lstStyle/>
          <a:p>
            <a:pPr marL="0" indent="0" algn="just">
              <a:buNone/>
            </a:pPr>
            <a:endParaRPr lang="ru-RU" sz="1800" dirty="0" smtClean="0"/>
          </a:p>
          <a:p>
            <a:pPr marL="0" indent="0" algn="just">
              <a:buNone/>
            </a:pPr>
            <a:endParaRPr lang="ru-RU" sz="1800" dirty="0"/>
          </a:p>
          <a:p>
            <a:pPr marL="0" indent="0" algn="just">
              <a:buNone/>
            </a:pPr>
            <a:r>
              <a:rPr lang="ru-RU" sz="1800" dirty="0" smtClean="0">
                <a:latin typeface="Arial Narrow" panose="020B0606020202030204" pitchFamily="34" charset="0"/>
              </a:rPr>
              <a:t>           </a:t>
            </a:r>
            <a:r>
              <a:rPr lang="ru-RU" sz="1800" dirty="0" err="1" smtClean="0">
                <a:latin typeface="Arial Narrow" panose="020B0606020202030204" pitchFamily="34" charset="0"/>
              </a:rPr>
              <a:t>През</a:t>
            </a:r>
            <a:r>
              <a:rPr lang="ru-RU" sz="1800" dirty="0" smtClean="0">
                <a:latin typeface="Arial Narrow" panose="020B0606020202030204" pitchFamily="34" charset="0"/>
              </a:rPr>
              <a:t> </a:t>
            </a:r>
            <a:r>
              <a:rPr lang="ru-RU" sz="1800" dirty="0" err="1">
                <a:latin typeface="Arial Narrow" panose="020B0606020202030204" pitchFamily="34" charset="0"/>
              </a:rPr>
              <a:t>календарната</a:t>
            </a:r>
            <a:r>
              <a:rPr lang="ru-RU" sz="1800" dirty="0">
                <a:latin typeface="Arial Narrow" panose="020B0606020202030204" pitchFamily="34" charset="0"/>
              </a:rPr>
              <a:t> </a:t>
            </a:r>
            <a:r>
              <a:rPr lang="ru-RU" sz="1800" dirty="0" smtClean="0">
                <a:latin typeface="Arial Narrow" panose="020B0606020202030204" pitchFamily="34" charset="0"/>
              </a:rPr>
              <a:t>2025 </a:t>
            </a:r>
            <a:r>
              <a:rPr lang="ru-RU" sz="1800" dirty="0">
                <a:latin typeface="Arial Narrow" panose="020B0606020202030204" pitchFamily="34" charset="0"/>
              </a:rPr>
              <a:t>г. не са образувани дисциплинарни производства по отношение на </a:t>
            </a:r>
            <a:r>
              <a:rPr lang="ru-RU" sz="1800" dirty="0" err="1" smtClean="0">
                <a:latin typeface="Arial Narrow" panose="020B0606020202030204" pitchFamily="34" charset="0"/>
              </a:rPr>
              <a:t>районни</a:t>
            </a:r>
            <a:r>
              <a:rPr lang="ru-RU" sz="1800" dirty="0" smtClean="0">
                <a:latin typeface="Arial Narrow" panose="020B0606020202030204" pitchFamily="34" charset="0"/>
              </a:rPr>
              <a:t> </a:t>
            </a:r>
            <a:r>
              <a:rPr lang="ru-RU" sz="1800" dirty="0">
                <a:latin typeface="Arial Narrow" panose="020B0606020202030204" pitchFamily="34" charset="0"/>
              </a:rPr>
              <a:t>съдии, държавни съдебни изпълнители, съдията по вписванията и </a:t>
            </a:r>
            <a:r>
              <a:rPr lang="ru-RU" sz="1800" dirty="0" err="1" smtClean="0">
                <a:latin typeface="Arial Narrow" panose="020B0606020202030204" pitchFamily="34" charset="0"/>
              </a:rPr>
              <a:t>съдебни</a:t>
            </a:r>
            <a:r>
              <a:rPr lang="ru-RU" sz="1800" dirty="0" smtClean="0">
                <a:latin typeface="Arial Narrow" panose="020B0606020202030204" pitchFamily="34" charset="0"/>
              </a:rPr>
              <a:t> служители.</a:t>
            </a:r>
            <a:endParaRPr lang="ru-RU" sz="1800" dirty="0">
              <a:latin typeface="Arial Narrow" panose="020B0606020202030204" pitchFamily="34" charset="0"/>
            </a:endParaRPr>
          </a:p>
          <a:p>
            <a:endParaRPr lang="ru-RU" dirty="0"/>
          </a:p>
          <a:p>
            <a:pPr marL="0" indent="0">
              <a:buNone/>
            </a:pPr>
            <a:endParaRPr lang="bg-BG" dirty="0"/>
          </a:p>
        </p:txBody>
      </p:sp>
    </p:spTree>
    <p:extLst>
      <p:ext uri="{BB962C8B-B14F-4D97-AF65-F5344CB8AC3E}">
        <p14:creationId xmlns:p14="http://schemas.microsoft.com/office/powerpoint/2010/main" val="26031682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352928" cy="1512168"/>
          </a:xfrm>
        </p:spPr>
        <p:txBody>
          <a:bodyPr>
            <a:noAutofit/>
          </a:bodyPr>
          <a:lstStyle/>
          <a:p>
            <a:pPr algn="ctr"/>
            <a:r>
              <a:rPr lang="ru-RU" b="1" dirty="0">
                <a:solidFill>
                  <a:schemeClr val="accent3">
                    <a:lumMod val="50000"/>
                  </a:schemeClr>
                </a:solidFill>
                <a:effectLst>
                  <a:outerShdw blurRad="38100" dist="38100" dir="2700000" algn="tl">
                    <a:srgbClr val="000000">
                      <a:alpha val="43137"/>
                    </a:srgbClr>
                  </a:outerShdw>
                </a:effectLst>
              </a:rPr>
              <a:t>VIII. ДЪРЖАВНИ </a:t>
            </a:r>
            <a:r>
              <a:rPr lang="ru-RU" b="1" dirty="0" smtClean="0">
                <a:solidFill>
                  <a:schemeClr val="accent3">
                    <a:lumMod val="50000"/>
                  </a:schemeClr>
                </a:solidFill>
                <a:effectLst>
                  <a:outerShdw blurRad="38100" dist="38100" dir="2700000" algn="tl">
                    <a:srgbClr val="000000">
                      <a:alpha val="43137"/>
                    </a:srgbClr>
                  </a:outerShdw>
                </a:effectLst>
              </a:rPr>
              <a:t>СЪДЕБНИ ИЗПЪЛНИТЕЛИ</a:t>
            </a:r>
            <a:r>
              <a:rPr lang="ru-RU" b="1" dirty="0">
                <a:solidFill>
                  <a:schemeClr val="accent3">
                    <a:lumMod val="50000"/>
                  </a:schemeClr>
                </a:solidFill>
                <a:effectLst>
                  <a:outerShdw blurRad="38100" dist="38100" dir="2700000" algn="tl">
                    <a:srgbClr val="000000">
                      <a:alpha val="43137"/>
                    </a:srgbClr>
                  </a:outerShdw>
                </a:effectLst>
              </a:rPr>
              <a:t>. </a:t>
            </a:r>
            <a:r>
              <a:rPr lang="ru-RU" b="1" dirty="0" smtClean="0">
                <a:solidFill>
                  <a:schemeClr val="accent3">
                    <a:lumMod val="50000"/>
                  </a:schemeClr>
                </a:solidFill>
                <a:effectLst>
                  <a:outerShdw blurRad="38100" dist="38100" dir="2700000" algn="tl">
                    <a:srgbClr val="000000">
                      <a:alpha val="43137"/>
                    </a:srgbClr>
                  </a:outerShdw>
                </a:effectLst>
              </a:rPr>
              <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СЪДИЯ </a:t>
            </a:r>
            <a:r>
              <a:rPr lang="ru-RU" b="1" dirty="0">
                <a:solidFill>
                  <a:schemeClr val="accent3">
                    <a:lumMod val="50000"/>
                  </a:schemeClr>
                </a:solidFill>
                <a:effectLst>
                  <a:outerShdw blurRad="38100" dist="38100" dir="2700000" algn="tl">
                    <a:srgbClr val="000000">
                      <a:alpha val="43137"/>
                    </a:srgbClr>
                  </a:outerShdw>
                </a:effectLst>
              </a:rPr>
              <a:t>ПО </a:t>
            </a:r>
            <a:r>
              <a:rPr lang="ru-RU" b="1" dirty="0" smtClean="0">
                <a:solidFill>
                  <a:schemeClr val="accent3">
                    <a:lumMod val="50000"/>
                  </a:schemeClr>
                </a:solidFill>
                <a:effectLst>
                  <a:outerShdw blurRad="38100" dist="38100" dir="2700000" algn="tl">
                    <a:srgbClr val="000000">
                      <a:alpha val="43137"/>
                    </a:srgbClr>
                  </a:outerShdw>
                </a:effectLst>
              </a:rPr>
              <a:t>ВПИСВАНИЯТА.</a:t>
            </a:r>
            <a:endParaRPr lang="bg-BG"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23528" y="1844824"/>
            <a:ext cx="8280920" cy="4752528"/>
          </a:xfrm>
        </p:spPr>
        <p:txBody>
          <a:bodyPr>
            <a:noAutofit/>
          </a:bodyPr>
          <a:lstStyle/>
          <a:p>
            <a:pPr marL="0" indent="0" algn="just">
              <a:buNone/>
            </a:pPr>
            <a:r>
              <a:rPr lang="ru-RU" sz="1800" dirty="0">
                <a:latin typeface="Arial Narrow" panose="020B0606020202030204" pitchFamily="34" charset="0"/>
              </a:rPr>
              <a:t>	</a:t>
            </a:r>
            <a:r>
              <a:rPr lang="bg-BG" sz="1800" dirty="0" smtClean="0">
                <a:latin typeface="Arial Narrow" panose="020B0606020202030204" pitchFamily="34" charset="0"/>
              </a:rPr>
              <a:t>През отчетната 2025 г. в Съдебно-изпълнителна служба при Районен съд - Велики Преслав са били на производство 1225 изпълнителни дела, от които 302 новообразувани. В полза на граждани - 262 броя, в полза на държавата 854 броя, в полза на юридически лица 71 броя, изпълнения на обезпечителни мерки </a:t>
            </a:r>
            <a:r>
              <a:rPr lang="bg-BG" sz="1800" dirty="0">
                <a:latin typeface="Arial Narrow" panose="020B0606020202030204" pitchFamily="34" charset="0"/>
              </a:rPr>
              <a:t>38 </a:t>
            </a:r>
            <a:r>
              <a:rPr lang="bg-BG" sz="1800" dirty="0" smtClean="0">
                <a:latin typeface="Arial Narrow" panose="020B0606020202030204" pitchFamily="34" charset="0"/>
              </a:rPr>
              <a:t>броя, няма </a:t>
            </a:r>
            <a:r>
              <a:rPr lang="bg-BG" sz="1800" dirty="0">
                <a:latin typeface="Arial Narrow" panose="020B0606020202030204" pitchFamily="34" charset="0"/>
              </a:rPr>
              <a:t>изпълнения на чуждестранни решения .</a:t>
            </a:r>
            <a:endParaRPr lang="bg-BG" sz="1800" dirty="0" smtClean="0">
              <a:latin typeface="Arial Narrow" panose="020B0606020202030204" pitchFamily="34" charset="0"/>
            </a:endParaRPr>
          </a:p>
          <a:p>
            <a:pPr marL="0" indent="0" algn="just">
              <a:buNone/>
            </a:pPr>
            <a:r>
              <a:rPr lang="bg-BG" sz="1800" dirty="0" smtClean="0">
                <a:latin typeface="Arial Narrow" panose="020B0606020202030204" pitchFamily="34" charset="0"/>
              </a:rPr>
              <a:t>	Сравнение с предходния отчетен период 2024 г. в Съдебно-изпълнителна служба при Районен съд – Велики Преслав са били на производство 1112 изпълнителни дела, от които 325 новообразувани. </a:t>
            </a:r>
            <a:r>
              <a:rPr lang="bg-BG" sz="1800" dirty="0">
                <a:latin typeface="Arial Narrow" panose="020B0606020202030204" pitchFamily="34" charset="0"/>
              </a:rPr>
              <a:t>В полза на граждани - </a:t>
            </a:r>
            <a:r>
              <a:rPr lang="bg-BG" sz="1800" dirty="0" smtClean="0">
                <a:latin typeface="Arial Narrow" panose="020B0606020202030204" pitchFamily="34" charset="0"/>
              </a:rPr>
              <a:t>283 </a:t>
            </a:r>
            <a:r>
              <a:rPr lang="bg-BG" sz="1800" dirty="0">
                <a:latin typeface="Arial Narrow" panose="020B0606020202030204" pitchFamily="34" charset="0"/>
              </a:rPr>
              <a:t>броя, в полза на държавата </a:t>
            </a:r>
            <a:r>
              <a:rPr lang="bg-BG" sz="1800" dirty="0" smtClean="0">
                <a:latin typeface="Arial Narrow" panose="020B0606020202030204" pitchFamily="34" charset="0"/>
              </a:rPr>
              <a:t>711 </a:t>
            </a:r>
            <a:r>
              <a:rPr lang="bg-BG" sz="1800" dirty="0">
                <a:latin typeface="Arial Narrow" panose="020B0606020202030204" pitchFamily="34" charset="0"/>
              </a:rPr>
              <a:t>броя, в полза на юридически лица </a:t>
            </a:r>
            <a:r>
              <a:rPr lang="bg-BG" sz="1800" dirty="0" smtClean="0">
                <a:latin typeface="Arial Narrow" panose="020B0606020202030204" pitchFamily="34" charset="0"/>
              </a:rPr>
              <a:t>84 </a:t>
            </a:r>
            <a:r>
              <a:rPr lang="bg-BG" sz="1800" dirty="0">
                <a:latin typeface="Arial Narrow" panose="020B0606020202030204" pitchFamily="34" charset="0"/>
              </a:rPr>
              <a:t>броя, </a:t>
            </a:r>
            <a:r>
              <a:rPr lang="bg-BG" sz="1800" dirty="0" smtClean="0">
                <a:latin typeface="Arial Narrow" panose="020B0606020202030204" pitchFamily="34" charset="0"/>
              </a:rPr>
              <a:t>изпълнения </a:t>
            </a:r>
            <a:r>
              <a:rPr lang="bg-BG" sz="1800" dirty="0">
                <a:latin typeface="Arial Narrow" panose="020B0606020202030204" pitchFamily="34" charset="0"/>
              </a:rPr>
              <a:t>на обезпечителни мерки </a:t>
            </a:r>
            <a:r>
              <a:rPr lang="bg-BG" sz="1800" dirty="0" smtClean="0">
                <a:latin typeface="Arial Narrow" panose="020B0606020202030204" pitchFamily="34" charset="0"/>
              </a:rPr>
              <a:t>34</a:t>
            </a:r>
            <a:r>
              <a:rPr lang="bg-BG" sz="1800" dirty="0">
                <a:latin typeface="Arial Narrow" panose="020B0606020202030204" pitchFamily="34" charset="0"/>
              </a:rPr>
              <a:t> </a:t>
            </a:r>
            <a:r>
              <a:rPr lang="bg-BG" sz="1800" dirty="0" smtClean="0">
                <a:latin typeface="Arial Narrow" panose="020B0606020202030204" pitchFamily="34" charset="0"/>
              </a:rPr>
              <a:t>броя, няма </a:t>
            </a:r>
            <a:r>
              <a:rPr lang="bg-BG" sz="1800" dirty="0">
                <a:latin typeface="Arial Narrow" panose="020B0606020202030204" pitchFamily="34" charset="0"/>
              </a:rPr>
              <a:t>изпълнения на чуждестранни решения.</a:t>
            </a:r>
            <a:endParaRPr lang="bg-BG" sz="1800" dirty="0" smtClean="0">
              <a:latin typeface="Arial Narrow" panose="020B0606020202030204" pitchFamily="34" charset="0"/>
            </a:endParaRPr>
          </a:p>
          <a:p>
            <a:pPr marL="0" indent="0" algn="just">
              <a:buNone/>
            </a:pPr>
            <a:r>
              <a:rPr lang="bg-BG" sz="1800" dirty="0" smtClean="0">
                <a:latin typeface="Arial Narrow" panose="020B0606020202030204" pitchFamily="34" charset="0"/>
              </a:rPr>
              <a:t>	Общо изпълнителни дела са свършили през 2025 г. в т.ч.: чрез реализиране на вземане – 141 дела, прекратени по други причини - 133 дела, 3 са изпратени на друг съдебен изпълнител. </a:t>
            </a:r>
          </a:p>
          <a:p>
            <a:pPr marL="0" indent="0" algn="just">
              <a:buNone/>
            </a:pPr>
            <a:r>
              <a:rPr lang="bg-BG" sz="1800" dirty="0" smtClean="0">
                <a:latin typeface="Arial Narrow" panose="020B0606020202030204" pitchFamily="34" charset="0"/>
              </a:rPr>
              <a:t>	Сравнение с предходния отчетен период 2024 г. в т.ч.: чрез реализиране на вземане – 100 дела, прекратени по други причини - 82 дела, 7 са изпратени на друг съдебен изпълнител. </a:t>
            </a:r>
          </a:p>
        </p:txBody>
      </p:sp>
    </p:spTree>
    <p:extLst>
      <p:ext uri="{BB962C8B-B14F-4D97-AF65-F5344CB8AC3E}">
        <p14:creationId xmlns:p14="http://schemas.microsoft.com/office/powerpoint/2010/main" val="3246140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988840"/>
            <a:ext cx="8229600" cy="2188840"/>
          </a:xfrm>
        </p:spPr>
        <p:txBody>
          <a:bodyPr>
            <a:normAutofit/>
          </a:bodyPr>
          <a:lstStyle/>
          <a:p>
            <a:pPr marL="137160" indent="0" algn="just">
              <a:buNone/>
            </a:pPr>
            <a:r>
              <a:rPr lang="bg-BG" sz="1800" dirty="0" smtClean="0">
                <a:latin typeface="Arial Narrow" panose="020B0606020202030204" pitchFamily="34" charset="0"/>
              </a:rPr>
              <a:t>	Общата </a:t>
            </a:r>
            <a:r>
              <a:rPr lang="bg-BG" sz="1800" dirty="0" smtClean="0">
                <a:latin typeface="Arial Narrow" panose="020B0606020202030204" pitchFamily="34" charset="0"/>
              </a:rPr>
              <a:t>администрация се състои от главен счетоводител, системен администратор и счетоводител. </a:t>
            </a:r>
          </a:p>
          <a:p>
            <a:pPr marL="137160" indent="0" algn="just">
              <a:buNone/>
            </a:pPr>
            <a:r>
              <a:rPr lang="bg-BG" sz="1800" dirty="0" smtClean="0">
                <a:latin typeface="Arial Narrow" panose="020B0606020202030204" pitchFamily="34" charset="0"/>
              </a:rPr>
              <a:t>	Техническите </a:t>
            </a:r>
            <a:r>
              <a:rPr lang="bg-BG" sz="1800" dirty="0" smtClean="0">
                <a:latin typeface="Arial Narrow" panose="020B0606020202030204" pitchFamily="34" charset="0"/>
              </a:rPr>
              <a:t>длъжности са един работник, поддръжка сгради, който изпълнява функциите и на огняр и един чистач.</a:t>
            </a:r>
          </a:p>
          <a:p>
            <a:pPr marL="137160" indent="0" algn="just">
              <a:buNone/>
            </a:pPr>
            <a:r>
              <a:rPr lang="bg-BG" sz="1800" dirty="0" smtClean="0">
                <a:latin typeface="Arial Narrow" panose="020B0606020202030204" pitchFamily="34" charset="0"/>
              </a:rPr>
              <a:t>	През </a:t>
            </a:r>
            <a:r>
              <a:rPr lang="bg-BG" sz="1800" dirty="0" smtClean="0">
                <a:latin typeface="Arial Narrow" panose="020B0606020202030204" pitchFamily="34" charset="0"/>
              </a:rPr>
              <a:t>отчетния период не е освобождаван щат от служител и не са провеждани конкурсни процедури.</a:t>
            </a:r>
            <a:endParaRPr lang="bg-BG" sz="1800" dirty="0">
              <a:latin typeface="Arial Narrow" panose="020B0606020202030204" pitchFamily="34" charset="0"/>
            </a:endParaRPr>
          </a:p>
        </p:txBody>
      </p:sp>
    </p:spTree>
    <p:extLst>
      <p:ext uri="{BB962C8B-B14F-4D97-AF65-F5344CB8AC3E}">
        <p14:creationId xmlns:p14="http://schemas.microsoft.com/office/powerpoint/2010/main" val="30811981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340768"/>
            <a:ext cx="7992888" cy="4525963"/>
          </a:xfrm>
        </p:spPr>
        <p:txBody>
          <a:bodyPr>
            <a:normAutofit/>
          </a:bodyPr>
          <a:lstStyle/>
          <a:p>
            <a:pPr marL="0" indent="0" algn="just">
              <a:buNone/>
            </a:pPr>
            <a:r>
              <a:rPr lang="bg-BG" sz="2200" dirty="0" smtClean="0">
                <a:latin typeface="Arial Narrow" panose="020B0606020202030204" pitchFamily="34" charset="0"/>
              </a:rPr>
              <a:t>	Събраните суми до края на отчетната 2025 година от държавните съдебни изпълнители   възлизат общо на 245 465 лева, от които 17 620 лева са за такси, 150 351 лева по изпълнителни листове. От общо събраните суми са платени доброволно 40 772 лв.</a:t>
            </a:r>
          </a:p>
          <a:p>
            <a:pPr marL="0" indent="0" algn="just">
              <a:buNone/>
            </a:pPr>
            <a:r>
              <a:rPr lang="bg-BG" sz="2200" dirty="0" smtClean="0">
                <a:latin typeface="Arial Narrow" panose="020B0606020202030204" pitchFamily="34" charset="0"/>
              </a:rPr>
              <a:t>	Сравнение с предходния отчетен период 2024 г. от държавните съдебни изпълнители събраните суми възлизат общо на 187 552 </a:t>
            </a:r>
            <a:r>
              <a:rPr lang="bg-BG" sz="2200" dirty="0">
                <a:latin typeface="Arial Narrow" panose="020B0606020202030204" pitchFamily="34" charset="0"/>
              </a:rPr>
              <a:t>лева, от които </a:t>
            </a:r>
            <a:r>
              <a:rPr lang="bg-BG" sz="2200" dirty="0" smtClean="0">
                <a:latin typeface="Arial Narrow" panose="020B0606020202030204" pitchFamily="34" charset="0"/>
              </a:rPr>
              <a:t>15 535 </a:t>
            </a:r>
            <a:r>
              <a:rPr lang="bg-BG" sz="2200" dirty="0">
                <a:latin typeface="Arial Narrow" panose="020B0606020202030204" pitchFamily="34" charset="0"/>
              </a:rPr>
              <a:t>лева са за такси, </a:t>
            </a:r>
            <a:r>
              <a:rPr lang="bg-BG" sz="2200" dirty="0" smtClean="0">
                <a:latin typeface="Arial Narrow" panose="020B0606020202030204" pitchFamily="34" charset="0"/>
              </a:rPr>
              <a:t>108 413 </a:t>
            </a:r>
            <a:r>
              <a:rPr lang="bg-BG" sz="2200" dirty="0">
                <a:latin typeface="Arial Narrow" panose="020B0606020202030204" pitchFamily="34" charset="0"/>
              </a:rPr>
              <a:t>лева по изпълнителни листове. От общо събраните суми са платени доброволно </a:t>
            </a:r>
            <a:r>
              <a:rPr lang="bg-BG" sz="2200" dirty="0" smtClean="0">
                <a:latin typeface="Arial Narrow" panose="020B0606020202030204" pitchFamily="34" charset="0"/>
              </a:rPr>
              <a:t>30 536 </a:t>
            </a:r>
            <a:r>
              <a:rPr lang="bg-BG" sz="2200" dirty="0">
                <a:latin typeface="Arial Narrow" panose="020B0606020202030204" pitchFamily="34" charset="0"/>
              </a:rPr>
              <a:t>лв</a:t>
            </a:r>
            <a:r>
              <a:rPr lang="bg-BG" sz="2200" dirty="0" smtClean="0">
                <a:latin typeface="Arial Narrow" panose="020B0606020202030204" pitchFamily="34" charset="0"/>
              </a:rPr>
              <a:t>.</a:t>
            </a:r>
          </a:p>
          <a:p>
            <a:pPr marL="0" indent="0" algn="just">
              <a:buNone/>
            </a:pPr>
            <a:r>
              <a:rPr lang="bg-BG" sz="2200" dirty="0" smtClean="0">
                <a:latin typeface="Arial Narrow" panose="020B0606020202030204" pitchFamily="34" charset="0"/>
              </a:rPr>
              <a:t>	През отчетният период няма подадени жалби срещу действията на държавните съдебни изпълнители, което е и показател за високото качество на работа. 	</a:t>
            </a:r>
          </a:p>
          <a:p>
            <a:pPr marL="0" indent="0">
              <a:buNone/>
            </a:pPr>
            <a:r>
              <a:rPr lang="ru-RU" sz="2200" dirty="0" smtClean="0">
                <a:latin typeface="Arial Narrow" panose="020B0606020202030204" pitchFamily="34" charset="0"/>
              </a:rPr>
              <a:t>  </a:t>
            </a:r>
            <a:r>
              <a:rPr lang="ru-RU" sz="2200" dirty="0">
                <a:latin typeface="Arial Narrow" panose="020B0606020202030204" pitchFamily="34" charset="0"/>
              </a:rPr>
              <a:t>	</a:t>
            </a:r>
            <a:endParaRPr lang="en-US" sz="2200" dirty="0">
              <a:latin typeface="Arial Narrow" panose="020B0606020202030204" pitchFamily="34" charset="0"/>
            </a:endParaRPr>
          </a:p>
        </p:txBody>
      </p:sp>
    </p:spTree>
    <p:extLst>
      <p:ext uri="{BB962C8B-B14F-4D97-AF65-F5344CB8AC3E}">
        <p14:creationId xmlns:p14="http://schemas.microsoft.com/office/powerpoint/2010/main" val="34735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179512" y="548680"/>
            <a:ext cx="8517632" cy="6048672"/>
          </a:xfrm>
        </p:spPr>
        <p:txBody>
          <a:bodyPr>
            <a:noAutofit/>
          </a:bodyPr>
          <a:lstStyle/>
          <a:p>
            <a:pPr marL="0" indent="0" algn="just">
              <a:buNone/>
            </a:pPr>
            <a:r>
              <a:rPr lang="bg-BG" sz="2000" dirty="0">
                <a:latin typeface="Arial Narrow" panose="020B0606020202030204" pitchFamily="34" charset="0"/>
              </a:rPr>
              <a:t>	</a:t>
            </a:r>
            <a:r>
              <a:rPr lang="bg-BG" sz="2000" dirty="0" smtClean="0">
                <a:latin typeface="Arial Narrow" panose="020B0606020202030204" pitchFamily="34" charset="0"/>
              </a:rPr>
              <a:t>В Районен съд - Велики Преслав работи един съдия по вписванията. </a:t>
            </a:r>
          </a:p>
          <a:p>
            <a:pPr marL="0" indent="0" algn="just">
              <a:buNone/>
            </a:pPr>
            <a:r>
              <a:rPr lang="bg-BG" sz="2000" dirty="0" smtClean="0">
                <a:latin typeface="Arial Narrow" panose="020B0606020202030204" pitchFamily="34" charset="0"/>
              </a:rPr>
              <a:t>	През </a:t>
            </a:r>
            <a:r>
              <a:rPr lang="bg-BG" sz="2000" dirty="0">
                <a:latin typeface="Arial Narrow" panose="020B0606020202030204" pitchFamily="34" charset="0"/>
              </a:rPr>
              <a:t>изминалата </a:t>
            </a:r>
            <a:r>
              <a:rPr lang="bg-BG" sz="2000" dirty="0" smtClean="0">
                <a:latin typeface="Arial Narrow" panose="020B0606020202030204" pitchFamily="34" charset="0"/>
              </a:rPr>
              <a:t>2025 </a:t>
            </a:r>
            <a:r>
              <a:rPr lang="bg-BG" sz="2000" dirty="0">
                <a:latin typeface="Arial Narrow" panose="020B0606020202030204" pitchFamily="34" charset="0"/>
              </a:rPr>
              <a:t>г. са извършени </a:t>
            </a:r>
            <a:r>
              <a:rPr lang="bg-BG" sz="2000" dirty="0" smtClean="0">
                <a:latin typeface="Arial Narrow" panose="020B0606020202030204" pitchFamily="34" charset="0"/>
              </a:rPr>
              <a:t>2779 вписвания. </a:t>
            </a:r>
            <a:r>
              <a:rPr lang="bg-BG" sz="2000" dirty="0">
                <a:latin typeface="Arial Narrow" panose="020B0606020202030204" pitchFamily="34" charset="0"/>
              </a:rPr>
              <a:t>От извършените вписвания през отчетната </a:t>
            </a:r>
            <a:r>
              <a:rPr lang="bg-BG" sz="2000" dirty="0" smtClean="0">
                <a:latin typeface="Arial Narrow" panose="020B0606020202030204" pitchFamily="34" charset="0"/>
              </a:rPr>
              <a:t>2025 </a:t>
            </a:r>
            <a:r>
              <a:rPr lang="bg-BG" sz="2000" dirty="0">
                <a:latin typeface="Arial Narrow" panose="020B0606020202030204" pitchFamily="34" charset="0"/>
              </a:rPr>
              <a:t>година, продажби са </a:t>
            </a:r>
            <a:r>
              <a:rPr lang="bg-BG" sz="2000" dirty="0" smtClean="0">
                <a:latin typeface="Arial Narrow" panose="020B0606020202030204" pitchFamily="34" charset="0"/>
              </a:rPr>
              <a:t>853, </a:t>
            </a:r>
            <a:r>
              <a:rPr lang="bg-BG" sz="2000" dirty="0">
                <a:latin typeface="Arial Narrow" panose="020B0606020202030204" pitchFamily="34" charset="0"/>
              </a:rPr>
              <a:t>аренди </a:t>
            </a:r>
            <a:r>
              <a:rPr lang="bg-BG" sz="2000" dirty="0" smtClean="0">
                <a:latin typeface="Arial Narrow" panose="020B0606020202030204" pitchFamily="34" charset="0"/>
              </a:rPr>
              <a:t>269, </a:t>
            </a:r>
            <a:r>
              <a:rPr lang="bg-BG" sz="2000" dirty="0">
                <a:latin typeface="Arial Narrow" panose="020B0606020202030204" pitchFamily="34" charset="0"/>
              </a:rPr>
              <a:t>наеми </a:t>
            </a:r>
            <a:r>
              <a:rPr lang="bg-BG" sz="2000" dirty="0" smtClean="0">
                <a:latin typeface="Arial Narrow" panose="020B0606020202030204" pitchFamily="34" charset="0"/>
              </a:rPr>
              <a:t>310, </a:t>
            </a:r>
            <a:r>
              <a:rPr lang="bg-BG" sz="2000" dirty="0">
                <a:latin typeface="Arial Narrow" panose="020B0606020202030204" pitchFamily="34" charset="0"/>
              </a:rPr>
              <a:t>дарения </a:t>
            </a:r>
            <a:r>
              <a:rPr lang="bg-BG" sz="2000" dirty="0" smtClean="0">
                <a:latin typeface="Arial Narrow" panose="020B0606020202030204" pitchFamily="34" charset="0"/>
              </a:rPr>
              <a:t>251. </a:t>
            </a:r>
            <a:endParaRPr lang="bg-BG" sz="2000" dirty="0">
              <a:latin typeface="Arial Narrow" panose="020B0606020202030204" pitchFamily="34" charset="0"/>
            </a:endParaRPr>
          </a:p>
          <a:p>
            <a:pPr marL="0" indent="0" algn="just">
              <a:buNone/>
            </a:pPr>
            <a:r>
              <a:rPr lang="bg-BG" sz="2000" dirty="0" smtClean="0">
                <a:latin typeface="Arial Narrow" panose="020B0606020202030204" pitchFamily="34" charset="0"/>
              </a:rPr>
              <a:t>	През 2025 </a:t>
            </a:r>
            <a:r>
              <a:rPr lang="bg-BG" sz="2000" dirty="0">
                <a:latin typeface="Arial Narrow" panose="020B0606020202030204" pitchFamily="34" charset="0"/>
              </a:rPr>
              <a:t>г. са събрани  </a:t>
            </a:r>
            <a:r>
              <a:rPr lang="bg-BG" sz="2000" dirty="0" smtClean="0">
                <a:latin typeface="Arial Narrow" panose="020B0606020202030204" pitchFamily="34" charset="0"/>
              </a:rPr>
              <a:t>101 702 </a:t>
            </a:r>
            <a:r>
              <a:rPr lang="bg-BG" sz="2000" dirty="0">
                <a:latin typeface="Arial Narrow" panose="020B0606020202030204" pitchFamily="34" charset="0"/>
              </a:rPr>
              <a:t>лева държавни </a:t>
            </a:r>
            <a:r>
              <a:rPr lang="bg-BG" sz="2000" dirty="0" smtClean="0">
                <a:latin typeface="Arial Narrow" panose="020B0606020202030204" pitchFamily="34" charset="0"/>
              </a:rPr>
              <a:t>такси</a:t>
            </a:r>
            <a:r>
              <a:rPr lang="bg-BG" sz="2000" dirty="0">
                <a:latin typeface="Arial Narrow" panose="020B0606020202030204" pitchFamily="34" charset="0"/>
              </a:rPr>
              <a:t>.</a:t>
            </a:r>
            <a:endParaRPr lang="bg-BG" sz="2000" dirty="0" smtClean="0">
              <a:latin typeface="Arial Narrow" panose="020B0606020202030204" pitchFamily="34" charset="0"/>
            </a:endParaRPr>
          </a:p>
          <a:p>
            <a:pPr marL="0" indent="0" algn="just">
              <a:buNone/>
            </a:pPr>
            <a:r>
              <a:rPr lang="bg-BG" sz="2000" dirty="0" smtClean="0">
                <a:latin typeface="Arial Narrow" panose="020B0606020202030204" pitchFamily="34" charset="0"/>
              </a:rPr>
              <a:t>	През 2025 </a:t>
            </a:r>
            <a:r>
              <a:rPr lang="bg-BG" sz="2000" dirty="0">
                <a:latin typeface="Arial Narrow" panose="020B0606020202030204" pitchFamily="34" charset="0"/>
              </a:rPr>
              <a:t>г. са извършени </a:t>
            </a:r>
            <a:r>
              <a:rPr lang="bg-BG" sz="2000" dirty="0" smtClean="0">
                <a:latin typeface="Arial Narrow" panose="020B0606020202030204" pitchFamily="34" charset="0"/>
              </a:rPr>
              <a:t>1751 </a:t>
            </a:r>
            <a:r>
              <a:rPr lang="bg-BG" sz="2000" dirty="0">
                <a:latin typeface="Arial Narrow" panose="020B0606020202030204" pitchFamily="34" charset="0"/>
              </a:rPr>
              <a:t>писмени справки и </a:t>
            </a:r>
            <a:r>
              <a:rPr lang="bg-BG" sz="2000" dirty="0" smtClean="0">
                <a:latin typeface="Arial Narrow" panose="020B0606020202030204" pitchFamily="34" charset="0"/>
              </a:rPr>
              <a:t>117 </a:t>
            </a:r>
            <a:r>
              <a:rPr lang="bg-BG" sz="2000" dirty="0">
                <a:latin typeface="Arial Narrow" panose="020B0606020202030204" pitchFamily="34" charset="0"/>
              </a:rPr>
              <a:t>устни справки, издадени са </a:t>
            </a:r>
            <a:r>
              <a:rPr lang="bg-BG" sz="2000" dirty="0" smtClean="0">
                <a:latin typeface="Arial Narrow" panose="020B0606020202030204" pitchFamily="34" charset="0"/>
              </a:rPr>
              <a:t>1160 </a:t>
            </a:r>
            <a:r>
              <a:rPr lang="bg-BG" sz="2000" dirty="0">
                <a:latin typeface="Arial Narrow" panose="020B0606020202030204" pitchFamily="34" charset="0"/>
              </a:rPr>
              <a:t>преписи, </a:t>
            </a:r>
            <a:r>
              <a:rPr lang="bg-BG" sz="2000" dirty="0" smtClean="0">
                <a:latin typeface="Arial Narrow" panose="020B0606020202030204" pitchFamily="34" charset="0"/>
              </a:rPr>
              <a:t>15 </a:t>
            </a:r>
            <a:r>
              <a:rPr lang="bg-BG" sz="2000" dirty="0">
                <a:latin typeface="Arial Narrow" panose="020B0606020202030204" pitchFamily="34" charset="0"/>
              </a:rPr>
              <a:t>отбелязвания и </a:t>
            </a:r>
            <a:r>
              <a:rPr lang="bg-BG" sz="2000" dirty="0" smtClean="0">
                <a:latin typeface="Arial Narrow" panose="020B0606020202030204" pitchFamily="34" charset="0"/>
              </a:rPr>
              <a:t>104 </a:t>
            </a:r>
            <a:r>
              <a:rPr lang="bg-BG" sz="2000" dirty="0">
                <a:latin typeface="Arial Narrow" panose="020B0606020202030204" pitchFamily="34" charset="0"/>
              </a:rPr>
              <a:t>заличавания в регистрите.</a:t>
            </a:r>
          </a:p>
          <a:p>
            <a:pPr marL="0" indent="0" algn="just">
              <a:buNone/>
            </a:pPr>
            <a:r>
              <a:rPr lang="bg-BG" sz="2000" dirty="0">
                <a:latin typeface="Arial Narrow" panose="020B0606020202030204" pitchFamily="34" charset="0"/>
              </a:rPr>
              <a:t>	</a:t>
            </a:r>
            <a:r>
              <a:rPr lang="bg-BG" sz="2000" dirty="0" smtClean="0">
                <a:latin typeface="Arial Narrow" panose="020B0606020202030204" pitchFamily="34" charset="0"/>
              </a:rPr>
              <a:t>Сравнение с предходен период 2024 г. са извършени 3159 вписвания. От извършените вписвания през отчетната 2024 година, продажби са 857, аренди 401, наеми 432, дарения 288. </a:t>
            </a:r>
          </a:p>
          <a:p>
            <a:pPr marL="0" indent="0" algn="just">
              <a:buNone/>
            </a:pPr>
            <a:r>
              <a:rPr lang="bg-BG" sz="2000" dirty="0" smtClean="0">
                <a:latin typeface="Arial Narrow" panose="020B0606020202030204" pitchFamily="34" charset="0"/>
              </a:rPr>
              <a:t>	През 2024 г. са събрани  90 778 лева държавни такси</a:t>
            </a:r>
            <a:r>
              <a:rPr lang="bg-BG" sz="2000" dirty="0">
                <a:latin typeface="Arial Narrow" panose="020B0606020202030204" pitchFamily="34" charset="0"/>
              </a:rPr>
              <a:t>.</a:t>
            </a:r>
            <a:r>
              <a:rPr lang="bg-BG" sz="2000" dirty="0" smtClean="0">
                <a:latin typeface="Arial Narrow" panose="020B0606020202030204" pitchFamily="34" charset="0"/>
              </a:rPr>
              <a:t>  </a:t>
            </a:r>
          </a:p>
          <a:p>
            <a:pPr marL="0" indent="0" algn="just">
              <a:buNone/>
            </a:pPr>
            <a:r>
              <a:rPr lang="bg-BG" sz="2000" dirty="0" smtClean="0">
                <a:latin typeface="Arial Narrow" panose="020B0606020202030204" pitchFamily="34" charset="0"/>
              </a:rPr>
              <a:t>	През 2024 г. са извършени 1838 писмени справки и 185 устни справки, издадени са 1121 преписи, 10 отбелязвания и 183 заличавания в регистрите.</a:t>
            </a:r>
          </a:p>
          <a:p>
            <a:pPr marL="0" indent="0" algn="just">
              <a:buNone/>
            </a:pPr>
            <a:r>
              <a:rPr lang="bg-BG" sz="2000" dirty="0" smtClean="0">
                <a:latin typeface="Arial Narrow" panose="020B0606020202030204" pitchFamily="34" charset="0"/>
              </a:rPr>
              <a:t>	През отчетната година няма обжалвани откази на съдията по вписванията, от което може да се направи извод за много добрата работа на съдията по вписванията. Постановени са три отказа от вписване, единия от които е на възбрана от ЧСИ и 2 броя от други вписвания, които не са обжалвани.</a:t>
            </a:r>
          </a:p>
          <a:p>
            <a:endParaRPr lang="bg-BG" sz="2000" dirty="0"/>
          </a:p>
        </p:txBody>
      </p:sp>
    </p:spTree>
    <p:extLst>
      <p:ext uri="{BB962C8B-B14F-4D97-AF65-F5344CB8AC3E}">
        <p14:creationId xmlns:p14="http://schemas.microsoft.com/office/powerpoint/2010/main" val="17873340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4" y="361191"/>
            <a:ext cx="8784976" cy="2736304"/>
          </a:xfrm>
        </p:spPr>
        <p:txBody>
          <a:bodyPr>
            <a:noAutofit/>
          </a:bodyPr>
          <a:lstStyle/>
          <a:p>
            <a:pPr algn="ctr"/>
            <a:r>
              <a:rPr lang="ru-RU" b="1" dirty="0">
                <a:solidFill>
                  <a:schemeClr val="accent3">
                    <a:lumMod val="50000"/>
                  </a:schemeClr>
                </a:solidFill>
                <a:effectLst>
                  <a:outerShdw blurRad="38100" dist="38100" dir="2700000" algn="tl">
                    <a:srgbClr val="000000">
                      <a:alpha val="43137"/>
                    </a:srgbClr>
                  </a:outerShdw>
                </a:effectLst>
              </a:rPr>
              <a:t>IX. ПРОВЕРКИ ОТ </a:t>
            </a:r>
            <a:r>
              <a:rPr lang="ru-RU" b="1" dirty="0" smtClean="0">
                <a:solidFill>
                  <a:schemeClr val="accent3">
                    <a:lumMod val="50000"/>
                  </a:schemeClr>
                </a:solidFill>
                <a:effectLst>
                  <a:outerShdw blurRad="38100" dist="38100" dir="2700000" algn="tl">
                    <a:srgbClr val="000000">
                      <a:alpha val="43137"/>
                    </a:srgbClr>
                  </a:outerShdw>
                </a:effectLst>
              </a:rPr>
              <a:t>ИНСПЕКТОРАТА КЪМ ВИСШИЯ СЪДЕБЕН СЪВЕТ, ОКРЪЖЕН СЪД – ШУМЕН </a:t>
            </a:r>
            <a:r>
              <a:rPr lang="ru-RU" b="1" dirty="0">
                <a:solidFill>
                  <a:schemeClr val="accent3">
                    <a:lumMod val="50000"/>
                  </a:schemeClr>
                </a:solidFill>
                <a:effectLst>
                  <a:outerShdw blurRad="38100" dist="38100" dir="2700000" algn="tl">
                    <a:srgbClr val="000000">
                      <a:alpha val="43137"/>
                    </a:srgbClr>
                  </a:outerShdw>
                </a:effectLst>
              </a:rPr>
              <a:t>И ДРУГИ ОРГАНИ. </a:t>
            </a:r>
            <a:r>
              <a:rPr lang="ru-RU" b="1" dirty="0" smtClean="0">
                <a:solidFill>
                  <a:schemeClr val="accent3">
                    <a:lumMod val="50000"/>
                  </a:schemeClr>
                </a:solidFill>
                <a:effectLst>
                  <a:outerShdw blurRad="38100" dist="38100" dir="2700000" algn="tl">
                    <a:srgbClr val="000000">
                      <a:alpha val="43137"/>
                    </a:srgbClr>
                  </a:outerShdw>
                </a:effectLst>
              </a:rPr>
              <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РЕВИЗИОННА </a:t>
            </a:r>
            <a:r>
              <a:rPr lang="ru-RU" b="1" dirty="0">
                <a:solidFill>
                  <a:schemeClr val="accent3">
                    <a:lumMod val="50000"/>
                  </a:schemeClr>
                </a:solidFill>
                <a:effectLst>
                  <a:outerShdw blurRad="38100" dist="38100" dir="2700000" algn="tl">
                    <a:srgbClr val="000000">
                      <a:alpha val="43137"/>
                    </a:srgbClr>
                  </a:outerShdw>
                </a:effectLst>
              </a:rPr>
              <a:t>ДЕЙНОСТ ПРЕЗ </a:t>
            </a:r>
            <a:r>
              <a:rPr lang="ru-RU" b="1" dirty="0" smtClean="0">
                <a:solidFill>
                  <a:schemeClr val="accent3">
                    <a:lumMod val="50000"/>
                  </a:schemeClr>
                </a:solidFill>
                <a:effectLst>
                  <a:outerShdw blurRad="38100" dist="38100" dir="2700000" algn="tl">
                    <a:srgbClr val="000000">
                      <a:alpha val="43137"/>
                    </a:srgbClr>
                  </a:outerShdw>
                </a:effectLst>
              </a:rPr>
              <a:t>2025 </a:t>
            </a:r>
            <a:r>
              <a:rPr lang="ru-RU" b="1" dirty="0">
                <a:solidFill>
                  <a:schemeClr val="accent3">
                    <a:lumMod val="50000"/>
                  </a:schemeClr>
                </a:solidFill>
                <a:effectLst>
                  <a:outerShdw blurRad="38100" dist="38100" dir="2700000" algn="tl">
                    <a:srgbClr val="000000">
                      <a:alpha val="43137"/>
                    </a:srgbClr>
                  </a:outerShdw>
                </a:effectLst>
              </a:rPr>
              <a:t>ГОДИНА.</a:t>
            </a:r>
            <a:endParaRPr lang="bg-BG"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04035" y="3150660"/>
            <a:ext cx="8229600" cy="3312368"/>
          </a:xfrm>
        </p:spPr>
        <p:txBody>
          <a:bodyPr>
            <a:noAutofit/>
          </a:bodyPr>
          <a:lstStyle/>
          <a:p>
            <a:pPr marL="0" indent="0" algn="just">
              <a:buNone/>
            </a:pPr>
            <a:r>
              <a:rPr lang="ru-RU" sz="1800" dirty="0" smtClean="0">
                <a:latin typeface="Arial Narrow" panose="020B0606020202030204" pitchFamily="34" charset="0"/>
              </a:rPr>
              <a:t>	В </a:t>
            </a:r>
            <a:r>
              <a:rPr lang="ru-RU" sz="1800" dirty="0" err="1" smtClean="0">
                <a:latin typeface="Arial Narrow" panose="020B0606020202030204" pitchFamily="34" charset="0"/>
              </a:rPr>
              <a:t>Районен</a:t>
            </a:r>
            <a:r>
              <a:rPr lang="ru-RU" sz="1800" dirty="0" smtClean="0">
                <a:latin typeface="Arial Narrow" panose="020B0606020202030204" pitchFamily="34" charset="0"/>
              </a:rPr>
              <a:t> </a:t>
            </a:r>
            <a:r>
              <a:rPr lang="ru-RU" sz="1800" dirty="0" err="1" smtClean="0">
                <a:latin typeface="Arial Narrow" panose="020B0606020202030204" pitchFamily="34" charset="0"/>
              </a:rPr>
              <a:t>съд</a:t>
            </a:r>
            <a:r>
              <a:rPr lang="ru-RU" sz="1800" dirty="0" smtClean="0">
                <a:latin typeface="Arial Narrow" panose="020B0606020202030204" pitchFamily="34" charset="0"/>
              </a:rPr>
              <a:t> – Велики </a:t>
            </a:r>
            <a:r>
              <a:rPr lang="ru-RU" sz="1800" dirty="0" err="1" smtClean="0">
                <a:latin typeface="Arial Narrow" panose="020B0606020202030204" pitchFamily="34" charset="0"/>
              </a:rPr>
              <a:t>Преслав</a:t>
            </a:r>
            <a:r>
              <a:rPr lang="ru-RU" sz="1800" dirty="0" smtClean="0">
                <a:latin typeface="Arial Narrow" panose="020B0606020202030204" pitchFamily="34" charset="0"/>
              </a:rPr>
              <a:t> е </a:t>
            </a:r>
            <a:r>
              <a:rPr lang="ru-RU" sz="1800" dirty="0" err="1" smtClean="0">
                <a:latin typeface="Arial Narrow" panose="020B0606020202030204" pitchFamily="34" charset="0"/>
              </a:rPr>
              <a:t>извършена</a:t>
            </a:r>
            <a:r>
              <a:rPr lang="ru-RU" sz="1800" dirty="0" smtClean="0">
                <a:latin typeface="Arial Narrow" panose="020B0606020202030204" pitchFamily="34" charset="0"/>
              </a:rPr>
              <a:t> проверка от инспектората на ВСС по граждански дела за периода 01.01.2023 г.–31.12.2024 г., </a:t>
            </a:r>
            <a:r>
              <a:rPr lang="ru-RU" sz="1800" dirty="0" err="1" smtClean="0">
                <a:latin typeface="Arial Narrow" panose="020B0606020202030204" pitchFamily="34" charset="0"/>
              </a:rPr>
              <a:t>която</a:t>
            </a:r>
            <a:r>
              <a:rPr lang="ru-RU" sz="1800" dirty="0" smtClean="0">
                <a:latin typeface="Arial Narrow" panose="020B0606020202030204" pitchFamily="34" charset="0"/>
              </a:rPr>
              <a:t> е приключила с Акт за </a:t>
            </a:r>
            <a:r>
              <a:rPr lang="ru-RU" sz="1800" dirty="0" err="1" smtClean="0">
                <a:latin typeface="Arial Narrow" panose="020B0606020202030204" pitchFamily="34" charset="0"/>
              </a:rPr>
              <a:t>резултати</a:t>
            </a:r>
            <a:r>
              <a:rPr lang="ru-RU" sz="1800" dirty="0" smtClean="0">
                <a:latin typeface="Arial Narrow" panose="020B0606020202030204" pitchFamily="34" charset="0"/>
              </a:rPr>
              <a:t> от </a:t>
            </a:r>
            <a:r>
              <a:rPr lang="ru-RU" sz="1800" dirty="0" err="1" smtClean="0">
                <a:latin typeface="Arial Narrow" panose="020B0606020202030204" pitchFamily="34" charset="0"/>
              </a:rPr>
              <a:t>извършена</a:t>
            </a:r>
            <a:r>
              <a:rPr lang="ru-RU" sz="1800" dirty="0" smtClean="0">
                <a:latin typeface="Arial Narrow" panose="020B0606020202030204" pitchFamily="34" charset="0"/>
              </a:rPr>
              <a:t> проверка по граждански дела в </a:t>
            </a:r>
            <a:r>
              <a:rPr lang="ru-RU" sz="1800" dirty="0" err="1" smtClean="0">
                <a:latin typeface="Arial Narrow" panose="020B0606020202030204" pitchFamily="34" charset="0"/>
              </a:rPr>
              <a:t>Районен</a:t>
            </a:r>
            <a:r>
              <a:rPr lang="ru-RU" sz="1800" dirty="0" smtClean="0">
                <a:latin typeface="Arial Narrow" panose="020B0606020202030204" pitchFamily="34" charset="0"/>
              </a:rPr>
              <a:t> </a:t>
            </a:r>
            <a:r>
              <a:rPr lang="ru-RU" sz="1800" dirty="0" err="1" smtClean="0">
                <a:latin typeface="Arial Narrow" panose="020B0606020202030204" pitchFamily="34" charset="0"/>
              </a:rPr>
              <a:t>съд</a:t>
            </a:r>
            <a:r>
              <a:rPr lang="ru-RU" sz="1800" dirty="0" smtClean="0">
                <a:latin typeface="Arial Narrow" panose="020B0606020202030204" pitchFamily="34" charset="0"/>
              </a:rPr>
              <a:t> – Велики </a:t>
            </a:r>
            <a:r>
              <a:rPr lang="ru-RU" sz="1800" dirty="0" err="1" smtClean="0">
                <a:latin typeface="Arial Narrow" panose="020B0606020202030204" pitchFamily="34" charset="0"/>
              </a:rPr>
              <a:t>Преслав</a:t>
            </a:r>
            <a:r>
              <a:rPr lang="ru-RU" sz="1800" dirty="0" smtClean="0">
                <a:latin typeface="Arial Narrow" panose="020B0606020202030204" pitchFamily="34" charset="0"/>
              </a:rPr>
              <a:t>, </a:t>
            </a:r>
            <a:r>
              <a:rPr lang="ru-RU" sz="1800" dirty="0" err="1" smtClean="0">
                <a:latin typeface="Arial Narrow" panose="020B0606020202030204" pitchFamily="34" charset="0"/>
              </a:rPr>
              <a:t>възложена</a:t>
            </a:r>
            <a:r>
              <a:rPr lang="ru-RU" sz="1800" dirty="0" smtClean="0">
                <a:latin typeface="Arial Narrow" panose="020B0606020202030204" pitchFamily="34" charset="0"/>
              </a:rPr>
              <a:t> </a:t>
            </a:r>
            <a:r>
              <a:rPr lang="ru-RU" sz="1800" dirty="0" err="1" smtClean="0">
                <a:latin typeface="Arial Narrow" panose="020B0606020202030204" pitchFamily="34" charset="0"/>
              </a:rPr>
              <a:t>със</a:t>
            </a:r>
            <a:r>
              <a:rPr lang="ru-RU" sz="1800" dirty="0" smtClean="0">
                <a:latin typeface="Arial Narrow" panose="020B0606020202030204" pitchFamily="34" charset="0"/>
              </a:rPr>
              <a:t> </a:t>
            </a:r>
            <a:r>
              <a:rPr lang="ru-RU" sz="1800" dirty="0" err="1" smtClean="0">
                <a:latin typeface="Arial Narrow" panose="020B0606020202030204" pitchFamily="34" charset="0"/>
              </a:rPr>
              <a:t>Заповед</a:t>
            </a:r>
            <a:r>
              <a:rPr lang="ru-RU" sz="1800" dirty="0" smtClean="0">
                <a:latin typeface="Arial Narrow" panose="020B0606020202030204" pitchFamily="34" charset="0"/>
              </a:rPr>
              <a:t> № ПП-25-14/08.04.2025 г. на </a:t>
            </a:r>
            <a:r>
              <a:rPr lang="ru-RU" sz="1800" dirty="0" err="1" smtClean="0">
                <a:latin typeface="Arial Narrow" panose="020B0606020202030204" pitchFamily="34" charset="0"/>
              </a:rPr>
              <a:t>главния</a:t>
            </a:r>
            <a:r>
              <a:rPr lang="ru-RU" sz="1800" dirty="0" smtClean="0">
                <a:latin typeface="Arial Narrow" panose="020B0606020202030204" pitchFamily="34" charset="0"/>
              </a:rPr>
              <a:t> инспектор на Инспектората при ВСС, в </a:t>
            </a:r>
            <a:r>
              <a:rPr lang="ru-RU" sz="1800" dirty="0" err="1" smtClean="0">
                <a:latin typeface="Arial Narrow" panose="020B0606020202030204" pitchFamily="34" charset="0"/>
              </a:rPr>
              <a:t>който</a:t>
            </a:r>
            <a:r>
              <a:rPr lang="ru-RU" sz="1800" dirty="0" smtClean="0">
                <a:latin typeface="Arial Narrow" panose="020B0606020202030204" pitchFamily="34" charset="0"/>
              </a:rPr>
              <a:t> </a:t>
            </a:r>
            <a:r>
              <a:rPr lang="ru-RU" sz="1800" dirty="0" err="1" smtClean="0">
                <a:latin typeface="Arial Narrow" panose="020B0606020202030204" pitchFamily="34" charset="0"/>
              </a:rPr>
              <a:t>са</a:t>
            </a:r>
            <a:r>
              <a:rPr lang="ru-RU" sz="1800" dirty="0" smtClean="0">
                <a:latin typeface="Arial Narrow" panose="020B0606020202030204" pitchFamily="34" charset="0"/>
              </a:rPr>
              <a:t> </a:t>
            </a:r>
            <a:r>
              <a:rPr lang="ru-RU" sz="1800" dirty="0" err="1" smtClean="0">
                <a:latin typeface="Arial Narrow" panose="020B0606020202030204" pitchFamily="34" charset="0"/>
              </a:rPr>
              <a:t>изложени</a:t>
            </a:r>
            <a:r>
              <a:rPr lang="ru-RU" sz="1800" dirty="0" smtClean="0">
                <a:latin typeface="Arial Narrow" panose="020B0606020202030204" pitchFamily="34" charset="0"/>
              </a:rPr>
              <a:t> </a:t>
            </a:r>
            <a:r>
              <a:rPr lang="ru-RU" sz="1800" dirty="0" err="1" smtClean="0">
                <a:latin typeface="Arial Narrow" panose="020B0606020202030204" pitchFamily="34" charset="0"/>
              </a:rPr>
              <a:t>мотиви</a:t>
            </a:r>
            <a:r>
              <a:rPr lang="ru-RU" sz="1800" dirty="0" smtClean="0">
                <a:latin typeface="Arial Narrow" panose="020B0606020202030204" pitchFamily="34" charset="0"/>
              </a:rPr>
              <a:t> за </a:t>
            </a:r>
            <a:r>
              <a:rPr lang="ru-RU" sz="1800" dirty="0" err="1" smtClean="0">
                <a:latin typeface="Arial Narrow" panose="020B0606020202030204" pitchFamily="34" charset="0"/>
              </a:rPr>
              <a:t>изключително</a:t>
            </a:r>
            <a:r>
              <a:rPr lang="ru-RU" sz="1800" dirty="0" smtClean="0">
                <a:latin typeface="Arial Narrow" panose="020B0606020202030204" pitchFamily="34" charset="0"/>
              </a:rPr>
              <a:t> </a:t>
            </a:r>
            <a:r>
              <a:rPr lang="ru-RU" sz="1800" dirty="0" err="1" smtClean="0">
                <a:latin typeface="Arial Narrow" panose="020B0606020202030204" pitchFamily="34" charset="0"/>
              </a:rPr>
              <a:t>добрата</a:t>
            </a:r>
            <a:r>
              <a:rPr lang="ru-RU" sz="1800" dirty="0" smtClean="0">
                <a:latin typeface="Arial Narrow" panose="020B0606020202030204" pitchFamily="34" charset="0"/>
              </a:rPr>
              <a:t> работа по дела и </a:t>
            </a:r>
            <a:r>
              <a:rPr lang="ru-RU" sz="1800" dirty="0" err="1" smtClean="0">
                <a:latin typeface="Arial Narrow" panose="020B0606020202030204" pitchFamily="34" charset="0"/>
              </a:rPr>
              <a:t>организацията</a:t>
            </a:r>
            <a:r>
              <a:rPr lang="ru-RU" sz="1800" dirty="0" smtClean="0">
                <a:latin typeface="Arial Narrow" panose="020B0606020202030204" pitchFamily="34" charset="0"/>
              </a:rPr>
              <a:t> на работа на </a:t>
            </a:r>
            <a:r>
              <a:rPr lang="ru-RU" sz="1800" dirty="0" err="1" smtClean="0">
                <a:latin typeface="Arial Narrow" panose="020B0606020202030204" pitchFamily="34" charset="0"/>
              </a:rPr>
              <a:t>служителите</a:t>
            </a:r>
            <a:r>
              <a:rPr lang="ru-RU" sz="1800" dirty="0" smtClean="0">
                <a:latin typeface="Arial Narrow" panose="020B0606020202030204" pitchFamily="34" charset="0"/>
              </a:rPr>
              <a:t>, не </a:t>
            </a:r>
            <a:r>
              <a:rPr lang="ru-RU" sz="1800" dirty="0" err="1" smtClean="0">
                <a:latin typeface="Arial Narrow" panose="020B0606020202030204" pitchFamily="34" charset="0"/>
              </a:rPr>
              <a:t>са</a:t>
            </a:r>
            <a:r>
              <a:rPr lang="ru-RU" sz="1800" dirty="0" smtClean="0">
                <a:latin typeface="Arial Narrow" panose="020B0606020202030204" pitchFamily="34" charset="0"/>
              </a:rPr>
              <a:t> </a:t>
            </a:r>
            <a:r>
              <a:rPr lang="ru-RU" sz="1800" dirty="0" err="1" smtClean="0">
                <a:latin typeface="Arial Narrow" panose="020B0606020202030204" pitchFamily="34" charset="0"/>
              </a:rPr>
              <a:t>направени</a:t>
            </a:r>
            <a:r>
              <a:rPr lang="ru-RU" sz="1800" dirty="0" smtClean="0">
                <a:latin typeface="Arial Narrow" panose="020B0606020202030204" pitchFamily="34" charset="0"/>
              </a:rPr>
              <a:t> </a:t>
            </a:r>
            <a:r>
              <a:rPr lang="ru-RU" sz="1800" dirty="0" err="1" smtClean="0">
                <a:latin typeface="Arial Narrow" panose="020B0606020202030204" pitchFamily="34" charset="0"/>
              </a:rPr>
              <a:t>отрицателни</a:t>
            </a:r>
            <a:r>
              <a:rPr lang="ru-RU" sz="1800" dirty="0" smtClean="0">
                <a:latin typeface="Arial Narrow" panose="020B0606020202030204" pitchFamily="34" charset="0"/>
              </a:rPr>
              <a:t> констатации за </a:t>
            </a:r>
            <a:r>
              <a:rPr lang="ru-RU" sz="1800" dirty="0" err="1" smtClean="0">
                <a:latin typeface="Arial Narrow" panose="020B0606020202030204" pitchFamily="34" charset="0"/>
              </a:rPr>
              <a:t>работата</a:t>
            </a:r>
            <a:r>
              <a:rPr lang="ru-RU" sz="1800" dirty="0" smtClean="0">
                <a:latin typeface="Arial Narrow" panose="020B0606020202030204" pitchFamily="34" charset="0"/>
              </a:rPr>
              <a:t>, </a:t>
            </a:r>
            <a:r>
              <a:rPr lang="ru-RU" sz="1800" dirty="0" err="1" smtClean="0">
                <a:latin typeface="Arial Narrow" panose="020B0606020202030204" pitchFamily="34" charset="0"/>
              </a:rPr>
              <a:t>както</a:t>
            </a:r>
            <a:r>
              <a:rPr lang="ru-RU" sz="1800" dirty="0" smtClean="0">
                <a:latin typeface="Arial Narrow" panose="020B0606020202030204" pitchFamily="34" charset="0"/>
              </a:rPr>
              <a:t> на </a:t>
            </a:r>
            <a:r>
              <a:rPr lang="ru-RU" sz="1800" dirty="0" err="1" smtClean="0">
                <a:latin typeface="Arial Narrow" panose="020B0606020202030204" pitchFamily="34" charset="0"/>
              </a:rPr>
              <a:t>съдиите</a:t>
            </a:r>
            <a:r>
              <a:rPr lang="ru-RU" sz="1800" dirty="0" smtClean="0">
                <a:latin typeface="Arial Narrow" panose="020B0606020202030204" pitchFamily="34" charset="0"/>
              </a:rPr>
              <a:t>, </a:t>
            </a:r>
            <a:r>
              <a:rPr lang="ru-RU" sz="1800" dirty="0" err="1" smtClean="0">
                <a:latin typeface="Arial Narrow" panose="020B0606020202030204" pitchFamily="34" charset="0"/>
              </a:rPr>
              <a:t>така</a:t>
            </a:r>
            <a:r>
              <a:rPr lang="ru-RU" sz="1800" dirty="0" smtClean="0">
                <a:latin typeface="Arial Narrow" panose="020B0606020202030204" pitchFamily="34" charset="0"/>
              </a:rPr>
              <a:t> и на </a:t>
            </a:r>
            <a:r>
              <a:rPr lang="ru-RU" sz="1800" dirty="0" err="1" smtClean="0">
                <a:latin typeface="Arial Narrow" panose="020B0606020202030204" pitchFamily="34" charset="0"/>
              </a:rPr>
              <a:t>служителите</a:t>
            </a:r>
            <a:r>
              <a:rPr lang="ru-RU" sz="1800" dirty="0" smtClean="0">
                <a:latin typeface="Arial Narrow" panose="020B0606020202030204" pitchFamily="34" charset="0"/>
              </a:rPr>
              <a:t> </a:t>
            </a:r>
            <a:r>
              <a:rPr lang="ru-RU" sz="1800" dirty="0" err="1" smtClean="0">
                <a:latin typeface="Arial Narrow" panose="020B0606020202030204" pitchFamily="34" charset="0"/>
              </a:rPr>
              <a:t>във</a:t>
            </a:r>
            <a:r>
              <a:rPr lang="ru-RU" sz="1800" dirty="0" smtClean="0">
                <a:latin typeface="Arial Narrow" panose="020B0606020202030204" pitchFamily="34" charset="0"/>
              </a:rPr>
              <a:t> ВПРС.</a:t>
            </a:r>
          </a:p>
          <a:p>
            <a:pPr marL="0" indent="0" algn="just">
              <a:buNone/>
            </a:pPr>
            <a:r>
              <a:rPr lang="ru-RU" sz="1800" dirty="0">
                <a:latin typeface="Arial Narrow" panose="020B0606020202030204" pitchFamily="34" charset="0"/>
              </a:rPr>
              <a:t>	</a:t>
            </a:r>
            <a:r>
              <a:rPr lang="ru-RU" sz="1800" dirty="0" err="1" smtClean="0">
                <a:latin typeface="Arial Narrow" panose="020B0606020202030204" pitchFamily="34" charset="0"/>
              </a:rPr>
              <a:t>През</a:t>
            </a:r>
            <a:r>
              <a:rPr lang="ru-RU" sz="1800" dirty="0" smtClean="0">
                <a:latin typeface="Arial Narrow" panose="020B0606020202030204" pitchFamily="34" charset="0"/>
              </a:rPr>
              <a:t> </a:t>
            </a:r>
            <a:r>
              <a:rPr lang="ru-RU" sz="1800" dirty="0">
                <a:latin typeface="Arial Narrow" panose="020B0606020202030204" pitchFamily="34" charset="0"/>
              </a:rPr>
              <a:t>месец </a:t>
            </a:r>
            <a:r>
              <a:rPr lang="ru-RU" sz="1800" dirty="0" err="1">
                <a:latin typeface="Arial Narrow" panose="020B0606020202030204" pitchFamily="34" charset="0"/>
              </a:rPr>
              <a:t>януари</a:t>
            </a:r>
            <a:r>
              <a:rPr lang="ru-RU" sz="1800" dirty="0">
                <a:latin typeface="Arial Narrow" panose="020B0606020202030204" pitchFamily="34" charset="0"/>
              </a:rPr>
              <a:t>  </a:t>
            </a:r>
            <a:r>
              <a:rPr lang="ru-RU" sz="1800" dirty="0" smtClean="0">
                <a:latin typeface="Arial Narrow" panose="020B0606020202030204" pitchFamily="34" charset="0"/>
              </a:rPr>
              <a:t>2026 </a:t>
            </a:r>
            <a:r>
              <a:rPr lang="ru-RU" sz="1800" dirty="0">
                <a:latin typeface="Arial Narrow" panose="020B0606020202030204" pitchFamily="34" charset="0"/>
              </a:rPr>
              <a:t>г. бе извършена  проверка от страна на </a:t>
            </a:r>
            <a:r>
              <a:rPr lang="ru-RU" sz="1800" dirty="0" err="1">
                <a:latin typeface="Arial Narrow" panose="020B0606020202030204" pitchFamily="34" charset="0"/>
              </a:rPr>
              <a:t>Окръжен</a:t>
            </a:r>
            <a:r>
              <a:rPr lang="ru-RU" sz="1800" dirty="0">
                <a:latin typeface="Arial Narrow" panose="020B0606020202030204" pitchFamily="34" charset="0"/>
              </a:rPr>
              <a:t> </a:t>
            </a:r>
            <a:r>
              <a:rPr lang="ru-RU" sz="1800" dirty="0" err="1" smtClean="0">
                <a:latin typeface="Arial Narrow" panose="020B0606020202030204" pitchFamily="34" charset="0"/>
              </a:rPr>
              <a:t>съд</a:t>
            </a:r>
            <a:r>
              <a:rPr lang="ru-RU" sz="1800" dirty="0" smtClean="0">
                <a:latin typeface="Arial Narrow" panose="020B0606020202030204" pitchFamily="34" charset="0"/>
              </a:rPr>
              <a:t> - Шумен</a:t>
            </a:r>
            <a:r>
              <a:rPr lang="ru-RU" sz="1800" dirty="0">
                <a:latin typeface="Arial Narrow" panose="020B0606020202030204" pitchFamily="34" charset="0"/>
              </a:rPr>
              <a:t>, по отношение на гражданските и наказателните дела, съдебно-изпълнителна служба и на съдията по вписванията при ВПРС. Обхватът на проверката бе за периода от </a:t>
            </a:r>
            <a:r>
              <a:rPr lang="ru-RU" sz="1800" dirty="0" smtClean="0">
                <a:latin typeface="Arial Narrow" panose="020B0606020202030204" pitchFamily="34" charset="0"/>
              </a:rPr>
              <a:t>01.01.2025 г</a:t>
            </a:r>
            <a:r>
              <a:rPr lang="ru-RU" sz="1800" dirty="0">
                <a:latin typeface="Arial Narrow" panose="020B0606020202030204" pitchFamily="34" charset="0"/>
              </a:rPr>
              <a:t>. - </a:t>
            </a:r>
            <a:r>
              <a:rPr lang="ru-RU" sz="1800" dirty="0" smtClean="0">
                <a:latin typeface="Arial Narrow" panose="020B0606020202030204" pitchFamily="34" charset="0"/>
              </a:rPr>
              <a:t>31.12.2025г. </a:t>
            </a:r>
            <a:r>
              <a:rPr lang="ru-RU" sz="1800" dirty="0" err="1" smtClean="0">
                <a:latin typeface="Arial Narrow" panose="020B0606020202030204" pitchFamily="34" charset="0"/>
              </a:rPr>
              <a:t>Докладът</a:t>
            </a:r>
            <a:r>
              <a:rPr lang="ru-RU" sz="1800" dirty="0" smtClean="0">
                <a:latin typeface="Arial Narrow" panose="020B0606020202030204" pitchFamily="34" charset="0"/>
              </a:rPr>
              <a:t> не е </a:t>
            </a:r>
            <a:r>
              <a:rPr lang="ru-RU" sz="1800" dirty="0" err="1" smtClean="0">
                <a:latin typeface="Arial Narrow" panose="020B0606020202030204" pitchFamily="34" charset="0"/>
              </a:rPr>
              <a:t>изготвен</a:t>
            </a:r>
            <a:r>
              <a:rPr lang="ru-RU" sz="1800" dirty="0" smtClean="0">
                <a:latin typeface="Arial Narrow" panose="020B0606020202030204" pitchFamily="34" charset="0"/>
              </a:rPr>
              <a:t> до </a:t>
            </a:r>
            <a:r>
              <a:rPr lang="ru-RU" sz="1800" dirty="0" err="1" smtClean="0">
                <a:latin typeface="Arial Narrow" panose="020B0606020202030204" pitchFamily="34" charset="0"/>
              </a:rPr>
              <a:t>настоящия</a:t>
            </a:r>
            <a:r>
              <a:rPr lang="ru-RU" sz="1800" dirty="0" smtClean="0">
                <a:latin typeface="Arial Narrow" panose="020B0606020202030204" pitchFamily="34" charset="0"/>
              </a:rPr>
              <a:t> момент.</a:t>
            </a:r>
          </a:p>
          <a:p>
            <a:pPr marL="0" indent="0" algn="just">
              <a:buNone/>
            </a:pPr>
            <a:endParaRPr lang="ru-RU" sz="1800" dirty="0">
              <a:latin typeface="Arial Narrow" panose="020B0606020202030204" pitchFamily="34" charset="0"/>
            </a:endParaRPr>
          </a:p>
          <a:p>
            <a:pPr marL="0" indent="0" algn="just">
              <a:buNone/>
            </a:pPr>
            <a:r>
              <a:rPr lang="ru-RU" sz="1800" dirty="0">
                <a:latin typeface="Arial Narrow" panose="020B0606020202030204" pitchFamily="34" charset="0"/>
              </a:rPr>
              <a:t>	</a:t>
            </a:r>
            <a:endParaRPr lang="bg-BG" sz="1800" dirty="0">
              <a:latin typeface="Arial Narrow" panose="020B0606020202030204" pitchFamily="34" charset="0"/>
            </a:endParaRPr>
          </a:p>
        </p:txBody>
      </p:sp>
    </p:spTree>
    <p:extLst>
      <p:ext uri="{BB962C8B-B14F-4D97-AF65-F5344CB8AC3E}">
        <p14:creationId xmlns:p14="http://schemas.microsoft.com/office/powerpoint/2010/main" val="32493472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424936" cy="922114"/>
          </a:xfrm>
        </p:spPr>
        <p:txBody>
          <a:bodyPr>
            <a:noAutofit/>
          </a:bodyPr>
          <a:lstStyle/>
          <a:p>
            <a:pPr algn="ctr"/>
            <a:r>
              <a:rPr lang="ru-RU" sz="2800" b="1" dirty="0">
                <a:solidFill>
                  <a:schemeClr val="accent3">
                    <a:lumMod val="50000"/>
                  </a:schemeClr>
                </a:solidFill>
                <a:effectLst>
                  <a:outerShdw blurRad="38100" dist="38100" dir="2700000" algn="tl">
                    <a:srgbClr val="000000">
                      <a:alpha val="43137"/>
                    </a:srgbClr>
                  </a:outerShdw>
                </a:effectLst>
              </a:rPr>
              <a:t>X. ДЕЙНОСТ НА СЪДЕБНАТА АДМИНИСТРАЦИЯ</a:t>
            </a:r>
            <a:endParaRPr lang="bg-BG" sz="28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23528" y="1700808"/>
            <a:ext cx="8229600" cy="4968552"/>
          </a:xfrm>
        </p:spPr>
        <p:txBody>
          <a:bodyPr>
            <a:normAutofit fontScale="25000" lnSpcReduction="20000"/>
          </a:bodyPr>
          <a:lstStyle/>
          <a:p>
            <a:pPr marL="0" indent="0" algn="just">
              <a:buNone/>
            </a:pPr>
            <a:r>
              <a:rPr lang="bg-BG" sz="5500" dirty="0" smtClean="0">
                <a:latin typeface="Arial Narrow" panose="020B0606020202030204" pitchFamily="34" charset="0"/>
              </a:rPr>
              <a:t>	</a:t>
            </a:r>
            <a:r>
              <a:rPr lang="bg-BG" sz="6800" dirty="0" smtClean="0">
                <a:latin typeface="Arial Narrow" panose="020B0606020202030204" pitchFamily="34" charset="0"/>
              </a:rPr>
              <a:t>При осъществяването на своята дейност съдебните служители от администрацията на Районен съд - Велики Преслав се ръководят от разпоредбите на Закона за съдебната власт, Правилника за администрацията на съдилищата, Правилника за вътрешния трудов ред в Районен съд-Велики Преслав, Етичния кодекс на служителите в съдебната администрация, утвърдените от председателя на съда Вътрешни правила и заповеди, свързани с работата на администрацията.</a:t>
            </a:r>
          </a:p>
          <a:p>
            <a:pPr marL="0" indent="0" algn="just">
              <a:buNone/>
            </a:pPr>
            <a:r>
              <a:rPr lang="bg-BG" sz="6800" dirty="0" smtClean="0">
                <a:latin typeface="Arial Narrow" panose="020B0606020202030204" pitchFamily="34" charset="0"/>
              </a:rPr>
              <a:t>	През отчетната година, са актуализирани използваните деловодни програми и софтуерни продукти за обработване на делата, изключително се подобри работата с ЕИСС.</a:t>
            </a:r>
          </a:p>
          <a:p>
            <a:pPr marL="0" indent="0" algn="just">
              <a:buNone/>
            </a:pPr>
            <a:r>
              <a:rPr lang="bg-BG" sz="6800" dirty="0">
                <a:latin typeface="Arial Narrow" panose="020B0606020202030204" pitchFamily="34" charset="0"/>
              </a:rPr>
              <a:t>	</a:t>
            </a:r>
            <a:r>
              <a:rPr lang="bg-BG" sz="6800" dirty="0" smtClean="0">
                <a:latin typeface="Arial Narrow" panose="020B0606020202030204" pitchFamily="34" charset="0"/>
              </a:rPr>
              <a:t>След включването на Районен съд – Велики Преслав в ЕПЕП /през 2018/, ползването му се увеличи от страните по делата през 2025 г. преимуществено по граждански дела и по АНД образувани въз основа на жалби срещу НП, предвид воденето на електронни дела, в деловодната програма ЕИСС. Съдебните книжа се връчват и чрез ССЕВ съгласно измененията в процесуалните закони. Електронните дела изцяло отговарят на хартиените, своевременно се сканират и присъединяват всички постъпили документи, което изключително облекчава достъпа на страните до тях чрез ЕПЕП.</a:t>
            </a:r>
          </a:p>
          <a:p>
            <a:pPr marL="0" indent="0" algn="just">
              <a:buNone/>
            </a:pPr>
            <a:r>
              <a:rPr lang="bg-BG" sz="6800" dirty="0" smtClean="0">
                <a:latin typeface="Arial Narrow" panose="020B0606020202030204" pitchFamily="34" charset="0"/>
              </a:rPr>
              <a:t>	Дейността на съдебната администрация в Районен съд – Велики Преслав по правило и по закон е дейност, която подпомага работата на съдиите, но за съжаление в тази дейност остават огромни обеми от неотчетена работа, вложени усилия, усвоени нови знания и умения, ползване на действащи процедури, едновременно с това и на нови такива, които да са адекватни на поставените изисквания и зададените параметри предвид техническите и формални изисквания за работа с ЕИСС и измененията в процесуалните закони по повод постъпването на книжата в съда. </a:t>
            </a:r>
            <a:r>
              <a:rPr lang="ru-RU" dirty="0">
                <a:latin typeface="Arial Narrow" panose="020B0606020202030204" pitchFamily="34" charset="0"/>
              </a:rPr>
              <a:t>	</a:t>
            </a:r>
          </a:p>
          <a:p>
            <a:pPr marL="0" indent="0">
              <a:buNone/>
            </a:pPr>
            <a:endParaRPr lang="bg-BG" dirty="0">
              <a:latin typeface="Arial Narrow" panose="020B0606020202030204" pitchFamily="34" charset="0"/>
            </a:endParaRPr>
          </a:p>
        </p:txBody>
      </p:sp>
    </p:spTree>
    <p:extLst>
      <p:ext uri="{BB962C8B-B14F-4D97-AF65-F5344CB8AC3E}">
        <p14:creationId xmlns:p14="http://schemas.microsoft.com/office/powerpoint/2010/main" val="1127750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556792"/>
            <a:ext cx="8064896" cy="4248472"/>
          </a:xfrm>
        </p:spPr>
        <p:txBody>
          <a:bodyPr>
            <a:normAutofit/>
          </a:bodyPr>
          <a:lstStyle/>
          <a:p>
            <a:pPr marL="0" indent="0" algn="just">
              <a:buNone/>
            </a:pPr>
            <a:r>
              <a:rPr lang="en-US" sz="1900" dirty="0" smtClean="0">
                <a:latin typeface="Arial Narrow" panose="020B0606020202030204" pitchFamily="34" charset="0"/>
              </a:rPr>
              <a:t>	</a:t>
            </a:r>
            <a:r>
              <a:rPr lang="bg-BG" sz="1900" dirty="0" smtClean="0">
                <a:latin typeface="Arial Narrow" panose="020B0606020202030204" pitchFamily="34" charset="0"/>
              </a:rPr>
              <a:t>Дейността на Бюрото за съдимост при Районен съд - Велики Преслав се осъществява от един съдебен деловодител, като за 202</a:t>
            </a:r>
            <a:r>
              <a:rPr lang="en-US" sz="1900" dirty="0" smtClean="0">
                <a:latin typeface="Arial Narrow" panose="020B0606020202030204" pitchFamily="34" charset="0"/>
              </a:rPr>
              <a:t>5</a:t>
            </a:r>
            <a:r>
              <a:rPr lang="bg-BG" sz="1900" dirty="0" smtClean="0">
                <a:latin typeface="Arial Narrow" panose="020B0606020202030204" pitchFamily="34" charset="0"/>
              </a:rPr>
              <a:t> г. са издадени </a:t>
            </a:r>
            <a:r>
              <a:rPr lang="en-US" sz="1900" dirty="0" smtClean="0">
                <a:latin typeface="Arial Narrow" panose="020B0606020202030204" pitchFamily="34" charset="0"/>
              </a:rPr>
              <a:t>597</a:t>
            </a:r>
            <a:r>
              <a:rPr lang="bg-BG" sz="1900" dirty="0" smtClean="0">
                <a:latin typeface="Arial Narrow" panose="020B0606020202030204" pitchFamily="34" charset="0"/>
              </a:rPr>
              <a:t> броя свидетелства за съдимост и </a:t>
            </a:r>
            <a:r>
              <a:rPr lang="en-US" sz="1900" dirty="0" smtClean="0">
                <a:latin typeface="Arial Narrow" panose="020B0606020202030204" pitchFamily="34" charset="0"/>
              </a:rPr>
              <a:t>562</a:t>
            </a:r>
            <a:r>
              <a:rPr lang="bg-BG" sz="1900" dirty="0" smtClean="0">
                <a:latin typeface="Arial Narrow" panose="020B0606020202030204" pitchFamily="34" charset="0"/>
              </a:rPr>
              <a:t> броя справки за съдимост. Администрирането на бюлетините, справките и свидетелствата за съдимост през календарната 202</a:t>
            </a:r>
            <a:r>
              <a:rPr lang="en-US" sz="1900" dirty="0" smtClean="0">
                <a:latin typeface="Arial Narrow" panose="020B0606020202030204" pitchFamily="34" charset="0"/>
              </a:rPr>
              <a:t>5</a:t>
            </a:r>
            <a:r>
              <a:rPr lang="bg-BG" sz="1900" dirty="0" smtClean="0">
                <a:latin typeface="Arial Narrow" panose="020B0606020202030204" pitchFamily="34" charset="0"/>
              </a:rPr>
              <a:t> г. се осъществява от дежурния съдия. </a:t>
            </a:r>
            <a:endParaRPr lang="en-US" sz="1900" dirty="0" smtClean="0">
              <a:latin typeface="Arial Narrow" panose="020B0606020202030204" pitchFamily="34" charset="0"/>
            </a:endParaRPr>
          </a:p>
          <a:p>
            <a:pPr marL="0" indent="0" algn="just">
              <a:buNone/>
            </a:pPr>
            <a:r>
              <a:rPr lang="en-US" sz="1900" dirty="0">
                <a:latin typeface="Arial Narrow" panose="020B0606020202030204" pitchFamily="34" charset="0"/>
              </a:rPr>
              <a:t>	</a:t>
            </a:r>
            <a:r>
              <a:rPr lang="bg-BG" sz="1900" dirty="0" smtClean="0">
                <a:latin typeface="Arial Narrow" panose="020B0606020202030204" pitchFamily="34" charset="0"/>
              </a:rPr>
              <a:t>Постоянно се актуализират </a:t>
            </a:r>
            <a:r>
              <a:rPr lang="bg-BG" sz="1900" dirty="0" err="1" smtClean="0">
                <a:latin typeface="Arial Narrow" panose="020B0606020202030204" pitchFamily="34" charset="0"/>
              </a:rPr>
              <a:t>съществувящите</a:t>
            </a:r>
            <a:r>
              <a:rPr lang="bg-BG" sz="1900" dirty="0" smtClean="0">
                <a:latin typeface="Arial Narrow" panose="020B0606020202030204" pitchFamily="34" charset="0"/>
              </a:rPr>
              <a:t> вътрешни правила и политики, свързани пряко с работата на магистратите и съдебните служители.</a:t>
            </a:r>
          </a:p>
          <a:p>
            <a:pPr marL="0" indent="0" algn="just">
              <a:buNone/>
            </a:pPr>
            <a:r>
              <a:rPr lang="bg-BG" sz="1900" dirty="0">
                <a:latin typeface="Arial Narrow" panose="020B0606020202030204" pitchFamily="34" charset="0"/>
              </a:rPr>
              <a:t>	</a:t>
            </a:r>
            <a:r>
              <a:rPr lang="bg-BG" sz="1900" dirty="0" smtClean="0">
                <a:latin typeface="Arial Narrow" panose="020B0606020202030204" pitchFamily="34" charset="0"/>
              </a:rPr>
              <a:t>Провеждат се Общи събрания на </a:t>
            </a:r>
            <a:r>
              <a:rPr lang="bg-BG" sz="1900" dirty="0" err="1" smtClean="0">
                <a:latin typeface="Arial Narrow" panose="020B0606020202030204" pitchFamily="34" charset="0"/>
              </a:rPr>
              <a:t>ссъдиите</a:t>
            </a:r>
            <a:r>
              <a:rPr lang="bg-BG" sz="1900" dirty="0" smtClean="0">
                <a:latin typeface="Arial Narrow" panose="020B0606020202030204" pitchFamily="34" charset="0"/>
              </a:rPr>
              <a:t> за подобряване на организацията на работата и равномерното разпределение на натовареността между съдиите.</a:t>
            </a:r>
          </a:p>
          <a:p>
            <a:pPr marL="0" indent="0" algn="just">
              <a:buNone/>
            </a:pPr>
            <a:r>
              <a:rPr lang="bg-BG" sz="1900" dirty="0" smtClean="0">
                <a:latin typeface="Arial Narrow" panose="020B0606020202030204" pitchFamily="34" charset="0"/>
              </a:rPr>
              <a:t>	През годината няма постъпили писмени сигнали или жалби, от страна на граждани или адвокати, по отношение работата на служителите от администрацията.</a:t>
            </a:r>
          </a:p>
          <a:p>
            <a:pPr marL="0" indent="0" algn="just">
              <a:buNone/>
            </a:pPr>
            <a:endParaRPr lang="en-US" dirty="0"/>
          </a:p>
        </p:txBody>
      </p:sp>
    </p:spTree>
    <p:extLst>
      <p:ext uri="{BB962C8B-B14F-4D97-AF65-F5344CB8AC3E}">
        <p14:creationId xmlns:p14="http://schemas.microsoft.com/office/powerpoint/2010/main" val="39412756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2060848"/>
            <a:ext cx="8207006" cy="2376264"/>
          </a:xfrm>
        </p:spPr>
        <p:txBody>
          <a:bodyPr>
            <a:normAutofit fontScale="55000" lnSpcReduction="20000"/>
          </a:bodyPr>
          <a:lstStyle/>
          <a:p>
            <a:pPr marL="0" indent="0" algn="just">
              <a:buNone/>
            </a:pPr>
            <a:r>
              <a:rPr lang="bg-BG" sz="3300" dirty="0" smtClean="0">
                <a:latin typeface="Arial Narrow" panose="020B0606020202030204" pitchFamily="34" charset="0"/>
              </a:rPr>
              <a:t>	През 2025 г. в достатъчна степен е налице техническа обезпеченост на съда, която е подобрена чрез подмяна на старата техника и допълване с нова - компютри, скенери и др., поради навлизане на електронното правосъдие. Следва да се отбележи, че в Районен съд – Велики Преслав са създадени едни от най-добрите условия за работа на магистрати и съдебни служители, както от битов, така и от административен характер. Районен съд – Велики Преслав продължава да бъде един от най-добре обезпечените органи на съдебната власт в страната, по отношение на материалната, финансова и техническа обезпеченост. През изминалата година се поставиха електронни информационни табла пред съдебните зали за информиране на страните за насрочените дела и време за провеждане на съдебните заседания.</a:t>
            </a:r>
          </a:p>
          <a:p>
            <a:pPr marL="0" indent="0" algn="just">
              <a:buNone/>
            </a:pPr>
            <a:endParaRPr lang="bg-BG" sz="3300" dirty="0" smtClean="0">
              <a:solidFill>
                <a:schemeClr val="bg1"/>
              </a:solidFill>
              <a:latin typeface="Arial Narrow" panose="020B0606020202030204" pitchFamily="34" charset="0"/>
            </a:endParaRPr>
          </a:p>
          <a:p>
            <a:pPr marL="0" indent="0">
              <a:buNone/>
            </a:pPr>
            <a:endParaRPr lang="bg-BG" sz="3300" dirty="0"/>
          </a:p>
        </p:txBody>
      </p:sp>
      <p:sp>
        <p:nvSpPr>
          <p:cNvPr id="4" name="Title 1"/>
          <p:cNvSpPr>
            <a:spLocks noGrp="1"/>
          </p:cNvSpPr>
          <p:nvPr>
            <p:ph type="title"/>
          </p:nvPr>
        </p:nvSpPr>
        <p:spPr>
          <a:xfrm>
            <a:off x="179512" y="260648"/>
            <a:ext cx="8496944" cy="1728192"/>
          </a:xfrm>
        </p:spPr>
        <p:txBody>
          <a:bodyPr>
            <a:noAutofit/>
          </a:bodyPr>
          <a:lstStyle/>
          <a:p>
            <a:pPr marL="0" indent="0" algn="ctr"/>
            <a:r>
              <a:rPr lang="ru-RU" sz="2600" dirty="0">
                <a:solidFill>
                  <a:schemeClr val="accent3">
                    <a:lumMod val="50000"/>
                  </a:schemeClr>
                </a:solidFill>
                <a:effectLst>
                  <a:outerShdw blurRad="38100" dist="38100" dir="2700000" algn="tl">
                    <a:srgbClr val="000000">
                      <a:alpha val="43137"/>
                    </a:srgbClr>
                  </a:outerShdw>
                </a:effectLst>
                <a:latin typeface="+mn-lt"/>
              </a:rPr>
              <a:t>ХI. МАТЕРИАЛНА И ФИНАНСОВА</a:t>
            </a:r>
            <a:br>
              <a:rPr lang="ru-RU" sz="2600" dirty="0">
                <a:solidFill>
                  <a:schemeClr val="accent3">
                    <a:lumMod val="50000"/>
                  </a:schemeClr>
                </a:solidFill>
                <a:effectLst>
                  <a:outerShdw blurRad="38100" dist="38100" dir="2700000" algn="tl">
                    <a:srgbClr val="000000">
                      <a:alpha val="43137"/>
                    </a:srgbClr>
                  </a:outerShdw>
                </a:effectLst>
                <a:latin typeface="+mn-lt"/>
              </a:rPr>
            </a:br>
            <a:r>
              <a:rPr lang="ru-RU" sz="2600" dirty="0">
                <a:solidFill>
                  <a:schemeClr val="accent3">
                    <a:lumMod val="50000"/>
                  </a:schemeClr>
                </a:solidFill>
                <a:effectLst>
                  <a:outerShdw blurRad="38100" dist="38100" dir="2700000" algn="tl">
                    <a:srgbClr val="000000">
                      <a:alpha val="43137"/>
                    </a:srgbClr>
                  </a:outerShdw>
                </a:effectLst>
                <a:latin typeface="+mn-lt"/>
              </a:rPr>
              <a:t> ОБЕЗПЕЧЕНОСТ. </a:t>
            </a:r>
            <a:r>
              <a:rPr lang="ru-RU" sz="2600" dirty="0" smtClean="0">
                <a:solidFill>
                  <a:schemeClr val="accent3">
                    <a:lumMod val="50000"/>
                  </a:schemeClr>
                </a:solidFill>
                <a:effectLst>
                  <a:outerShdw blurRad="38100" dist="38100" dir="2700000" algn="tl">
                    <a:srgbClr val="000000">
                      <a:alpha val="43137"/>
                    </a:srgbClr>
                  </a:outerShdw>
                </a:effectLst>
                <a:latin typeface="+mn-lt"/>
              </a:rPr>
              <a:t/>
            </a:r>
            <a:br>
              <a:rPr lang="ru-RU" sz="2600" dirty="0" smtClean="0">
                <a:solidFill>
                  <a:schemeClr val="accent3">
                    <a:lumMod val="50000"/>
                  </a:schemeClr>
                </a:solidFill>
                <a:effectLst>
                  <a:outerShdw blurRad="38100" dist="38100" dir="2700000" algn="tl">
                    <a:srgbClr val="000000">
                      <a:alpha val="43137"/>
                    </a:srgbClr>
                  </a:outerShdw>
                </a:effectLst>
                <a:latin typeface="+mn-lt"/>
              </a:rPr>
            </a:br>
            <a:r>
              <a:rPr lang="ru-RU" sz="2600" dirty="0" smtClean="0">
                <a:solidFill>
                  <a:schemeClr val="accent3">
                    <a:lumMod val="50000"/>
                  </a:schemeClr>
                </a:solidFill>
                <a:effectLst>
                  <a:outerShdw blurRad="38100" dist="38100" dir="2700000" algn="tl">
                    <a:srgbClr val="000000">
                      <a:alpha val="43137"/>
                    </a:srgbClr>
                  </a:outerShdw>
                </a:effectLst>
                <a:latin typeface="+mn-lt"/>
              </a:rPr>
              <a:t>ТЕХНИЧЕСКА ОБЕЗПЕЧЕНОСТ И </a:t>
            </a:r>
            <a:r>
              <a:rPr lang="ru-RU" sz="2600" dirty="0">
                <a:solidFill>
                  <a:schemeClr val="accent3">
                    <a:lumMod val="50000"/>
                  </a:schemeClr>
                </a:solidFill>
                <a:effectLst>
                  <a:outerShdw blurRad="38100" dist="38100" dir="2700000" algn="tl">
                    <a:srgbClr val="000000">
                      <a:alpha val="43137"/>
                    </a:srgbClr>
                  </a:outerShdw>
                </a:effectLst>
                <a:latin typeface="+mn-lt"/>
              </a:rPr>
              <a:t>ИНФОРМАЦИОННО ОСИГУРЯВАНЕ.</a:t>
            </a:r>
          </a:p>
        </p:txBody>
      </p:sp>
      <p:sp>
        <p:nvSpPr>
          <p:cNvPr id="5" name="Title 1"/>
          <p:cNvSpPr txBox="1">
            <a:spLocks/>
          </p:cNvSpPr>
          <p:nvPr/>
        </p:nvSpPr>
        <p:spPr>
          <a:xfrm>
            <a:off x="323528" y="4725144"/>
            <a:ext cx="8136904" cy="64807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ru-RU" sz="2600" dirty="0" smtClean="0">
                <a:solidFill>
                  <a:schemeClr val="accent3">
                    <a:lumMod val="50000"/>
                  </a:schemeClr>
                </a:solidFill>
                <a:effectLst>
                  <a:outerShdw blurRad="38100" dist="38100" dir="2700000" algn="tl">
                    <a:srgbClr val="000000">
                      <a:alpha val="43137"/>
                    </a:srgbClr>
                  </a:outerShdw>
                </a:effectLst>
                <a:latin typeface="+mn-lt"/>
              </a:rPr>
              <a:t>ХI</a:t>
            </a:r>
            <a:r>
              <a:rPr lang="en-US" sz="2600" dirty="0" smtClean="0">
                <a:solidFill>
                  <a:schemeClr val="accent3">
                    <a:lumMod val="50000"/>
                  </a:schemeClr>
                </a:solidFill>
                <a:effectLst>
                  <a:outerShdw blurRad="38100" dist="38100" dir="2700000" algn="tl">
                    <a:srgbClr val="000000">
                      <a:alpha val="43137"/>
                    </a:srgbClr>
                  </a:outerShdw>
                </a:effectLst>
                <a:latin typeface="+mn-lt"/>
              </a:rPr>
              <a:t>I</a:t>
            </a:r>
            <a:r>
              <a:rPr lang="ru-RU" sz="2600" dirty="0" smtClean="0">
                <a:solidFill>
                  <a:schemeClr val="accent3">
                    <a:lumMod val="50000"/>
                  </a:schemeClr>
                </a:solidFill>
                <a:effectLst>
                  <a:outerShdw blurRad="38100" dist="38100" dir="2700000" algn="tl">
                    <a:srgbClr val="000000">
                      <a:alpha val="43137"/>
                    </a:srgbClr>
                  </a:outerShdw>
                </a:effectLst>
                <a:latin typeface="+mn-lt"/>
              </a:rPr>
              <a:t>.</a:t>
            </a:r>
            <a:r>
              <a:rPr lang="en-US" sz="2600" dirty="0" smtClean="0">
                <a:solidFill>
                  <a:schemeClr val="accent3">
                    <a:lumMod val="50000"/>
                  </a:schemeClr>
                </a:solidFill>
                <a:effectLst>
                  <a:outerShdw blurRad="38100" dist="38100" dir="2700000" algn="tl">
                    <a:srgbClr val="000000">
                      <a:alpha val="43137"/>
                    </a:srgbClr>
                  </a:outerShdw>
                </a:effectLst>
                <a:latin typeface="+mn-lt"/>
              </a:rPr>
              <a:t> </a:t>
            </a:r>
            <a:r>
              <a:rPr lang="bg-BG" sz="2600" dirty="0" smtClean="0">
                <a:solidFill>
                  <a:schemeClr val="accent3">
                    <a:lumMod val="50000"/>
                  </a:schemeClr>
                </a:solidFill>
                <a:effectLst>
                  <a:outerShdw blurRad="38100" dist="38100" dir="2700000" algn="tl">
                    <a:srgbClr val="000000">
                      <a:alpha val="43137"/>
                    </a:srgbClr>
                  </a:outerShdw>
                </a:effectLst>
                <a:latin typeface="+mn-lt"/>
              </a:rPr>
              <a:t>СГРАДЕН ФОНД</a:t>
            </a:r>
            <a:endParaRPr lang="ru-RU" sz="2600" dirty="0">
              <a:solidFill>
                <a:schemeClr val="accent3">
                  <a:lumMod val="50000"/>
                </a:schemeClr>
              </a:solidFill>
              <a:effectLst>
                <a:outerShdw blurRad="38100" dist="38100" dir="2700000" algn="tl">
                  <a:srgbClr val="000000">
                    <a:alpha val="43137"/>
                  </a:srgbClr>
                </a:outerShdw>
              </a:effectLst>
              <a:latin typeface="+mn-lt"/>
            </a:endParaRPr>
          </a:p>
        </p:txBody>
      </p:sp>
      <p:sp>
        <p:nvSpPr>
          <p:cNvPr id="6" name="Content Placeholder 2"/>
          <p:cNvSpPr txBox="1">
            <a:spLocks/>
          </p:cNvSpPr>
          <p:nvPr/>
        </p:nvSpPr>
        <p:spPr>
          <a:xfrm>
            <a:off x="253426" y="5369730"/>
            <a:ext cx="8207006" cy="1155614"/>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Font typeface="Wingdings"/>
              <a:buNone/>
            </a:pPr>
            <a:r>
              <a:rPr lang="bg-BG" sz="3300" dirty="0" smtClean="0">
                <a:latin typeface="Arial Narrow" panose="020B0606020202030204" pitchFamily="34" charset="0"/>
              </a:rPr>
              <a:t>	</a:t>
            </a:r>
            <a:r>
              <a:rPr lang="bg-BG" sz="2300" dirty="0" smtClean="0">
                <a:latin typeface="Arial Narrow" panose="020B0606020202030204" pitchFamily="34" charset="0"/>
              </a:rPr>
              <a:t>Няма промяна в </a:t>
            </a:r>
            <a:r>
              <a:rPr lang="bg-BG" sz="2300" dirty="0" err="1" smtClean="0">
                <a:latin typeface="Arial Narrow" panose="020B0606020202030204" pitchFamily="34" charset="0"/>
              </a:rPr>
              <a:t>сградния</a:t>
            </a:r>
            <a:r>
              <a:rPr lang="bg-BG" sz="2300" dirty="0" smtClean="0">
                <a:latin typeface="Arial Narrow" panose="020B0606020202030204" pitchFamily="34" charset="0"/>
              </a:rPr>
              <a:t> фонд през изминалата 2025 г. Създадени са много добри условия и организация, както за страните по делата, така и за всички граждани, които посещават Съдебната палата. Предстои да се извърши цялостен ремонт на фасадата на сградата.</a:t>
            </a:r>
          </a:p>
          <a:p>
            <a:pPr marL="0" indent="0" algn="just">
              <a:buFont typeface="Wingdings"/>
              <a:buNone/>
            </a:pPr>
            <a:endParaRPr lang="bg-BG" sz="2300" dirty="0" smtClean="0">
              <a:solidFill>
                <a:schemeClr val="bg1"/>
              </a:solidFill>
              <a:latin typeface="Arial Narrow" panose="020B0606020202030204" pitchFamily="34" charset="0"/>
            </a:endParaRPr>
          </a:p>
          <a:p>
            <a:pPr marL="0" indent="0">
              <a:buFont typeface="Wingdings"/>
              <a:buNone/>
            </a:pPr>
            <a:endParaRPr lang="bg-BG" sz="3300" dirty="0"/>
          </a:p>
        </p:txBody>
      </p:sp>
    </p:spTree>
    <p:extLst>
      <p:ext uri="{BB962C8B-B14F-4D97-AF65-F5344CB8AC3E}">
        <p14:creationId xmlns:p14="http://schemas.microsoft.com/office/powerpoint/2010/main" val="14929332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517632" cy="1584176"/>
          </a:xfrm>
        </p:spPr>
        <p:txBody>
          <a:bodyPr>
            <a:noAutofit/>
          </a:bodyPr>
          <a:lstStyle/>
          <a:p>
            <a:pPr algn="ctr"/>
            <a:r>
              <a:rPr lang="ru-RU" sz="2800" b="1" dirty="0">
                <a:solidFill>
                  <a:schemeClr val="accent3">
                    <a:lumMod val="50000"/>
                  </a:schemeClr>
                </a:solidFill>
                <a:effectLst>
                  <a:outerShdw blurRad="38100" dist="38100" dir="2700000" algn="tl">
                    <a:srgbClr val="000000">
                      <a:alpha val="43137"/>
                    </a:srgbClr>
                  </a:outerShdw>
                </a:effectLst>
              </a:rPr>
              <a:t>ХIII. ОТЧЕТ-АНАЛИЗ ПО ИЗПЪЛНЕНИЕ НА КОМУНИКАЦИОННАТА СТРАТЕГИЯ. ИНИЦИАТИВИ. СЪБИТИЯ.</a:t>
            </a:r>
            <a:endParaRPr lang="bg-BG" sz="28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95536" y="2420888"/>
            <a:ext cx="8229600" cy="4104456"/>
          </a:xfrm>
        </p:spPr>
        <p:txBody>
          <a:bodyPr>
            <a:normAutofit fontScale="85000" lnSpcReduction="10000"/>
          </a:bodyPr>
          <a:lstStyle/>
          <a:p>
            <a:pPr marL="0" indent="0" algn="just">
              <a:buNone/>
            </a:pPr>
            <a:r>
              <a:rPr lang="ru-RU" sz="1800" dirty="0"/>
              <a:t>	</a:t>
            </a:r>
            <a:r>
              <a:rPr lang="bg-BG" sz="1800" dirty="0" smtClean="0">
                <a:latin typeface="Arial Narrow" panose="020B0606020202030204" pitchFamily="34" charset="0"/>
              </a:rPr>
              <a:t>През миналата година на 22.10.2025 г. в Районен съд – Велики Преслав се реализира „Ден на отворените врати“. Информационната кампания беше на тема „Запознаване на малолетни и непълнолетни лица с възможността за прекратяване на образувано наказателно производство за извършени от тях </a:t>
            </a:r>
            <a:r>
              <a:rPr lang="bg-BG" sz="1800" dirty="0" err="1" smtClean="0">
                <a:latin typeface="Arial Narrow" panose="020B0606020202030204" pitchFamily="34" charset="0"/>
              </a:rPr>
              <a:t>общоопасни</a:t>
            </a:r>
            <a:r>
              <a:rPr lang="bg-BG" sz="1800" dirty="0" smtClean="0">
                <a:latin typeface="Arial Narrow" panose="020B0606020202030204" pitchFamily="34" charset="0"/>
              </a:rPr>
              <a:t> деяния и разглеждане на възпитателно </a:t>
            </a:r>
            <a:r>
              <a:rPr lang="bg-BG" sz="1800" dirty="0" err="1" smtClean="0">
                <a:latin typeface="Arial Narrow" panose="020B0606020202030204" pitchFamily="34" charset="0"/>
              </a:rPr>
              <a:t>проиводство</a:t>
            </a:r>
            <a:r>
              <a:rPr lang="bg-BG" sz="1800" dirty="0" smtClean="0">
                <a:latin typeface="Arial Narrow" panose="020B0606020202030204" pitchFamily="34" charset="0"/>
              </a:rPr>
              <a:t> по реда на Закона за борба срещу противообществените прояви на малолетните и непълнолетните“. На събитието присъстваха 14 ученици от 9б клас при ПТГ „Симеон Велики“, гр. В.Преслав с ръководител г-жа Галина Стефанова, г-жа Миглена Нейкова – секретар на МКБППМН към Община Велики Преслав и г-жа Красимира Димитрова – Инспектор „ДПС“ към РУ В.Преслав. Председателят на съда проведе беседа, в която разясни наказателната отговорност за извършени </a:t>
            </a:r>
            <a:r>
              <a:rPr lang="bg-BG" sz="1800" dirty="0" err="1" smtClean="0">
                <a:latin typeface="Arial Narrow" panose="020B0606020202030204" pitchFamily="34" charset="0"/>
              </a:rPr>
              <a:t>общоопасни</a:t>
            </a:r>
            <a:r>
              <a:rPr lang="bg-BG" sz="1800" dirty="0" smtClean="0">
                <a:latin typeface="Arial Narrow" panose="020B0606020202030204" pitchFamily="34" charset="0"/>
              </a:rPr>
              <a:t> деяния от малолетни и непълнолетни, възможността за прекратяване на образувано наказателно производство и разглеждане на възпитателно производство по реда на </a:t>
            </a:r>
            <a:r>
              <a:rPr lang="bg-BG" sz="1800" dirty="0">
                <a:latin typeface="Arial Narrow" panose="020B0606020202030204" pitchFamily="34" charset="0"/>
              </a:rPr>
              <a:t>З</a:t>
            </a:r>
            <a:r>
              <a:rPr lang="bg-BG" sz="1800" dirty="0" smtClean="0">
                <a:latin typeface="Arial Narrow" panose="020B0606020202030204" pitchFamily="34" charset="0"/>
              </a:rPr>
              <a:t>акона за борба срещу противообществените прояви на малолетните и непълнолетните. </a:t>
            </a:r>
          </a:p>
          <a:p>
            <a:pPr marL="0" indent="0" algn="just">
              <a:buNone/>
            </a:pPr>
            <a:r>
              <a:rPr lang="bg-BG" sz="1800" dirty="0">
                <a:latin typeface="Arial Narrow" panose="020B0606020202030204" pitchFamily="34" charset="0"/>
              </a:rPr>
              <a:t>	</a:t>
            </a:r>
            <a:r>
              <a:rPr lang="bg-BG" sz="1800" dirty="0" smtClean="0">
                <a:latin typeface="Arial Narrow" panose="020B0606020202030204" pitchFamily="34" charset="0"/>
              </a:rPr>
              <a:t>В беседата се включиха г-жа Миглена Нейкова – секретар на КБППМН към Община Велики Преслав и г-жа Красимира Димитрова – Инспектор „ДПС“ към РУ Велики Преслав.</a:t>
            </a:r>
          </a:p>
          <a:p>
            <a:pPr marL="0" indent="0" algn="just">
              <a:buNone/>
            </a:pPr>
            <a:endParaRPr lang="bg-BG" sz="1800" dirty="0" smtClean="0">
              <a:latin typeface="Arial Narrow" panose="020B0606020202030204" pitchFamily="34" charset="0"/>
            </a:endParaRPr>
          </a:p>
          <a:p>
            <a:pPr marL="0" indent="0" algn="just">
              <a:buNone/>
            </a:pPr>
            <a:r>
              <a:rPr lang="bg-BG" sz="1800" dirty="0">
                <a:latin typeface="Arial Narrow" panose="020B0606020202030204" pitchFamily="34" charset="0"/>
              </a:rPr>
              <a:t>	</a:t>
            </a:r>
            <a:r>
              <a:rPr lang="bg-BG" sz="1800" dirty="0" smtClean="0">
                <a:latin typeface="Arial Narrow" panose="020B0606020202030204" pitchFamily="34" charset="0"/>
              </a:rPr>
              <a:t>През 2025 г. са постъпили 15 броя запитвания по Закона за достъп до обществена информация, по които Председателя на съда или заместващият го съдия  се е произнесъл в срок с решения, които не са обжалвани.</a:t>
            </a:r>
          </a:p>
          <a:p>
            <a:pPr marL="0" indent="0">
              <a:buNone/>
            </a:pPr>
            <a:endParaRPr lang="bg-BG" dirty="0"/>
          </a:p>
        </p:txBody>
      </p:sp>
    </p:spTree>
    <p:extLst>
      <p:ext uri="{BB962C8B-B14F-4D97-AF65-F5344CB8AC3E}">
        <p14:creationId xmlns:p14="http://schemas.microsoft.com/office/powerpoint/2010/main" val="8511584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064896" cy="562074"/>
          </a:xfrm>
        </p:spPr>
        <p:txBody>
          <a:bodyPr>
            <a:noAutofit/>
          </a:bodyPr>
          <a:lstStyle/>
          <a:p>
            <a:pPr algn="ctr"/>
            <a:r>
              <a:rPr lang="en-US" sz="3200" b="1" dirty="0">
                <a:solidFill>
                  <a:schemeClr val="accent3">
                    <a:lumMod val="50000"/>
                  </a:schemeClr>
                </a:solidFill>
                <a:effectLst>
                  <a:outerShdw blurRad="38100" dist="38100" dir="2700000" algn="tl">
                    <a:srgbClr val="000000">
                      <a:alpha val="43137"/>
                    </a:srgbClr>
                  </a:outerShdw>
                </a:effectLst>
              </a:rPr>
              <a:t>XIV. </a:t>
            </a:r>
            <a:r>
              <a:rPr lang="bg-BG" sz="3200" b="1" dirty="0">
                <a:solidFill>
                  <a:schemeClr val="accent3">
                    <a:lumMod val="50000"/>
                  </a:schemeClr>
                </a:solidFill>
                <a:effectLst>
                  <a:outerShdw blurRad="38100" dist="38100" dir="2700000" algn="tl">
                    <a:srgbClr val="000000">
                      <a:alpha val="43137"/>
                    </a:srgbClr>
                  </a:outerShdw>
                </a:effectLst>
              </a:rPr>
              <a:t>ЗАКЛЮЧЕНИЕ</a:t>
            </a:r>
          </a:p>
        </p:txBody>
      </p:sp>
      <p:sp>
        <p:nvSpPr>
          <p:cNvPr id="3" name="Content Placeholder 2"/>
          <p:cNvSpPr>
            <a:spLocks noGrp="1"/>
          </p:cNvSpPr>
          <p:nvPr>
            <p:ph sz="quarter" idx="1"/>
          </p:nvPr>
        </p:nvSpPr>
        <p:spPr>
          <a:xfrm>
            <a:off x="395536" y="1700808"/>
            <a:ext cx="8229600" cy="3960440"/>
          </a:xfrm>
        </p:spPr>
        <p:txBody>
          <a:bodyPr>
            <a:noAutofit/>
          </a:bodyPr>
          <a:lstStyle/>
          <a:p>
            <a:pPr marL="0" indent="0" algn="just">
              <a:buNone/>
            </a:pPr>
            <a:r>
              <a:rPr lang="bg-BG" sz="1600" dirty="0" smtClean="0">
                <a:latin typeface="Arial Narrow" panose="020B0606020202030204" pitchFamily="34" charset="0"/>
              </a:rPr>
              <a:t>	След попълване на щата на съдиите в Районен съд – Велики Преслав през отчетната 2025 година и всеотдайната работа на съдиите са променени отчетните показатели в положителна посока. Съдиите са разгледали и приключили своевременно и качествено много голяма част от постъпилите в съда дела. Запазени са много добрите показатели за работата на съдебната администрация, като служителите са проявили необходимата лична отговорност и професионализъм при изпълнение на служебните си задължения.</a:t>
            </a:r>
          </a:p>
          <a:p>
            <a:pPr marL="0" indent="0" algn="just">
              <a:buNone/>
            </a:pPr>
            <a:r>
              <a:rPr lang="bg-BG" sz="1600" dirty="0" smtClean="0">
                <a:latin typeface="Arial Narrow" panose="020B0606020202030204" pitchFamily="34" charset="0"/>
              </a:rPr>
              <a:t>	Продължават усилията в работата на Районен съд – Велики Преслав, насочени към повишаване доверието в съдебната система; осъществяване на справедливо, ефективно, качествено и в разумни срокове правораздаване; осигуряване на кадрова стабилност; разумно управление бюджета на институцията; повишаване квалификацията на всички работещи в съда. </a:t>
            </a:r>
          </a:p>
          <a:p>
            <a:pPr marL="0" indent="0" algn="just">
              <a:buNone/>
            </a:pPr>
            <a:r>
              <a:rPr lang="bg-BG" sz="1600" dirty="0" smtClean="0">
                <a:latin typeface="Arial Narrow" panose="020B0606020202030204" pitchFamily="34" charset="0"/>
              </a:rPr>
              <a:t>	В обобщение, през изминалата година се справихме успешно с предизвикателствата свързани с работата на ЕИСС, включително и непрекъснатите промени и актуализации на същата, с повишаване на показателите </a:t>
            </a:r>
            <a:r>
              <a:rPr lang="bg-BG" sz="1600" dirty="0" err="1" smtClean="0">
                <a:latin typeface="Arial Narrow" panose="020B0606020202030204" pitchFamily="34" charset="0"/>
              </a:rPr>
              <a:t>срочност</a:t>
            </a:r>
            <a:r>
              <a:rPr lang="bg-BG" sz="1600" dirty="0" smtClean="0">
                <a:latin typeface="Arial Narrow" panose="020B0606020202030204" pitchFamily="34" charset="0"/>
              </a:rPr>
              <a:t> и качество при разглеждане и решаване на делата. Зад отчетените сухи цифри, стои ежедневна работа на съдиите и съдебните служители, работещи в съда. </a:t>
            </a:r>
          </a:p>
          <a:p>
            <a:pPr marL="0" indent="0">
              <a:buNone/>
            </a:pPr>
            <a:endParaRPr lang="bg-BG" sz="1600" dirty="0">
              <a:latin typeface="Arial Narrow" panose="020B0606020202030204" pitchFamily="34" charset="0"/>
            </a:endParaRPr>
          </a:p>
        </p:txBody>
      </p:sp>
    </p:spTree>
    <p:extLst>
      <p:ext uri="{BB962C8B-B14F-4D97-AF65-F5344CB8AC3E}">
        <p14:creationId xmlns:p14="http://schemas.microsoft.com/office/powerpoint/2010/main" val="2030048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6" y="0"/>
            <a:ext cx="9162797" cy="6858000"/>
          </a:xfrm>
          <a:prstGeom prst="rect">
            <a:avLst/>
          </a:prstGeom>
        </p:spPr>
      </p:pic>
      <p:sp>
        <p:nvSpPr>
          <p:cNvPr id="2" name="Title 1"/>
          <p:cNvSpPr>
            <a:spLocks noGrp="1"/>
          </p:cNvSpPr>
          <p:nvPr>
            <p:ph type="title"/>
          </p:nvPr>
        </p:nvSpPr>
        <p:spPr>
          <a:xfrm>
            <a:off x="251520" y="188640"/>
            <a:ext cx="8496944" cy="6336704"/>
          </a:xfrm>
        </p:spPr>
        <p:txBody>
          <a:bodyPr>
            <a:normAutofit/>
          </a:bodyPr>
          <a:lstStyle/>
          <a:p>
            <a:pPr algn="ctr"/>
            <a:r>
              <a:rPr lang="ru-RU" b="1" dirty="0" smtClean="0">
                <a:solidFill>
                  <a:schemeClr val="accent3">
                    <a:lumMod val="50000"/>
                  </a:schemeClr>
                </a:solidFill>
                <a:effectLst>
                  <a:outerShdw blurRad="38100" dist="38100" dir="2700000" algn="tl">
                    <a:srgbClr val="000000">
                      <a:alpha val="43137"/>
                    </a:srgbClr>
                  </a:outerShdw>
                </a:effectLst>
              </a:rPr>
              <a:t>БЛАГОДЯРА НА ЦЕЛИЯ ЕКИП</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НА</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 РАЙОНЕН СЪД</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 ВЕЛИКИ ПРЕСЛАВ</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ЗА ПРОЯВЕНИТЕ ПОСТОЯНСТВО,</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УПОРИТОСТ И ПРОФЕСИОНАЛИЗЪМ</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ПРЕЗ ИЗМИНАЛАТА 2025 ГОДИНА.</a:t>
            </a:r>
            <a:br>
              <a:rPr lang="ru-RU" b="1" dirty="0" smtClean="0">
                <a:solidFill>
                  <a:schemeClr val="accent3">
                    <a:lumMod val="50000"/>
                  </a:schemeClr>
                </a:solidFill>
                <a:effectLst>
                  <a:outerShdw blurRad="38100" dist="38100" dir="2700000" algn="tl">
                    <a:srgbClr val="000000">
                      <a:alpha val="43137"/>
                    </a:srgbClr>
                  </a:outerShdw>
                </a:effectLst>
              </a:rPr>
            </a:br>
            <a:r>
              <a:rPr lang="ru-RU" b="1" dirty="0" smtClean="0">
                <a:solidFill>
                  <a:schemeClr val="accent3">
                    <a:lumMod val="50000"/>
                  </a:schemeClr>
                </a:solidFill>
                <a:effectLst>
                  <a:outerShdw blurRad="38100" dist="38100" dir="2700000" algn="tl">
                    <a:srgbClr val="000000">
                      <a:alpha val="43137"/>
                    </a:srgbClr>
                  </a:outerShdw>
                </a:effectLst>
              </a:rPr>
              <a:t/>
            </a:r>
            <a:br>
              <a:rPr lang="ru-RU" b="1" dirty="0" smtClean="0">
                <a:solidFill>
                  <a:schemeClr val="accent3">
                    <a:lumMod val="50000"/>
                  </a:schemeClr>
                </a:solidFill>
                <a:effectLst>
                  <a:outerShdw blurRad="38100" dist="38100" dir="2700000" algn="tl">
                    <a:srgbClr val="000000">
                      <a:alpha val="43137"/>
                    </a:srgbClr>
                  </a:outerShdw>
                </a:effectLst>
              </a:rPr>
            </a:br>
            <a:endParaRPr lang="bg-BG"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5950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3941"/>
            <a:ext cx="8435280" cy="1282154"/>
          </a:xfrm>
        </p:spPr>
        <p:txBody>
          <a:bodyPr>
            <a:noAutofit/>
          </a:bodyPr>
          <a:lstStyle/>
          <a:p>
            <a:pPr algn="ctr"/>
            <a:r>
              <a:rPr lang="ru-RU" sz="2800" b="1" u="sng" dirty="0">
                <a:solidFill>
                  <a:schemeClr val="accent3">
                    <a:lumMod val="50000"/>
                  </a:schemeClr>
                </a:solidFill>
                <a:effectLst>
                  <a:outerShdw blurRad="38100" dist="38100" dir="2700000" algn="tl">
                    <a:srgbClr val="000000">
                      <a:alpha val="43137"/>
                    </a:srgbClr>
                  </a:outerShdw>
                </a:effectLst>
              </a:rPr>
              <a:t>III. ОБОБЩЕНИ ДАННИ ЗА ПРАВОРАЗДАВАТЕЛНА ДЕЙНОСТ НА РАЙОНЕН СЪД -  ВЕЛИКИ ПРЕСЛАВ</a:t>
            </a:r>
            <a:endParaRPr lang="bg-BG" sz="2800" b="1" u="sng"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51520" y="2204864"/>
            <a:ext cx="8424936" cy="4001490"/>
          </a:xfrm>
        </p:spPr>
        <p:txBody>
          <a:bodyPr>
            <a:normAutofit/>
          </a:bodyPr>
          <a:lstStyle/>
          <a:p>
            <a:pPr marL="0" indent="0" algn="just">
              <a:buNone/>
            </a:pPr>
            <a:r>
              <a:rPr lang="en-US" sz="1800" dirty="0" smtClean="0">
                <a:latin typeface="Arial Narrow" panose="020B0606020202030204" pitchFamily="34" charset="0"/>
              </a:rPr>
              <a:t>	</a:t>
            </a:r>
            <a:r>
              <a:rPr lang="ru-RU" sz="1800" b="1" u="sng" dirty="0" smtClean="0">
                <a:latin typeface="Arial Narrow" panose="020B0606020202030204" pitchFamily="34" charset="0"/>
              </a:rPr>
              <a:t>1</a:t>
            </a:r>
            <a:r>
              <a:rPr lang="ru-RU" sz="1800" b="1" u="sng" dirty="0" smtClean="0">
                <a:latin typeface="Arial Narrow" panose="020B0606020202030204" pitchFamily="34" charset="0"/>
              </a:rPr>
              <a:t>. </a:t>
            </a:r>
            <a:r>
              <a:rPr lang="ru-RU" sz="1800" b="1" u="sng" dirty="0" err="1" smtClean="0">
                <a:latin typeface="Arial Narrow" panose="020B0606020202030204" pitchFamily="34" charset="0"/>
              </a:rPr>
              <a:t>Постъпили</a:t>
            </a:r>
            <a:r>
              <a:rPr lang="ru-RU" sz="1800" b="1" u="sng" dirty="0" smtClean="0">
                <a:latin typeface="Arial Narrow" panose="020B0606020202030204" pitchFamily="34" charset="0"/>
              </a:rPr>
              <a:t> </a:t>
            </a:r>
            <a:r>
              <a:rPr lang="ru-RU" sz="1800" b="1" u="sng" dirty="0">
                <a:latin typeface="Arial Narrow" panose="020B0606020202030204" pitchFamily="34" charset="0"/>
              </a:rPr>
              <a:t>дела, </a:t>
            </a:r>
            <a:r>
              <a:rPr lang="ru-RU" sz="1800" b="1" u="sng" dirty="0" smtClean="0">
                <a:latin typeface="Arial Narrow" panose="020B0606020202030204" pitchFamily="34" charset="0"/>
              </a:rPr>
              <a:t>дела </a:t>
            </a:r>
            <a:r>
              <a:rPr lang="ru-RU" sz="1800" b="1" u="sng" dirty="0">
                <a:latin typeface="Arial Narrow" panose="020B0606020202030204" pitchFamily="34" charset="0"/>
              </a:rPr>
              <a:t>за разглеждане, свършени и несвършени дела за </a:t>
            </a:r>
            <a:r>
              <a:rPr lang="ru-RU" sz="1800" b="1" u="sng" dirty="0" smtClean="0">
                <a:latin typeface="Arial Narrow" panose="020B0606020202030204" pitchFamily="34" charset="0"/>
              </a:rPr>
              <a:t>2025 г</a:t>
            </a:r>
            <a:r>
              <a:rPr lang="ru-RU" sz="1800" b="1" u="sng" dirty="0">
                <a:latin typeface="Arial Narrow" panose="020B0606020202030204" pitchFamily="34" charset="0"/>
              </a:rPr>
              <a:t>., сравнени с предходните </a:t>
            </a:r>
            <a:r>
              <a:rPr lang="ru-RU" sz="1800" b="1" u="sng" dirty="0" err="1">
                <a:latin typeface="Arial Narrow" panose="020B0606020202030204" pitchFamily="34" charset="0"/>
              </a:rPr>
              <a:t>години</a:t>
            </a:r>
            <a:r>
              <a:rPr lang="ru-RU" sz="1800" b="1" u="sng" dirty="0" smtClean="0">
                <a:latin typeface="Arial Narrow" panose="020B0606020202030204" pitchFamily="34" charset="0"/>
              </a:rPr>
              <a:t>.</a:t>
            </a:r>
            <a:endParaRPr lang="ru-RU" sz="1800" b="1" u="sng" dirty="0">
              <a:latin typeface="Arial Narrow" panose="020B0606020202030204" pitchFamily="34" charset="0"/>
            </a:endParaRPr>
          </a:p>
          <a:p>
            <a:pPr marL="0" indent="0" algn="just">
              <a:buNone/>
            </a:pPr>
            <a:r>
              <a:rPr lang="ru-RU" sz="1800" b="1" dirty="0" smtClean="0">
                <a:latin typeface="Arial Narrow" panose="020B0606020202030204" pitchFamily="34" charset="0"/>
              </a:rPr>
              <a:t>	1.1</a:t>
            </a:r>
            <a:r>
              <a:rPr lang="ru-RU" sz="1800" b="1" dirty="0" smtClean="0">
                <a:latin typeface="Arial Narrow" panose="020B0606020202030204" pitchFamily="34" charset="0"/>
              </a:rPr>
              <a:t>. </a:t>
            </a:r>
            <a:r>
              <a:rPr lang="ru-RU" sz="1800" b="1" dirty="0" err="1" smtClean="0">
                <a:latin typeface="Arial Narrow" panose="020B0606020202030204" pitchFamily="34" charset="0"/>
              </a:rPr>
              <a:t>Постъпили</a:t>
            </a:r>
            <a:r>
              <a:rPr lang="ru-RU" sz="1800" b="1" dirty="0" smtClean="0">
                <a:latin typeface="Arial Narrow" panose="020B0606020202030204" pitchFamily="34" charset="0"/>
              </a:rPr>
              <a:t> </a:t>
            </a:r>
            <a:r>
              <a:rPr lang="ru-RU" sz="1800" b="1" dirty="0">
                <a:latin typeface="Arial Narrow" panose="020B0606020202030204" pitchFamily="34" charset="0"/>
              </a:rPr>
              <a:t>новообразувани дела.</a:t>
            </a:r>
          </a:p>
          <a:p>
            <a:pPr marL="0" indent="0" algn="just">
              <a:buNone/>
            </a:pPr>
            <a:r>
              <a:rPr lang="bg-BG" sz="1800" dirty="0" smtClean="0">
                <a:latin typeface="Arial Narrow" panose="020B0606020202030204" pitchFamily="34" charset="0"/>
              </a:rPr>
              <a:t>	През </a:t>
            </a:r>
            <a:r>
              <a:rPr lang="bg-BG" sz="1800" dirty="0" smtClean="0">
                <a:latin typeface="Arial Narrow" panose="020B0606020202030204" pitchFamily="34" charset="0"/>
              </a:rPr>
              <a:t>отчетния период в съда са постъпили общо 1389 броя новообразувани дела.</a:t>
            </a:r>
          </a:p>
          <a:p>
            <a:pPr marL="0" indent="0" algn="just">
              <a:buNone/>
            </a:pPr>
            <a:r>
              <a:rPr lang="bg-BG" sz="1800" dirty="0" smtClean="0">
                <a:latin typeface="Arial Narrow" panose="020B0606020202030204" pitchFamily="34" charset="0"/>
              </a:rPr>
              <a:t>	От </a:t>
            </a:r>
            <a:r>
              <a:rPr lang="bg-BG" sz="1800" dirty="0" smtClean="0">
                <a:latin typeface="Arial Narrow" panose="020B0606020202030204" pitchFamily="34" charset="0"/>
              </a:rPr>
              <a:t>тях 975 броя са граждански дела, в т.ч.: граждански дела по общия ред </a:t>
            </a:r>
            <a:r>
              <a:rPr lang="bg-BG" sz="1800" dirty="0" smtClean="0">
                <a:latin typeface="Arial Narrow" panose="020B0606020202030204" pitchFamily="34" charset="0"/>
              </a:rPr>
              <a:t>238 </a:t>
            </a:r>
            <a:r>
              <a:rPr lang="bg-BG" sz="1800" dirty="0" smtClean="0">
                <a:latin typeface="Arial Narrow" panose="020B0606020202030204" pitchFamily="34" charset="0"/>
              </a:rPr>
              <a:t>бр., производства по чл.310 от ГПК - 13 бр., частни граждански дела - 112 бр., частни граждански дела по чл.410 и чл.417 от ГПК – 610 бр., административни дела – 2 бр., граждански дела – други – 0 бр.</a:t>
            </a:r>
          </a:p>
          <a:p>
            <a:pPr marL="0" indent="0" algn="just">
              <a:buNone/>
            </a:pPr>
            <a:r>
              <a:rPr lang="bg-BG" sz="1800" dirty="0" smtClean="0">
                <a:latin typeface="Arial Narrow" panose="020B0606020202030204" pitchFamily="34" charset="0"/>
              </a:rPr>
              <a:t>	Новообразуваните </a:t>
            </a:r>
            <a:r>
              <a:rPr lang="bg-BG" sz="1800" dirty="0" smtClean="0">
                <a:latin typeface="Arial Narrow" panose="020B0606020202030204" pitchFamily="34" charset="0"/>
              </a:rPr>
              <a:t>наказателни дела са общо 414 в т. ч.: наказателни общ характер дела - 97 бр., наказателни частен характер дела - </a:t>
            </a:r>
            <a:r>
              <a:rPr lang="bg-BG" sz="1800" dirty="0">
                <a:latin typeface="Arial Narrow" panose="020B0606020202030204" pitchFamily="34" charset="0"/>
              </a:rPr>
              <a:t>8</a:t>
            </a:r>
            <a:r>
              <a:rPr lang="bg-BG" sz="1800" dirty="0" smtClean="0">
                <a:latin typeface="Arial Narrow" panose="020B0606020202030204" pitchFamily="34" charset="0"/>
              </a:rPr>
              <a:t> бр., </a:t>
            </a:r>
            <a:r>
              <a:rPr lang="bg-BG" sz="1800" dirty="0" err="1" smtClean="0">
                <a:latin typeface="Arial Narrow" panose="020B0606020202030204" pitchFamily="34" charset="0"/>
              </a:rPr>
              <a:t>административнонаказателни</a:t>
            </a:r>
            <a:r>
              <a:rPr lang="bg-BG" sz="1800" dirty="0" smtClean="0">
                <a:latin typeface="Arial Narrow" panose="020B0606020202030204" pitchFamily="34" charset="0"/>
              </a:rPr>
              <a:t> дела по чл.78а от НК – 18 броя, частни наказателни дела -разпити – 19 бр., частни наказателни дела – 181 броя и </a:t>
            </a:r>
            <a:r>
              <a:rPr lang="bg-BG" sz="1800" dirty="0" err="1" smtClean="0">
                <a:latin typeface="Arial Narrow" panose="020B0606020202030204" pitchFamily="34" charset="0"/>
              </a:rPr>
              <a:t>административнонаказателни</a:t>
            </a:r>
            <a:r>
              <a:rPr lang="bg-BG" sz="1800" dirty="0" smtClean="0">
                <a:latin typeface="Arial Narrow" panose="020B0606020202030204" pitchFamily="34" charset="0"/>
              </a:rPr>
              <a:t> </a:t>
            </a:r>
            <a:r>
              <a:rPr lang="bg-BG" sz="1800" dirty="0" smtClean="0">
                <a:latin typeface="Arial Narrow" panose="020B0606020202030204" pitchFamily="34" charset="0"/>
              </a:rPr>
              <a:t>дела – 91 бр. </a:t>
            </a:r>
          </a:p>
          <a:p>
            <a:pPr marL="0" indent="0">
              <a:buNone/>
            </a:pPr>
            <a:endParaRPr lang="bg-BG" dirty="0"/>
          </a:p>
        </p:txBody>
      </p:sp>
    </p:spTree>
    <p:extLst>
      <p:ext uri="{BB962C8B-B14F-4D97-AF65-F5344CB8AC3E}">
        <p14:creationId xmlns:p14="http://schemas.microsoft.com/office/powerpoint/2010/main" val="324355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052736"/>
            <a:ext cx="6480720" cy="936104"/>
          </a:xfrm>
        </p:spPr>
        <p:txBody>
          <a:bodyPr>
            <a:noAutofit/>
          </a:bodyPr>
          <a:lstStyle/>
          <a:p>
            <a:pPr algn="ctr"/>
            <a:r>
              <a:rPr lang="bg-BG" sz="2800" b="1" u="sng" dirty="0">
                <a:solidFill>
                  <a:schemeClr val="accent3">
                    <a:lumMod val="50000"/>
                  </a:schemeClr>
                </a:solidFill>
                <a:effectLst>
                  <a:outerShdw blurRad="38100" dist="38100" dir="2700000" algn="tl">
                    <a:srgbClr val="000000">
                      <a:alpha val="43137"/>
                    </a:srgbClr>
                  </a:outerShdw>
                </a:effectLst>
              </a:rPr>
              <a:t>Постъпили </a:t>
            </a:r>
            <a:r>
              <a:rPr lang="bg-BG" sz="2800" b="1" u="sng" dirty="0" smtClean="0">
                <a:solidFill>
                  <a:schemeClr val="accent3">
                    <a:lumMod val="50000"/>
                  </a:schemeClr>
                </a:solidFill>
                <a:effectLst>
                  <a:outerShdw blurRad="38100" dist="38100" dir="2700000" algn="tl">
                    <a:srgbClr val="000000">
                      <a:alpha val="43137"/>
                    </a:srgbClr>
                  </a:outerShdw>
                </a:effectLst>
              </a:rPr>
              <a:t/>
            </a:r>
            <a:br>
              <a:rPr lang="bg-BG" sz="2800" b="1" u="sng" dirty="0" smtClean="0">
                <a:solidFill>
                  <a:schemeClr val="accent3">
                    <a:lumMod val="50000"/>
                  </a:schemeClr>
                </a:solidFill>
                <a:effectLst>
                  <a:outerShdw blurRad="38100" dist="38100" dir="2700000" algn="tl">
                    <a:srgbClr val="000000">
                      <a:alpha val="43137"/>
                    </a:srgbClr>
                  </a:outerShdw>
                </a:effectLst>
              </a:rPr>
            </a:br>
            <a:r>
              <a:rPr lang="bg-BG" sz="2800" b="1" u="sng" dirty="0" smtClean="0">
                <a:solidFill>
                  <a:schemeClr val="accent3">
                    <a:lumMod val="50000"/>
                  </a:schemeClr>
                </a:solidFill>
                <a:effectLst>
                  <a:outerShdw blurRad="38100" dist="38100" dir="2700000" algn="tl">
                    <a:srgbClr val="000000">
                      <a:alpha val="43137"/>
                    </a:srgbClr>
                  </a:outerShdw>
                </a:effectLst>
              </a:rPr>
              <a:t>новообразувани </a:t>
            </a:r>
            <a:r>
              <a:rPr lang="bg-BG" sz="2800" b="1" u="sng" dirty="0">
                <a:solidFill>
                  <a:schemeClr val="accent3">
                    <a:lumMod val="50000"/>
                  </a:schemeClr>
                </a:solidFill>
                <a:effectLst>
                  <a:outerShdw blurRad="38100" dist="38100" dir="2700000" algn="tl">
                    <a:srgbClr val="000000">
                      <a:alpha val="43137"/>
                    </a:srgbClr>
                  </a:outerShdw>
                </a:effectLst>
              </a:rPr>
              <a:t>дела</a:t>
            </a:r>
            <a:r>
              <a:rPr lang="en-US" sz="2800" b="1" u="sng" dirty="0">
                <a:solidFill>
                  <a:schemeClr val="accent3">
                    <a:lumMod val="50000"/>
                  </a:schemeClr>
                </a:solidFill>
                <a:effectLst>
                  <a:outerShdw blurRad="38100" dist="38100" dir="2700000" algn="tl">
                    <a:srgbClr val="000000">
                      <a:alpha val="43137"/>
                    </a:srgbClr>
                  </a:outerShdw>
                </a:effectLst>
              </a:rPr>
              <a:t> </a:t>
            </a:r>
            <a:endParaRPr lang="bg-BG" sz="2800" b="1" u="sng" dirty="0">
              <a:solidFill>
                <a:schemeClr val="accent3">
                  <a:lumMod val="50000"/>
                </a:schemeClr>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344436607"/>
              </p:ext>
            </p:extLst>
          </p:nvPr>
        </p:nvGraphicFramePr>
        <p:xfrm>
          <a:off x="1043608" y="2564904"/>
          <a:ext cx="6840760" cy="2604292"/>
        </p:xfrm>
        <a:graphic>
          <a:graphicData uri="http://schemas.openxmlformats.org/drawingml/2006/table">
            <a:tbl>
              <a:tblPr>
                <a:tableStyleId>{5C22544A-7EE6-4342-B048-85BDC9FD1C3A}</a:tableStyleId>
              </a:tblPr>
              <a:tblGrid>
                <a:gridCol w="1716694"/>
                <a:gridCol w="1992692"/>
                <a:gridCol w="1708022"/>
                <a:gridCol w="1423352"/>
              </a:tblGrid>
              <a:tr h="744082">
                <a:tc>
                  <a:txBody>
                    <a:bodyPr/>
                    <a:lstStyle/>
                    <a:p>
                      <a:pPr algn="ctr">
                        <a:spcAft>
                          <a:spcPts val="0"/>
                        </a:spcAft>
                      </a:pPr>
                      <a:r>
                        <a:rPr lang="bg-BG" sz="1800" b="1" dirty="0">
                          <a:effectLst/>
                        </a:rPr>
                        <a:t>Година /вид </a:t>
                      </a:r>
                      <a:r>
                        <a:rPr lang="bg-BG" sz="1800" b="1" dirty="0" smtClean="0">
                          <a:effectLst/>
                        </a:rPr>
                        <a:t>дела</a:t>
                      </a:r>
                      <a:endParaRPr lang="bg-BG" sz="1800" b="1" dirty="0">
                        <a:effectLst/>
                      </a:endParaRPr>
                    </a:p>
                  </a:txBody>
                  <a:tcPr marL="44450" marR="44450" marT="0" marB="0" anchor="ctr">
                    <a:solidFill>
                      <a:schemeClr val="accent1">
                        <a:lumMod val="20000"/>
                        <a:lumOff val="80000"/>
                      </a:schemeClr>
                    </a:solidFill>
                  </a:tcPr>
                </a:tc>
                <a:tc>
                  <a:txBody>
                    <a:bodyPr/>
                    <a:lstStyle/>
                    <a:p>
                      <a:pPr algn="ctr">
                        <a:spcAft>
                          <a:spcPts val="0"/>
                        </a:spcAft>
                      </a:pPr>
                      <a:r>
                        <a:rPr lang="bg-BG" sz="1800" b="1" dirty="0">
                          <a:effectLst/>
                        </a:rPr>
                        <a:t>Наказателни дела</a:t>
                      </a:r>
                      <a:endParaRPr lang="bg-BG" sz="1800" b="1"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b="1" dirty="0">
                          <a:effectLst/>
                        </a:rPr>
                        <a:t>Граждански дела</a:t>
                      </a:r>
                      <a:endParaRPr lang="bg-BG" sz="1800" b="1" dirty="0">
                        <a:effectLst/>
                        <a:latin typeface="Times New Roman"/>
                        <a:ea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bg-BG" sz="1800" b="1" dirty="0">
                          <a:effectLst/>
                        </a:rPr>
                        <a:t>Общо дела</a:t>
                      </a:r>
                      <a:endParaRPr lang="bg-BG" sz="1800" b="1" dirty="0">
                        <a:effectLst/>
                        <a:latin typeface="Times New Roman"/>
                        <a:ea typeface="Times New Roman"/>
                      </a:endParaRPr>
                    </a:p>
                  </a:txBody>
                  <a:tcPr marL="44450" marR="44450" marT="0" marB="0" anchor="ctr">
                    <a:solidFill>
                      <a:schemeClr val="accent1">
                        <a:lumMod val="20000"/>
                        <a:lumOff val="80000"/>
                      </a:schemeClr>
                    </a:solidFill>
                  </a:tcPr>
                </a:tc>
              </a:tr>
              <a:tr h="372042">
                <a:tc>
                  <a:txBody>
                    <a:bodyPr/>
                    <a:lstStyle/>
                    <a:p>
                      <a:pPr algn="ctr">
                        <a:spcAft>
                          <a:spcPts val="0"/>
                        </a:spcAft>
                      </a:pPr>
                      <a:r>
                        <a:rPr lang="bg-BG" sz="1800" dirty="0" smtClean="0">
                          <a:effectLst/>
                        </a:rPr>
                        <a:t>202</a:t>
                      </a:r>
                      <a:r>
                        <a:rPr lang="en-US" sz="1800" dirty="0" smtClean="0">
                          <a:effectLst/>
                        </a:rPr>
                        <a:t>1</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dirty="0" smtClean="0">
                          <a:effectLst/>
                          <a:latin typeface="+mn-lt"/>
                          <a:ea typeface="+mn-ea"/>
                        </a:rPr>
                        <a:t>438</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dirty="0" smtClean="0">
                          <a:effectLst/>
                          <a:latin typeface="+mn-lt"/>
                          <a:ea typeface="+mn-ea"/>
                        </a:rPr>
                        <a:t>737</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smtClean="0">
                          <a:effectLst/>
                        </a:rPr>
                        <a:t>1</a:t>
                      </a:r>
                      <a:r>
                        <a:rPr lang="en-US" sz="1800" dirty="0" smtClean="0">
                          <a:effectLst/>
                        </a:rPr>
                        <a:t>175</a:t>
                      </a:r>
                      <a:endParaRPr lang="bg-BG" sz="1800" dirty="0">
                        <a:effectLst/>
                        <a:latin typeface="Times New Roman"/>
                        <a:ea typeface="Times New Roman"/>
                      </a:endParaRPr>
                    </a:p>
                  </a:txBody>
                  <a:tcPr marL="44450" marR="44450" marT="0" marB="0">
                    <a:solidFill>
                      <a:schemeClr val="accent1">
                        <a:lumMod val="20000"/>
                        <a:lumOff val="80000"/>
                      </a:schemeClr>
                    </a:solidFill>
                  </a:tcPr>
                </a:tc>
              </a:tr>
              <a:tr h="372042">
                <a:tc>
                  <a:txBody>
                    <a:bodyPr/>
                    <a:lstStyle/>
                    <a:p>
                      <a:pPr algn="ctr">
                        <a:spcAft>
                          <a:spcPts val="0"/>
                        </a:spcAft>
                      </a:pPr>
                      <a:r>
                        <a:rPr lang="bg-BG" sz="1800" dirty="0" smtClean="0">
                          <a:effectLst/>
                        </a:rPr>
                        <a:t>202</a:t>
                      </a:r>
                      <a:r>
                        <a:rPr lang="en-US" sz="1800" dirty="0" smtClean="0">
                          <a:effectLst/>
                        </a:rPr>
                        <a:t>2</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smtClean="0">
                          <a:effectLst/>
                        </a:rPr>
                        <a:t>4</a:t>
                      </a:r>
                      <a:r>
                        <a:rPr lang="en-US" sz="1800" dirty="0" smtClean="0">
                          <a:effectLst/>
                        </a:rPr>
                        <a:t>40</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dirty="0" smtClean="0">
                          <a:effectLst/>
                          <a:latin typeface="+mn-lt"/>
                          <a:ea typeface="+mn-ea"/>
                        </a:rPr>
                        <a:t>687</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smtClean="0">
                          <a:effectLst/>
                        </a:rPr>
                        <a:t>11</a:t>
                      </a:r>
                      <a:r>
                        <a:rPr lang="en-US" sz="1800" dirty="0" smtClean="0">
                          <a:effectLst/>
                        </a:rPr>
                        <a:t>27</a:t>
                      </a:r>
                      <a:endParaRPr lang="bg-BG" sz="1800" dirty="0">
                        <a:effectLst/>
                        <a:latin typeface="Times New Roman"/>
                        <a:ea typeface="Times New Roman"/>
                      </a:endParaRPr>
                    </a:p>
                  </a:txBody>
                  <a:tcPr marL="44450" marR="44450" marT="0" marB="0">
                    <a:solidFill>
                      <a:schemeClr val="accent1">
                        <a:lumMod val="20000"/>
                        <a:lumOff val="80000"/>
                      </a:schemeClr>
                    </a:solidFill>
                  </a:tcPr>
                </a:tc>
              </a:tr>
              <a:tr h="372042">
                <a:tc>
                  <a:txBody>
                    <a:bodyPr/>
                    <a:lstStyle/>
                    <a:p>
                      <a:pPr algn="ctr">
                        <a:spcAft>
                          <a:spcPts val="0"/>
                        </a:spcAft>
                      </a:pPr>
                      <a:r>
                        <a:rPr lang="bg-BG" sz="1800" dirty="0" smtClean="0">
                          <a:effectLst/>
                        </a:rPr>
                        <a:t>202</a:t>
                      </a:r>
                      <a:r>
                        <a:rPr lang="en-US" sz="1800" dirty="0" smtClean="0">
                          <a:effectLst/>
                        </a:rPr>
                        <a:t>3</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dirty="0" smtClean="0">
                          <a:effectLst/>
                          <a:latin typeface="+mn-lt"/>
                          <a:ea typeface="+mn-ea"/>
                        </a:rPr>
                        <a:t>336</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smtClean="0">
                          <a:effectLst/>
                          <a:latin typeface="+mn-lt"/>
                          <a:ea typeface="+mn-ea"/>
                        </a:rPr>
                        <a:t>6</a:t>
                      </a:r>
                      <a:r>
                        <a:rPr lang="en-US" sz="1800" dirty="0" smtClean="0">
                          <a:effectLst/>
                          <a:latin typeface="+mn-lt"/>
                          <a:ea typeface="+mn-ea"/>
                        </a:rPr>
                        <a:t>56</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dirty="0" smtClean="0">
                          <a:effectLst/>
                          <a:latin typeface="+mn-lt"/>
                          <a:ea typeface="+mn-ea"/>
                        </a:rPr>
                        <a:t>992</a:t>
                      </a:r>
                      <a:endParaRPr lang="bg-BG" sz="1800" dirty="0">
                        <a:effectLst/>
                        <a:latin typeface="Times New Roman"/>
                        <a:ea typeface="Times New Roman"/>
                      </a:endParaRPr>
                    </a:p>
                  </a:txBody>
                  <a:tcPr marL="44450" marR="44450" marT="0" marB="0">
                    <a:solidFill>
                      <a:schemeClr val="accent1">
                        <a:lumMod val="20000"/>
                        <a:lumOff val="80000"/>
                      </a:schemeClr>
                    </a:solidFill>
                  </a:tcPr>
                </a:tc>
              </a:tr>
              <a:tr h="372042">
                <a:tc>
                  <a:txBody>
                    <a:bodyPr/>
                    <a:lstStyle/>
                    <a:p>
                      <a:pPr algn="ctr">
                        <a:spcAft>
                          <a:spcPts val="0"/>
                        </a:spcAft>
                      </a:pPr>
                      <a:r>
                        <a:rPr lang="bg-BG" sz="1800" dirty="0" smtClean="0">
                          <a:effectLst/>
                        </a:rPr>
                        <a:t>202</a:t>
                      </a:r>
                      <a:r>
                        <a:rPr lang="en-US" sz="1800" dirty="0" smtClean="0">
                          <a:effectLst/>
                        </a:rPr>
                        <a:t>4</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dirty="0" smtClean="0">
                          <a:effectLst/>
                          <a:latin typeface="+mn-lt"/>
                          <a:ea typeface="+mn-ea"/>
                        </a:rPr>
                        <a:t>365</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dirty="0" smtClean="0">
                          <a:effectLst/>
                          <a:latin typeface="+mn-lt"/>
                          <a:ea typeface="+mn-ea"/>
                        </a:rPr>
                        <a:t>899</a:t>
                      </a:r>
                      <a:endParaRPr lang="bg-BG" sz="1800" dirty="0">
                        <a:effectLst/>
                        <a:latin typeface="Times New Roman"/>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en-US" sz="1800" dirty="0" smtClean="0">
                          <a:effectLst/>
                          <a:latin typeface="+mn-lt"/>
                          <a:ea typeface="+mn-ea"/>
                        </a:rPr>
                        <a:t>1231</a:t>
                      </a:r>
                      <a:endParaRPr lang="bg-BG" sz="1800" dirty="0">
                        <a:effectLst/>
                        <a:latin typeface="Times New Roman"/>
                        <a:ea typeface="Times New Roman"/>
                      </a:endParaRPr>
                    </a:p>
                  </a:txBody>
                  <a:tcPr marL="44450" marR="44450" marT="0" marB="0">
                    <a:solidFill>
                      <a:schemeClr val="accent1">
                        <a:lumMod val="20000"/>
                        <a:lumOff val="80000"/>
                      </a:schemeClr>
                    </a:solidFill>
                  </a:tcPr>
                </a:tc>
              </a:tr>
              <a:tr h="372042">
                <a:tc>
                  <a:txBody>
                    <a:bodyPr/>
                    <a:lstStyle/>
                    <a:p>
                      <a:pPr algn="ctr">
                        <a:spcAft>
                          <a:spcPts val="0"/>
                        </a:spcAft>
                      </a:pPr>
                      <a:r>
                        <a:rPr lang="bg-BG" sz="1800" dirty="0" smtClean="0">
                          <a:effectLst/>
                          <a:latin typeface="+mn-lt"/>
                          <a:ea typeface="Times New Roman"/>
                        </a:rPr>
                        <a:t>2025</a:t>
                      </a:r>
                      <a:endParaRPr lang="bg-BG" sz="1800" dirty="0">
                        <a:effectLst/>
                        <a:latin typeface="+mn-lt"/>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414</a:t>
                      </a:r>
                      <a:endParaRPr lang="bg-BG" sz="1800" dirty="0">
                        <a:effectLst/>
                        <a:latin typeface="+mn-lt"/>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975</a:t>
                      </a:r>
                      <a:endParaRPr lang="bg-BG" sz="1800" dirty="0">
                        <a:effectLst/>
                        <a:latin typeface="+mn-lt"/>
                        <a:ea typeface="Times New Roman"/>
                      </a:endParaRPr>
                    </a:p>
                  </a:txBody>
                  <a:tcPr marL="44450" marR="44450" marT="0" marB="0">
                    <a:solidFill>
                      <a:schemeClr val="accent1">
                        <a:lumMod val="20000"/>
                        <a:lumOff val="80000"/>
                      </a:schemeClr>
                    </a:solidFill>
                  </a:tcPr>
                </a:tc>
                <a:tc>
                  <a:txBody>
                    <a:bodyPr/>
                    <a:lstStyle/>
                    <a:p>
                      <a:pPr algn="ctr">
                        <a:spcAft>
                          <a:spcPts val="0"/>
                        </a:spcAft>
                      </a:pPr>
                      <a:r>
                        <a:rPr lang="bg-BG" sz="1800" dirty="0" smtClean="0">
                          <a:effectLst/>
                          <a:latin typeface="+mn-lt"/>
                          <a:ea typeface="Times New Roman"/>
                        </a:rPr>
                        <a:t>1389</a:t>
                      </a:r>
                      <a:endParaRPr lang="bg-BG" sz="1800" dirty="0">
                        <a:effectLst/>
                        <a:latin typeface="+mn-lt"/>
                        <a:ea typeface="Times New Roman"/>
                      </a:endParaRPr>
                    </a:p>
                  </a:txBody>
                  <a:tcPr marL="44450" marR="4445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69408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632848" cy="710952"/>
          </a:xfrm>
        </p:spPr>
        <p:txBody>
          <a:bodyPr>
            <a:normAutofit fontScale="90000"/>
          </a:bodyPr>
          <a:lstStyle/>
          <a:p>
            <a:r>
              <a:rPr lang="bg-BG" sz="3600" b="1" u="sng" dirty="0" smtClean="0">
                <a:solidFill>
                  <a:schemeClr val="accent3">
                    <a:lumMod val="50000"/>
                  </a:schemeClr>
                </a:solidFill>
                <a:effectLst>
                  <a:outerShdw blurRad="38100" dist="38100" dir="2700000" algn="tl">
                    <a:srgbClr val="000000">
                      <a:alpha val="43137"/>
                    </a:srgbClr>
                  </a:outerShdw>
                </a:effectLst>
              </a:rPr>
              <a:t>Постъпили новообразувани </a:t>
            </a:r>
            <a:r>
              <a:rPr lang="bg-BG" sz="3600" b="1" u="sng" dirty="0">
                <a:solidFill>
                  <a:schemeClr val="accent3">
                    <a:lumMod val="50000"/>
                  </a:schemeClr>
                </a:solidFill>
                <a:effectLst>
                  <a:outerShdw blurRad="38100" dist="38100" dir="2700000" algn="tl">
                    <a:srgbClr val="000000">
                      <a:alpha val="43137"/>
                    </a:srgbClr>
                  </a:outerShdw>
                </a:effectLst>
              </a:rPr>
              <a:t>дела</a:t>
            </a:r>
            <a:r>
              <a:rPr lang="en-US" sz="3600" b="1" u="sng" dirty="0">
                <a:solidFill>
                  <a:schemeClr val="accent3">
                    <a:lumMod val="50000"/>
                  </a:schemeClr>
                </a:solidFill>
                <a:effectLst>
                  <a:outerShdw blurRad="38100" dist="38100" dir="2700000" algn="tl">
                    <a:srgbClr val="000000">
                      <a:alpha val="43137"/>
                    </a:srgbClr>
                  </a:outerShdw>
                </a:effectLst>
              </a:rPr>
              <a:t> </a:t>
            </a:r>
            <a:endParaRPr lang="en-US" sz="3600" dirty="0">
              <a:solidFill>
                <a:schemeClr val="accent3">
                  <a:lumMod val="50000"/>
                </a:schemeClr>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130969175"/>
              </p:ext>
            </p:extLst>
          </p:nvPr>
        </p:nvGraphicFramePr>
        <p:xfrm>
          <a:off x="251520" y="1600200"/>
          <a:ext cx="8424936"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7088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3822</TotalTime>
  <Words>1868</Words>
  <Application>Microsoft Office PowerPoint</Application>
  <PresentationFormat>On-screen Show (4:3)</PresentationFormat>
  <Paragraphs>739</Paragraphs>
  <Slides>68</Slides>
  <Notes>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Oriel</vt:lpstr>
      <vt:lpstr>PowerPoint Presentation</vt:lpstr>
      <vt:lpstr>PowerPoint Presentation</vt:lpstr>
      <vt:lpstr>I.СЪДЕБЕН РАЙОН. НАСЕЛЕНИЕ. </vt:lpstr>
      <vt:lpstr>II. КАДРОВА ОБЕЗПЕЧЕНОСТ. СТРУКТУРА И УПРАВЛЕНИЕ НА ИНСТИТУЦИЯТА.</vt:lpstr>
      <vt:lpstr>PowerPoint Presentation</vt:lpstr>
      <vt:lpstr>PowerPoint Presentation</vt:lpstr>
      <vt:lpstr>III. ОБОБЩЕНИ ДАННИ ЗА ПРАВОРАЗДАВАТЕЛНА ДЕЙНОСТ НА РАЙОНЕН СЪД -  ВЕЛИКИ ПРЕСЛАВ</vt:lpstr>
      <vt:lpstr>Постъпили  новообразувани дела </vt:lpstr>
      <vt:lpstr>Постъпили новообразувани дела </vt:lpstr>
      <vt:lpstr>1.2 Общо дела за разглеждане.</vt:lpstr>
      <vt:lpstr>Общо дела за разглеждане </vt:lpstr>
      <vt:lpstr>Общо дела за разглеждане </vt:lpstr>
      <vt:lpstr>Брой свършени дела  през 2025 г.</vt:lpstr>
      <vt:lpstr>Свършени дела </vt:lpstr>
      <vt:lpstr> Несвършени дела</vt:lpstr>
      <vt:lpstr>PowerPoint Presentation</vt:lpstr>
      <vt:lpstr>2.Срочност на правораздавателна дейност. Брой приключили в тримесечен срок дела, сравнени с предходни периоди. Процент на свършените в тримесечен срок дела.</vt:lpstr>
      <vt:lpstr>3. Качество на съдебните актове:  потвърдени /включително и като %/, отменени и върнати /включително и като %/</vt:lpstr>
      <vt:lpstr>Качество на съдебните актове </vt:lpstr>
      <vt:lpstr>        4. Натовареност – по щат и действителна    натовареност, спрямо дела за разглеждане  и спрямо свършени дела</vt:lpstr>
      <vt:lpstr>PowerPoint Presentation</vt:lpstr>
      <vt:lpstr>4. Натовареност</vt:lpstr>
      <vt:lpstr>IV. НАКАЗАТЕЛНА ЧАСТ</vt:lpstr>
      <vt:lpstr>Новообразувани наказателни дела</vt:lpstr>
      <vt:lpstr>НАКАЗАТЕЛНА ЧАСТ</vt:lpstr>
      <vt:lpstr>Останали несвършени наказателни дела към 31.12.2025г.</vt:lpstr>
      <vt:lpstr>PowerPoint Presentation</vt:lpstr>
      <vt:lpstr>НАКАЗАТЕЛНА ЧАСТ</vt:lpstr>
      <vt:lpstr>3. Разглеждане на делата.</vt:lpstr>
      <vt:lpstr>Свършени дела и сравнение с        предходни периоди</vt:lpstr>
      <vt:lpstr>PowerPoint Presentation</vt:lpstr>
      <vt:lpstr>Сравнение с предходния отчетен   период на 2024 година</vt:lpstr>
      <vt:lpstr>PowerPoint Presentation</vt:lpstr>
      <vt:lpstr>PowerPoint Presentation</vt:lpstr>
      <vt:lpstr>                Свършени дела               в тримесечен срок</vt:lpstr>
      <vt:lpstr>Тенденции и заключение</vt:lpstr>
      <vt:lpstr>V. ГРАЖДАНСКА ЧАСТ</vt:lpstr>
      <vt:lpstr>Постъпили новообразувани  граждански дела през 2025 г.</vt:lpstr>
      <vt:lpstr>Несвършени граждански дела</vt:lpstr>
      <vt:lpstr>3. Разглеждане на гражданските дела.</vt:lpstr>
      <vt:lpstr>PowerPoint Presentation</vt:lpstr>
      <vt:lpstr>Дела за разглеждане  в сравнителна таблица</vt:lpstr>
      <vt:lpstr>Дела за разглеждане</vt:lpstr>
      <vt:lpstr>PowerPoint Presentation</vt:lpstr>
      <vt:lpstr>PowerPoint Presentation</vt:lpstr>
      <vt:lpstr>PowerPoint Presentation</vt:lpstr>
      <vt:lpstr>4. Свършени дела и несвършени дела</vt:lpstr>
      <vt:lpstr>Свършени дела в тримесечен срок</vt:lpstr>
      <vt:lpstr>PowerPoint Presentation</vt:lpstr>
      <vt:lpstr>Тенденции и заключение</vt:lpstr>
      <vt:lpstr>VI. АНАЛИЗ НА ДЕЙНОСТТА НА СЪДИИТЕ В РАЙОНЕН СЪД – ВЕЛИКИ ПРЕСЛАВ</vt:lpstr>
      <vt:lpstr>PowerPoint Presentation</vt:lpstr>
      <vt:lpstr>PowerPoint Presentation</vt:lpstr>
      <vt:lpstr>PowerPoint Presentation</vt:lpstr>
      <vt:lpstr>PowerPoint Presentation</vt:lpstr>
      <vt:lpstr>PowerPoint Presentation</vt:lpstr>
      <vt:lpstr>Тенденции и заключение.</vt:lpstr>
      <vt:lpstr>VII. ДИСЦИПЛИНАРНИ ПРОИЗВОДСТВА</vt:lpstr>
      <vt:lpstr>VIII. ДЪРЖАВНИ СЪДЕБНИ ИЗПЪЛНИТЕЛИ.  СЪДИЯ ПО ВПИСВАНИЯТА.</vt:lpstr>
      <vt:lpstr>PowerPoint Presentation</vt:lpstr>
      <vt:lpstr>PowerPoint Presentation</vt:lpstr>
      <vt:lpstr>IX. ПРОВЕРКИ ОТ ИНСПЕКТОРАТА КЪМ ВИСШИЯ СЪДЕБЕН СЪВЕТ, ОКРЪЖЕН СЪД – ШУМЕН И ДРУГИ ОРГАНИ.  РЕВИЗИОННА ДЕЙНОСТ ПРЕЗ 2025 ГОДИНА.</vt:lpstr>
      <vt:lpstr>X. ДЕЙНОСТ НА СЪДЕБНАТА АДМИНИСТРАЦИЯ</vt:lpstr>
      <vt:lpstr>PowerPoint Presentation</vt:lpstr>
      <vt:lpstr>ХI. МАТЕРИАЛНА И ФИНАНСОВА  ОБЕЗПЕЧЕНОСТ.  ТЕХНИЧЕСКА ОБЕЗПЕЧЕНОСТ И ИНФОРМАЦИОННО ОСИГУРЯВАНЕ.</vt:lpstr>
      <vt:lpstr>ХIII. ОТЧЕТ-АНАЛИЗ ПО ИЗПЪЛНЕНИЕ НА КОМУНИКАЦИОННАТА СТРАТЕГИЯ. ИНИЦИАТИВИ. СЪБИТИЯ.</vt:lpstr>
      <vt:lpstr>XIV. ЗАКЛЮЧЕНИЕ</vt:lpstr>
      <vt:lpstr>БЛАГОДЯРА НА ЦЕЛИЯ ЕКИП НА  РАЙОНЕН СЪД  ВЕЛИКИ ПРЕСЛАВ  ЗА ПРОЯВЕНИТЕ ПОСТОЯНСТВО,  УПОРИТОСТ И ПРОФЕСИОНАЛИЗЪМ  ПРЕЗ ИЗМИНАЛАТА 2025 ГОДИНА.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boian y. boytchev</dc:creator>
  <cp:lastModifiedBy>Мюжгян М. Ахмедова</cp:lastModifiedBy>
  <cp:revision>531</cp:revision>
  <cp:lastPrinted>2025-02-13T09:42:57Z</cp:lastPrinted>
  <dcterms:created xsi:type="dcterms:W3CDTF">2019-02-15T13:27:39Z</dcterms:created>
  <dcterms:modified xsi:type="dcterms:W3CDTF">2026-02-19T14:30:19Z</dcterms:modified>
</cp:coreProperties>
</file>