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9"/>
  </p:notesMasterIdLst>
  <p:handoutMasterIdLst>
    <p:handoutMasterId r:id="rId70"/>
  </p:handoutMasterIdLst>
  <p:sldIdLst>
    <p:sldId id="290" r:id="rId2"/>
    <p:sldId id="289" r:id="rId3"/>
    <p:sldId id="291" r:id="rId4"/>
    <p:sldId id="292" r:id="rId5"/>
    <p:sldId id="293" r:id="rId6"/>
    <p:sldId id="329" r:id="rId7"/>
    <p:sldId id="294" r:id="rId8"/>
    <p:sldId id="295" r:id="rId9"/>
    <p:sldId id="257" r:id="rId10"/>
    <p:sldId id="331" r:id="rId11"/>
    <p:sldId id="330" r:id="rId12"/>
    <p:sldId id="332" r:id="rId13"/>
    <p:sldId id="296" r:id="rId14"/>
    <p:sldId id="260" r:id="rId15"/>
    <p:sldId id="297" r:id="rId16"/>
    <p:sldId id="333" r:id="rId17"/>
    <p:sldId id="298" r:id="rId18"/>
    <p:sldId id="299" r:id="rId19"/>
    <p:sldId id="300" r:id="rId20"/>
    <p:sldId id="301" r:id="rId21"/>
    <p:sldId id="334" r:id="rId22"/>
    <p:sldId id="302" r:id="rId23"/>
    <p:sldId id="303" r:id="rId24"/>
    <p:sldId id="268" r:id="rId25"/>
    <p:sldId id="304" r:id="rId26"/>
    <p:sldId id="269" r:id="rId27"/>
    <p:sldId id="305" r:id="rId28"/>
    <p:sldId id="306" r:id="rId29"/>
    <p:sldId id="307" r:id="rId30"/>
    <p:sldId id="351" r:id="rId31"/>
    <p:sldId id="352" r:id="rId32"/>
    <p:sldId id="353" r:id="rId33"/>
    <p:sldId id="335" r:id="rId34"/>
    <p:sldId id="336" r:id="rId35"/>
    <p:sldId id="310" r:id="rId36"/>
    <p:sldId id="311" r:id="rId37"/>
    <p:sldId id="270" r:id="rId38"/>
    <p:sldId id="272" r:id="rId39"/>
    <p:sldId id="354" r:id="rId40"/>
    <p:sldId id="355" r:id="rId41"/>
    <p:sldId id="337" r:id="rId42"/>
    <p:sldId id="340" r:id="rId43"/>
    <p:sldId id="356" r:id="rId44"/>
    <p:sldId id="357" r:id="rId45"/>
    <p:sldId id="312" r:id="rId46"/>
    <p:sldId id="343" r:id="rId47"/>
    <p:sldId id="344" r:id="rId48"/>
    <p:sldId id="345" r:id="rId49"/>
    <p:sldId id="313" r:id="rId50"/>
    <p:sldId id="346" r:id="rId51"/>
    <p:sldId id="349" r:id="rId52"/>
    <p:sldId id="358" r:id="rId53"/>
    <p:sldId id="350" r:id="rId54"/>
    <p:sldId id="359" r:id="rId55"/>
    <p:sldId id="360" r:id="rId56"/>
    <p:sldId id="318" r:id="rId57"/>
    <p:sldId id="319" r:id="rId58"/>
    <p:sldId id="320" r:id="rId59"/>
    <p:sldId id="347" r:id="rId60"/>
    <p:sldId id="328" r:id="rId61"/>
    <p:sldId id="321" r:id="rId62"/>
    <p:sldId id="322" r:id="rId63"/>
    <p:sldId id="348" r:id="rId64"/>
    <p:sldId id="323" r:id="rId65"/>
    <p:sldId id="324" r:id="rId66"/>
    <p:sldId id="325" r:id="rId67"/>
    <p:sldId id="326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екция по подразбиране" id="{E0912287-091D-47C3-8E26-5C362C42CBE5}">
          <p14:sldIdLst>
            <p14:sldId id="290"/>
            <p14:sldId id="289"/>
            <p14:sldId id="291"/>
            <p14:sldId id="292"/>
            <p14:sldId id="293"/>
            <p14:sldId id="329"/>
            <p14:sldId id="294"/>
            <p14:sldId id="295"/>
            <p14:sldId id="257"/>
            <p14:sldId id="331"/>
            <p14:sldId id="330"/>
            <p14:sldId id="332"/>
            <p14:sldId id="296"/>
            <p14:sldId id="260"/>
            <p14:sldId id="297"/>
            <p14:sldId id="333"/>
            <p14:sldId id="298"/>
            <p14:sldId id="299"/>
            <p14:sldId id="300"/>
            <p14:sldId id="301"/>
            <p14:sldId id="334"/>
            <p14:sldId id="302"/>
            <p14:sldId id="303"/>
            <p14:sldId id="268"/>
            <p14:sldId id="304"/>
            <p14:sldId id="269"/>
            <p14:sldId id="305"/>
            <p14:sldId id="306"/>
            <p14:sldId id="307"/>
            <p14:sldId id="351"/>
            <p14:sldId id="352"/>
            <p14:sldId id="353"/>
            <p14:sldId id="335"/>
            <p14:sldId id="336"/>
            <p14:sldId id="310"/>
            <p14:sldId id="311"/>
            <p14:sldId id="270"/>
            <p14:sldId id="272"/>
            <p14:sldId id="354"/>
            <p14:sldId id="355"/>
            <p14:sldId id="337"/>
            <p14:sldId id="340"/>
            <p14:sldId id="356"/>
            <p14:sldId id="357"/>
            <p14:sldId id="312"/>
            <p14:sldId id="343"/>
            <p14:sldId id="344"/>
            <p14:sldId id="345"/>
            <p14:sldId id="313"/>
            <p14:sldId id="346"/>
            <p14:sldId id="349"/>
            <p14:sldId id="358"/>
            <p14:sldId id="350"/>
            <p14:sldId id="359"/>
            <p14:sldId id="360"/>
          </p14:sldIdLst>
        </p14:section>
        <p14:section name="Неозаглавена секция" id="{59CC8E7A-C679-4AEB-90B4-A0144B27B720}">
          <p14:sldIdLst>
            <p14:sldId id="318"/>
            <p14:sldId id="319"/>
            <p14:sldId id="320"/>
            <p14:sldId id="347"/>
            <p14:sldId id="328"/>
            <p14:sldId id="321"/>
            <p14:sldId id="322"/>
            <p14:sldId id="348"/>
            <p14:sldId id="323"/>
            <p14:sldId id="324"/>
            <p14:sldId id="325"/>
            <p14:sldId id="32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84" autoAdjust="0"/>
  </p:normalViewPr>
  <p:slideViewPr>
    <p:cSldViewPr>
      <p:cViewPr>
        <p:scale>
          <a:sx n="90" d="100"/>
          <a:sy n="90" d="100"/>
        </p:scale>
        <p:origin x="-224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04"/>
    </p:cViewPr>
  </p:sorterViewPr>
  <p:notesViewPr>
    <p:cSldViewPr>
      <p:cViewPr varScale="1">
        <p:scale>
          <a:sx n="64" d="100"/>
          <a:sy n="64" d="100"/>
        </p:scale>
        <p:origin x="-314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411764705882353E-2"/>
          <c:y val="2.9744672720507636E-2"/>
          <c:w val="0.73791986359761297"/>
          <c:h val="0.8675510101467202"/>
        </c:manualLayout>
      </c:layout>
      <c:bar3DChart>
        <c:barDir val="col"/>
        <c:grouping val="clustered"/>
        <c:varyColors val="0"/>
        <c:ser>
          <c:idx val="0"/>
          <c:order val="0"/>
          <c:tx>
            <c:v>Наказателни дела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9.2592592592592587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9629629629686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658370848008886E-17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296296296296294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Лист1!$E$9:$E$12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Лист1!$F$9:$F$12</c:f>
              <c:numCache>
                <c:formatCode>General</c:formatCode>
                <c:ptCount val="4"/>
                <c:pt idx="0">
                  <c:v>438</c:v>
                </c:pt>
                <c:pt idx="1">
                  <c:v>440</c:v>
                </c:pt>
                <c:pt idx="2">
                  <c:v>336</c:v>
                </c:pt>
                <c:pt idx="3">
                  <c:v>365</c:v>
                </c:pt>
              </c:numCache>
            </c:numRef>
          </c:val>
        </c:ser>
        <c:ser>
          <c:idx val="1"/>
          <c:order val="1"/>
          <c:tx>
            <c:v>Граждански дела</c:v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1.5432098765432382E-3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728395061728392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3313891318574E-3"/>
                  <c:y val="-8.0919183820836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432098765432098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Лист1!$E$9:$E$12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Лист1!$G$9:$G$12</c:f>
              <c:numCache>
                <c:formatCode>General</c:formatCode>
                <c:ptCount val="4"/>
                <c:pt idx="0">
                  <c:v>737</c:v>
                </c:pt>
                <c:pt idx="1">
                  <c:v>687</c:v>
                </c:pt>
                <c:pt idx="2">
                  <c:v>656</c:v>
                </c:pt>
                <c:pt idx="3">
                  <c:v>866</c:v>
                </c:pt>
              </c:numCache>
            </c:numRef>
          </c:val>
        </c:ser>
        <c:ser>
          <c:idx val="2"/>
          <c:order val="2"/>
          <c:tx>
            <c:v>Общо дела</c:v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2.829185424004443E-17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64197530864196E-3"/>
                  <c:y val="-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3"/>
                  <c:y val="-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864197530864196E-3"/>
                  <c:y val="-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Лист1!$E$9:$E$12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Лист1!$H$9:$H$12</c:f>
              <c:numCache>
                <c:formatCode>General</c:formatCode>
                <c:ptCount val="4"/>
                <c:pt idx="0">
                  <c:v>1175</c:v>
                </c:pt>
                <c:pt idx="1">
                  <c:v>1127</c:v>
                </c:pt>
                <c:pt idx="2">
                  <c:v>992</c:v>
                </c:pt>
                <c:pt idx="3">
                  <c:v>1231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53452544"/>
        <c:axId val="145249344"/>
        <c:axId val="0"/>
      </c:bar3DChart>
      <c:catAx>
        <c:axId val="15345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45249344"/>
        <c:crosses val="autoZero"/>
        <c:auto val="1"/>
        <c:lblAlgn val="ctr"/>
        <c:lblOffset val="100"/>
        <c:noMultiLvlLbl val="0"/>
      </c:catAx>
      <c:valAx>
        <c:axId val="14524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</c:spPr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53452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9690835520559933"/>
          <c:y val="0.31431839057879057"/>
          <c:w val="0.1817981432876446"/>
          <c:h val="0.42545000822975348"/>
        </c:manualLayout>
      </c:layout>
      <c:overlay val="0"/>
      <c:txPr>
        <a:bodyPr/>
        <a:lstStyle/>
        <a:p>
          <a:pPr>
            <a:defRPr sz="1600" b="1">
              <a:solidFill>
                <a:schemeClr val="tx1"/>
              </a:solidFill>
              <a:latin typeface="Book Antiqua" panose="0204060205030503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254792202575788E-2"/>
          <c:y val="5.7914093073695126E-2"/>
          <c:w val="0.91870062870507252"/>
          <c:h val="0.63290175554403005"/>
        </c:manualLayout>
      </c:layout>
      <c:bar3DChart>
        <c:barDir val="col"/>
        <c:grouping val="clustered"/>
        <c:varyColors val="0"/>
        <c:ser>
          <c:idx val="0"/>
          <c:order val="0"/>
          <c:tx>
            <c:v>2024</c:v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7.5371492436263014E-3"/>
                  <c:y val="-3.1936127744510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581728335977864E-2"/>
                  <c:y val="-4.3912175648702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059438789801973E-2"/>
                  <c:y val="-4.3912175648702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Лист1!$F$184:$F$186</c:f>
              <c:strCache>
                <c:ptCount val="3"/>
                <c:pt idx="0">
                  <c:v>Дела за разглеждане</c:v>
                </c:pt>
                <c:pt idx="1">
                  <c:v>Свършени дела</c:v>
                </c:pt>
                <c:pt idx="2">
                  <c:v>Свършени дела в тримесечен срок</c:v>
                </c:pt>
              </c:strCache>
            </c:strRef>
          </c:cat>
          <c:val>
            <c:numRef>
              <c:f>Лист1!$D$184:$D$186</c:f>
              <c:numCache>
                <c:formatCode>General</c:formatCode>
                <c:ptCount val="3"/>
                <c:pt idx="0">
                  <c:v>928</c:v>
                </c:pt>
                <c:pt idx="1">
                  <c:v>807</c:v>
                </c:pt>
                <c:pt idx="2">
                  <c:v>766</c:v>
                </c:pt>
              </c:numCache>
            </c:numRef>
          </c:val>
        </c:ser>
        <c:ser>
          <c:idx val="1"/>
          <c:order val="1"/>
          <c:tx>
            <c:v>2023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5626307428329425E-2"/>
                  <c:y val="-2.7944111776447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641167125779948E-2"/>
                  <c:y val="-3.1936127744510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148596974505205E-2"/>
                  <c:y val="-3.1936127744510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Лист1!$F$184:$F$186</c:f>
              <c:strCache>
                <c:ptCount val="3"/>
                <c:pt idx="0">
                  <c:v>Дела за разглеждане</c:v>
                </c:pt>
                <c:pt idx="1">
                  <c:v>Свършени дела</c:v>
                </c:pt>
                <c:pt idx="2">
                  <c:v>Свършени дела в тримесечен срок</c:v>
                </c:pt>
              </c:strCache>
            </c:strRef>
          </c:cat>
          <c:val>
            <c:numRef>
              <c:f>Лист1!$E$184:$E$186</c:f>
              <c:numCache>
                <c:formatCode>General</c:formatCode>
                <c:ptCount val="3"/>
                <c:pt idx="0">
                  <c:v>743</c:v>
                </c:pt>
                <c:pt idx="1">
                  <c:v>684</c:v>
                </c:pt>
                <c:pt idx="2">
                  <c:v>639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84375040"/>
        <c:axId val="151933440"/>
        <c:axId val="0"/>
      </c:bar3DChart>
      <c:catAx>
        <c:axId val="28437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1933440"/>
        <c:crosses val="autoZero"/>
        <c:auto val="1"/>
        <c:lblAlgn val="ctr"/>
        <c:lblOffset val="100"/>
        <c:noMultiLvlLbl val="0"/>
      </c:catAx>
      <c:valAx>
        <c:axId val="151933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84375040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411764705882353E-2"/>
          <c:y val="2.9744672720507636E-2"/>
          <c:w val="0.73791986359761297"/>
          <c:h val="0.8675510101467202"/>
        </c:manualLayout>
      </c:layout>
      <c:bar3DChart>
        <c:barDir val="col"/>
        <c:grouping val="clustered"/>
        <c:varyColors val="0"/>
        <c:ser>
          <c:idx val="0"/>
          <c:order val="0"/>
          <c:tx>
            <c:v>Наказателни дела</c:v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ysClr val="windowText" lastClr="000000"/>
                    </a:solidFill>
                    <a:latin typeface="Book Antiqua" panose="0204060205030503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Лист1!$E$9:$E$12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Лист1!$F$9:$F$12</c:f>
              <c:numCache>
                <c:formatCode>General</c:formatCode>
                <c:ptCount val="4"/>
                <c:pt idx="0">
                  <c:v>595</c:v>
                </c:pt>
                <c:pt idx="1">
                  <c:v>516</c:v>
                </c:pt>
                <c:pt idx="2">
                  <c:v>362</c:v>
                </c:pt>
                <c:pt idx="3">
                  <c:v>386</c:v>
                </c:pt>
              </c:numCache>
            </c:numRef>
          </c:val>
        </c:ser>
        <c:ser>
          <c:idx val="1"/>
          <c:order val="1"/>
          <c:tx>
            <c:v>Граждански дела</c:v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ysClr val="windowText" lastClr="000000"/>
                    </a:solidFill>
                    <a:latin typeface="Book Antiqua" panose="0204060205030503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Лист1!$E$9:$E$12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Лист1!$G$9:$G$12</c:f>
              <c:numCache>
                <c:formatCode>General</c:formatCode>
                <c:ptCount val="4"/>
                <c:pt idx="0">
                  <c:v>826</c:v>
                </c:pt>
                <c:pt idx="1">
                  <c:v>822</c:v>
                </c:pt>
                <c:pt idx="2">
                  <c:v>743</c:v>
                </c:pt>
                <c:pt idx="3">
                  <c:v>928</c:v>
                </c:pt>
              </c:numCache>
            </c:numRef>
          </c:val>
        </c:ser>
        <c:ser>
          <c:idx val="2"/>
          <c:order val="2"/>
          <c:tx>
            <c:v>Общо дела</c:v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ysClr val="windowText" lastClr="000000"/>
                    </a:solidFill>
                    <a:latin typeface="Book Antiqua" panose="0204060205030503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Лист1!$E$9:$E$12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Лист1!$H$9:$H$12</c:f>
              <c:numCache>
                <c:formatCode>General</c:formatCode>
                <c:ptCount val="4"/>
                <c:pt idx="0">
                  <c:v>1424</c:v>
                </c:pt>
                <c:pt idx="1">
                  <c:v>1338</c:v>
                </c:pt>
                <c:pt idx="2">
                  <c:v>1105</c:v>
                </c:pt>
                <c:pt idx="3">
                  <c:v>1314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54166784"/>
        <c:axId val="145250496"/>
        <c:axId val="0"/>
      </c:bar3DChart>
      <c:catAx>
        <c:axId val="15416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45250496"/>
        <c:crosses val="autoZero"/>
        <c:auto val="1"/>
        <c:lblAlgn val="ctr"/>
        <c:lblOffset val="100"/>
        <c:noMultiLvlLbl val="0"/>
      </c:catAx>
      <c:valAx>
        <c:axId val="14525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</c:spPr>
        <c:txPr>
          <a:bodyPr/>
          <a:lstStyle/>
          <a:p>
            <a:pPr>
              <a:defRPr sz="1600" b="1">
                <a:solidFill>
                  <a:sysClr val="windowText" lastClr="000000"/>
                </a:solidFill>
                <a:latin typeface="Book Antiqua" panose="0204060205030503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54166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046244045883153"/>
          <c:y val="0.37635482346315907"/>
          <c:w val="0.1817981432876446"/>
          <c:h val="0.37959700755544462"/>
        </c:manualLayout>
      </c:layout>
      <c:overlay val="0"/>
      <c:txPr>
        <a:bodyPr/>
        <a:lstStyle/>
        <a:p>
          <a:pPr>
            <a:defRPr sz="1400" b="1">
              <a:solidFill>
                <a:sysClr val="windowText" lastClr="000000"/>
              </a:solidFill>
              <a:latin typeface="Book Antiqua" panose="0204060205030503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gradFill>
        <a:gsLst>
          <a:gs pos="0">
            <a:schemeClr val="accent1">
              <a:tint val="66000"/>
              <a:satMod val="160000"/>
            </a:schemeClr>
          </a:gs>
          <a:gs pos="50000">
            <a:schemeClr val="accent1">
              <a:tint val="44500"/>
              <a:satMod val="160000"/>
            </a:schemeClr>
          </a:gs>
          <a:gs pos="100000">
            <a:schemeClr val="accent1">
              <a:tint val="23500"/>
              <a:satMod val="160000"/>
            </a:schemeClr>
          </a:gs>
        </a:gsLst>
        <a:lin ang="5400000" scaled="0"/>
      </a:gra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887084502786673E-2"/>
          <c:y val="4.356600695183372E-2"/>
          <c:w val="0.70608887481297866"/>
          <c:h val="0.80888274100872526"/>
        </c:manualLayout>
      </c:layout>
      <c:bar3DChart>
        <c:barDir val="col"/>
        <c:grouping val="clustered"/>
        <c:varyColors val="0"/>
        <c:ser>
          <c:idx val="0"/>
          <c:order val="0"/>
          <c:tx>
            <c:v>Постъпили дела</c:v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2.21914008321775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47850208044416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342117429496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Лист1!$D$41:$G$41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Лист1!$D$42:$G$42</c:f>
              <c:numCache>
                <c:formatCode>General</c:formatCode>
                <c:ptCount val="4"/>
                <c:pt idx="0">
                  <c:v>1175</c:v>
                </c:pt>
                <c:pt idx="1">
                  <c:v>1127</c:v>
                </c:pt>
                <c:pt idx="2">
                  <c:v>992</c:v>
                </c:pt>
                <c:pt idx="3">
                  <c:v>1231</c:v>
                </c:pt>
              </c:numCache>
            </c:numRef>
          </c:val>
        </c:ser>
        <c:ser>
          <c:idx val="1"/>
          <c:order val="1"/>
          <c:tx>
            <c:v>Свършени дела</c:v>
          </c:tx>
          <c:spPr>
            <a:solidFill>
              <a:srgbClr val="C50B83"/>
            </a:solidFill>
          </c:spPr>
          <c:invertIfNegative val="0"/>
          <c:dLbls>
            <c:dLbl>
              <c:idx val="2"/>
              <c:layout>
                <c:manualLayout>
                  <c:x val="-5.54785020804445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Лист1!$D$41:$G$41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Лист1!$D$43:$G$43</c:f>
              <c:numCache>
                <c:formatCode>General</c:formatCode>
                <c:ptCount val="4"/>
                <c:pt idx="0">
                  <c:v>1213</c:v>
                </c:pt>
                <c:pt idx="1">
                  <c:v>1228</c:v>
                </c:pt>
                <c:pt idx="2">
                  <c:v>1025</c:v>
                </c:pt>
                <c:pt idx="3">
                  <c:v>1152</c:v>
                </c:pt>
              </c:numCache>
            </c:numRef>
          </c:val>
        </c:ser>
        <c:ser>
          <c:idx val="2"/>
          <c:order val="2"/>
          <c:tx>
            <c:v>Разгледани дела</c:v>
          </c:tx>
          <c:spPr>
            <a:solidFill>
              <a:srgbClr val="92D050"/>
            </a:solidFill>
          </c:spPr>
          <c:invertIfNegative val="0"/>
          <c:dLbls>
            <c:dLbl>
              <c:idx val="2"/>
              <c:layout>
                <c:manualLayout>
                  <c:x val="1.4794267221451619E-2"/>
                  <c:y val="-2.752720953085403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Лист1!$D$41:$G$41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Лист1!$D$44:$G$44</c:f>
              <c:numCache>
                <c:formatCode>General</c:formatCode>
                <c:ptCount val="4"/>
                <c:pt idx="0">
                  <c:v>1424</c:v>
                </c:pt>
                <c:pt idx="1">
                  <c:v>1338</c:v>
                </c:pt>
                <c:pt idx="2">
                  <c:v>1105</c:v>
                </c:pt>
                <c:pt idx="3">
                  <c:v>1314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53417728"/>
        <c:axId val="152998976"/>
        <c:axId val="0"/>
      </c:bar3DChart>
      <c:catAx>
        <c:axId val="15341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Book Antiqua" panose="02040602050305030304" pitchFamily="18" charset="0"/>
              </a:defRPr>
            </a:pPr>
            <a:endParaRPr lang="en-US"/>
          </a:p>
        </c:txPr>
        <c:crossAx val="152998976"/>
        <c:crosses val="autoZero"/>
        <c:auto val="1"/>
        <c:lblAlgn val="ctr"/>
        <c:lblOffset val="100"/>
        <c:noMultiLvlLbl val="0"/>
      </c:catAx>
      <c:valAx>
        <c:axId val="152998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Book Antiqua" panose="02040602050305030304" pitchFamily="18" charset="0"/>
              </a:defRPr>
            </a:pPr>
            <a:endParaRPr lang="en-US"/>
          </a:p>
        </c:txPr>
        <c:crossAx val="153417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7213479383038286"/>
          <c:y val="0.29104230214466437"/>
          <c:w val="0.2120871784230855"/>
          <c:h val="0.44769643659407432"/>
        </c:manualLayout>
      </c:layout>
      <c:overlay val="0"/>
      <c:txPr>
        <a:bodyPr/>
        <a:lstStyle/>
        <a:p>
          <a:pPr>
            <a:defRPr sz="1600" b="1">
              <a:latin typeface="Book Antiqua" panose="0204060205030503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932367149758454E-2"/>
                  <c:y val="-3.3057851239669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32367149758454E-2"/>
                  <c:y val="-2.4793388429752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764895330112642E-2"/>
                  <c:y val="-2.4793605344786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764895330112721E-2"/>
                  <c:y val="-2.754820936639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Лист1!$E$65:$H$65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Лист1!$E$66:$H$66</c:f>
              <c:numCache>
                <c:formatCode>General</c:formatCode>
                <c:ptCount val="4"/>
                <c:pt idx="0">
                  <c:v>438</c:v>
                </c:pt>
                <c:pt idx="1">
                  <c:v>440</c:v>
                </c:pt>
                <c:pt idx="2">
                  <c:v>336</c:v>
                </c:pt>
                <c:pt idx="3">
                  <c:v>365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54328576"/>
        <c:axId val="250876416"/>
        <c:axId val="0"/>
      </c:bar3DChart>
      <c:catAx>
        <c:axId val="15432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250876416"/>
        <c:crosses val="autoZero"/>
        <c:auto val="1"/>
        <c:lblAlgn val="ctr"/>
        <c:lblOffset val="100"/>
        <c:noMultiLvlLbl val="0"/>
      </c:catAx>
      <c:valAx>
        <c:axId val="25087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154328576"/>
        <c:crosses val="autoZero"/>
        <c:crossBetween val="between"/>
      </c:valAx>
      <c:spPr>
        <a:solidFill>
          <a:schemeClr val="accent2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932367149758454E-2"/>
                  <c:y val="-3.3057851239669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755759696704636E-2"/>
                  <c:y val="-3.827950366622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764921745892875E-2"/>
                  <c:y val="-3.0188010045608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221590356761073E-2"/>
                  <c:y val="-4.6428764846740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Лист1!$E$65:$H$65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Лист1!$E$66:$H$66</c:f>
              <c:numCache>
                <c:formatCode>General</c:formatCode>
                <c:ptCount val="4"/>
                <c:pt idx="0">
                  <c:v>76</c:v>
                </c:pt>
                <c:pt idx="1">
                  <c:v>25</c:v>
                </c:pt>
                <c:pt idx="2">
                  <c:v>21</c:v>
                </c:pt>
                <c:pt idx="3">
                  <c:v>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250756608"/>
        <c:axId val="250877568"/>
        <c:axId val="0"/>
      </c:bar3DChart>
      <c:catAx>
        <c:axId val="25075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250877568"/>
        <c:crosses val="autoZero"/>
        <c:auto val="1"/>
        <c:lblAlgn val="ctr"/>
        <c:lblOffset val="100"/>
        <c:noMultiLvlLbl val="0"/>
      </c:catAx>
      <c:valAx>
        <c:axId val="250877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250756608"/>
        <c:crosses val="autoZero"/>
        <c:crossBetween val="between"/>
      </c:valAx>
      <c:spPr>
        <a:solidFill>
          <a:schemeClr val="tx2">
            <a:lumMod val="40000"/>
            <a:lumOff val="6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Свършени дела</c:v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5"/>
              <c:pt idx="0">
                <c:v>НОХД</c:v>
              </c:pt>
              <c:pt idx="1">
                <c:v>НЧХД</c:v>
              </c:pt>
              <c:pt idx="2">
                <c:v>АНД78а</c:v>
              </c:pt>
              <c:pt idx="3">
                <c:v>АНД</c:v>
              </c:pt>
              <c:pt idx="4">
                <c:v>ЧНД</c:v>
              </c:pt>
            </c:strLit>
          </c:cat>
          <c:val>
            <c:numRef>
              <c:f>Лист1!$F$100:$F$104</c:f>
              <c:numCache>
                <c:formatCode>General</c:formatCode>
                <c:ptCount val="5"/>
                <c:pt idx="0">
                  <c:v>105</c:v>
                </c:pt>
                <c:pt idx="1">
                  <c:v>9</c:v>
                </c:pt>
                <c:pt idx="2">
                  <c:v>21</c:v>
                </c:pt>
                <c:pt idx="3">
                  <c:v>32</c:v>
                </c:pt>
                <c:pt idx="4">
                  <c:v>157</c:v>
                </c:pt>
              </c:numCache>
            </c:numRef>
          </c:val>
        </c:ser>
        <c:ser>
          <c:idx val="1"/>
          <c:order val="1"/>
          <c:tx>
            <c:v>Свършени дела в тримесечен срок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53968253968253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582010582010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2328042328042331E-3"/>
                  <c:y val="-3.7171779293489029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5"/>
              <c:pt idx="0">
                <c:v>НОХД</c:v>
              </c:pt>
              <c:pt idx="1">
                <c:v>НЧХД</c:v>
              </c:pt>
              <c:pt idx="2">
                <c:v>АНД78а</c:v>
              </c:pt>
              <c:pt idx="3">
                <c:v>АНД</c:v>
              </c:pt>
              <c:pt idx="4">
                <c:v>ЧНД</c:v>
              </c:pt>
            </c:strLit>
          </c:cat>
          <c:val>
            <c:numRef>
              <c:f>Лист1!$G$100:$G$104</c:f>
              <c:numCache>
                <c:formatCode>General</c:formatCode>
                <c:ptCount val="5"/>
                <c:pt idx="0">
                  <c:v>92</c:v>
                </c:pt>
                <c:pt idx="1">
                  <c:v>6</c:v>
                </c:pt>
                <c:pt idx="2">
                  <c:v>21</c:v>
                </c:pt>
                <c:pt idx="3">
                  <c:v>22</c:v>
                </c:pt>
                <c:pt idx="4">
                  <c:v>157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66574080"/>
        <c:axId val="159575424"/>
        <c:axId val="0"/>
      </c:bar3DChart>
      <c:catAx>
        <c:axId val="36657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159575424"/>
        <c:crosses val="autoZero"/>
        <c:auto val="1"/>
        <c:lblAlgn val="ctr"/>
        <c:lblOffset val="100"/>
        <c:noMultiLvlLbl val="0"/>
      </c:catAx>
      <c:valAx>
        <c:axId val="15957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366574080"/>
        <c:crosses val="autoZero"/>
        <c:crossBetween val="between"/>
      </c:valAx>
      <c:spPr>
        <a:solidFill>
          <a:schemeClr val="accent2">
            <a:lumMod val="20000"/>
            <a:lumOff val="80000"/>
          </a:schemeClr>
        </a:solidFill>
      </c:spPr>
    </c:plotArea>
    <c:legend>
      <c:legendPos val="b"/>
      <c:layout/>
      <c:overlay val="0"/>
      <c:txPr>
        <a:bodyPr/>
        <a:lstStyle/>
        <a:p>
          <a:pPr>
            <a:defRPr sz="1600" b="1">
              <a:solidFill>
                <a:schemeClr val="tx1"/>
              </a:solidFill>
              <a:latin typeface="Book Antiqua" panose="0204060205030503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928186060075827E-2"/>
          <c:y val="4.2719829445097404E-2"/>
          <c:w val="0.90809650529794883"/>
          <c:h val="0.78603451877769293"/>
        </c:manualLayout>
      </c:layout>
      <c:bar3DChart>
        <c:barDir val="col"/>
        <c:grouping val="clustered"/>
        <c:varyColors val="0"/>
        <c:ser>
          <c:idx val="0"/>
          <c:order val="0"/>
          <c:tx>
            <c:v>Граждански дела</c:v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6234567901234539E-2"/>
                  <c:y val="-5.3944706675657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91358024691301E-2"/>
                  <c:y val="-3.7761294672960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950617283950615E-2"/>
                  <c:y val="-4.8550236008091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432098765432098E-2"/>
                  <c:y val="-2.697235333782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Лист1!$F$113:$F$116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Лист1!$G$113:$G$116</c:f>
              <c:numCache>
                <c:formatCode>General</c:formatCode>
                <c:ptCount val="4"/>
                <c:pt idx="0">
                  <c:v>741</c:v>
                </c:pt>
                <c:pt idx="1">
                  <c:v>687</c:v>
                </c:pt>
                <c:pt idx="2">
                  <c:v>656</c:v>
                </c:pt>
                <c:pt idx="3">
                  <c:v>866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66571520"/>
        <c:axId val="159577152"/>
        <c:axId val="0"/>
      </c:bar3DChart>
      <c:catAx>
        <c:axId val="36657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</a:defRPr>
            </a:pPr>
            <a:endParaRPr lang="en-US"/>
          </a:p>
        </c:txPr>
        <c:crossAx val="159577152"/>
        <c:crosses val="autoZero"/>
        <c:auto val="1"/>
        <c:lblAlgn val="ctr"/>
        <c:lblOffset val="100"/>
        <c:noMultiLvlLbl val="0"/>
      </c:catAx>
      <c:valAx>
        <c:axId val="15957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</a:defRPr>
            </a:pPr>
            <a:endParaRPr lang="en-US"/>
          </a:p>
        </c:txPr>
        <c:crossAx val="366571520"/>
        <c:crosses val="autoZero"/>
        <c:crossBetween val="between"/>
      </c:valAx>
      <c:spPr>
        <a:solidFill>
          <a:schemeClr val="bg2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Граждански дела</c:v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6234567901234539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721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17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148148148148147E-2"/>
                  <c:y val="-2.4275118004045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Лист1!$F$113:$F$116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Лист1!$G$113:$G$116</c:f>
              <c:numCache>
                <c:formatCode>General</c:formatCode>
                <c:ptCount val="4"/>
                <c:pt idx="0">
                  <c:v>135</c:v>
                </c:pt>
                <c:pt idx="1">
                  <c:v>85</c:v>
                </c:pt>
                <c:pt idx="2">
                  <c:v>59</c:v>
                </c:pt>
                <c:pt idx="3">
                  <c:v>121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68423424"/>
        <c:axId val="203680576"/>
        <c:axId val="0"/>
      </c:bar3DChart>
      <c:catAx>
        <c:axId val="36842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</a:defRPr>
            </a:pPr>
            <a:endParaRPr lang="en-US"/>
          </a:p>
        </c:txPr>
        <c:crossAx val="203680576"/>
        <c:crosses val="autoZero"/>
        <c:auto val="1"/>
        <c:lblAlgn val="ctr"/>
        <c:lblOffset val="100"/>
        <c:noMultiLvlLbl val="0"/>
      </c:catAx>
      <c:valAx>
        <c:axId val="203680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</a:defRPr>
            </a:pPr>
            <a:endParaRPr lang="en-US"/>
          </a:p>
        </c:txPr>
        <c:crossAx val="368423424"/>
        <c:crosses val="autoZero"/>
        <c:crossBetween val="between"/>
      </c:valAx>
    </c:plotArea>
    <c:plotVisOnly val="1"/>
    <c:dispBlanksAs val="gap"/>
    <c:showDLblsOverMax val="0"/>
  </c:chart>
  <c:spPr>
    <a:solidFill>
      <a:schemeClr val="bg2">
        <a:lumMod val="20000"/>
        <a:lumOff val="80000"/>
      </a:schemeClr>
    </a:solidFill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ГД по общия ред</c:v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Лист1!$C$168:$F$168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</c:numCache>
            </c:numRef>
          </c:cat>
          <c:val>
            <c:numRef>
              <c:f>Лист1!$C$157:$F$157</c:f>
              <c:numCache>
                <c:formatCode>General</c:formatCode>
                <c:ptCount val="4"/>
                <c:pt idx="0">
                  <c:v>928</c:v>
                </c:pt>
                <c:pt idx="1">
                  <c:v>211</c:v>
                </c:pt>
                <c:pt idx="2">
                  <c:v>296</c:v>
                </c:pt>
                <c:pt idx="3">
                  <c:v>316</c:v>
                </c:pt>
              </c:numCache>
            </c:numRef>
          </c:val>
        </c:ser>
        <c:ser>
          <c:idx val="1"/>
          <c:order val="1"/>
          <c:tx>
            <c:v>БП по чл.310 ГПК</c:v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Лист1!$C$168:$F$168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</c:numCache>
            </c:numRef>
          </c:cat>
          <c:val>
            <c:numRef>
              <c:f>Лист1!$C$158:$F$158</c:f>
              <c:numCache>
                <c:formatCode>General</c:formatCode>
                <c:ptCount val="4"/>
                <c:pt idx="0">
                  <c:v>12</c:v>
                </c:pt>
                <c:pt idx="1">
                  <c:v>7</c:v>
                </c:pt>
                <c:pt idx="2">
                  <c:v>11</c:v>
                </c:pt>
                <c:pt idx="3">
                  <c:v>14</c:v>
                </c:pt>
              </c:numCache>
            </c:numRef>
          </c:val>
        </c:ser>
        <c:ser>
          <c:idx val="2"/>
          <c:order val="2"/>
          <c:tx>
            <c:v>Други ГД</c:v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Лист1!$C$168:$F$168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</c:numCache>
            </c:numRef>
          </c:cat>
          <c:val>
            <c:numRef>
              <c:f>Лист1!$C$159:$F$159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v>ЧГД чл.410 и чл.417 ГПК</c:v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Лист1!$C$168:$F$168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</c:numCache>
            </c:numRef>
          </c:cat>
          <c:val>
            <c:numRef>
              <c:f>Лист1!$C$160:$F$160</c:f>
              <c:numCache>
                <c:formatCode>General</c:formatCode>
                <c:ptCount val="4"/>
                <c:pt idx="0">
                  <c:v>514</c:v>
                </c:pt>
                <c:pt idx="1">
                  <c:v>368</c:v>
                </c:pt>
                <c:pt idx="2">
                  <c:v>396</c:v>
                </c:pt>
                <c:pt idx="3">
                  <c:v>367</c:v>
                </c:pt>
              </c:numCache>
            </c:numRef>
          </c:val>
        </c:ser>
        <c:ser>
          <c:idx val="4"/>
          <c:order val="4"/>
          <c:tx>
            <c:v>ЧГД</c:v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Лист1!$C$168:$F$168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</c:numCache>
            </c:numRef>
          </c:cat>
          <c:val>
            <c:numRef>
              <c:f>Лист1!$C$161:$F$161</c:f>
              <c:numCache>
                <c:formatCode>General</c:formatCode>
                <c:ptCount val="4"/>
                <c:pt idx="0">
                  <c:v>100</c:v>
                </c:pt>
                <c:pt idx="1">
                  <c:v>104</c:v>
                </c:pt>
                <c:pt idx="2">
                  <c:v>107</c:v>
                </c:pt>
                <c:pt idx="3">
                  <c:v>127</c:v>
                </c:pt>
              </c:numCache>
            </c:numRef>
          </c:val>
        </c:ser>
        <c:ser>
          <c:idx val="5"/>
          <c:order val="5"/>
          <c:tx>
            <c:v>Административни граждански дела</c:v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Book Antiqua" panose="0204060205030503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Лист1!$C$168:$F$168</c:f>
              <c:numCache>
                <c:formatCode>General</c:formatCode>
                <c:ptCount val="4"/>
                <c:pt idx="0">
                  <c:v>2024</c:v>
                </c:pt>
                <c:pt idx="1">
                  <c:v>2023</c:v>
                </c:pt>
                <c:pt idx="2">
                  <c:v>2022</c:v>
                </c:pt>
                <c:pt idx="3">
                  <c:v>2021</c:v>
                </c:pt>
              </c:numCache>
            </c:numRef>
          </c:cat>
          <c:val>
            <c:numRef>
              <c:f>Лист1!$C$162:$F$162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366107648"/>
        <c:axId val="284076288"/>
        <c:axId val="0"/>
      </c:bar3DChart>
      <c:catAx>
        <c:axId val="36610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284076288"/>
        <c:crosses val="autoZero"/>
        <c:auto val="1"/>
        <c:lblAlgn val="ctr"/>
        <c:lblOffset val="100"/>
        <c:noMultiLvlLbl val="0"/>
      </c:catAx>
      <c:valAx>
        <c:axId val="284076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/>
                </a:solidFill>
                <a:latin typeface="Book Antiqua" panose="02040602050305030304" pitchFamily="18" charset="0"/>
              </a:defRPr>
            </a:pPr>
            <a:endParaRPr lang="en-US"/>
          </a:p>
        </c:txPr>
        <c:crossAx val="366107648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</c:spPr>
    </c:plotArea>
    <c:legend>
      <c:legendPos val="b"/>
      <c:layout>
        <c:manualLayout>
          <c:xMode val="edge"/>
          <c:yMode val="edge"/>
          <c:x val="9.693335878601975E-3"/>
          <c:y val="0.93907476332821849"/>
          <c:w val="0.98061321069652274"/>
          <c:h val="4.4741824669084267E-2"/>
        </c:manualLayout>
      </c:layout>
      <c:overlay val="0"/>
      <c:txPr>
        <a:bodyPr/>
        <a:lstStyle/>
        <a:p>
          <a:pPr>
            <a:defRPr sz="1000" b="1">
              <a:solidFill>
                <a:schemeClr val="tx1"/>
              </a:solidFill>
              <a:latin typeface="Book Antiqua" panose="0204060205030503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B2461-7FCA-40FC-A7B4-D9E237598501}" type="datetimeFigureOut">
              <a:rPr lang="bg-BG" smtClean="0"/>
              <a:t>13.2.2025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7358C-72C8-4511-BE6F-42697AC3F0A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8610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F284-A37E-4C21-B287-89D19138899B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DD2DF-8BC8-4BE6-8EC8-16E10AB57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DD2DF-8BC8-4BE6-8EC8-16E10AB5793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81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77E36A-3278-42FF-B7F2-97E5D3740F38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3A4DC5-C31B-48CE-9463-E8C6023A0B1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ов контейнер 11"/>
          <p:cNvSpPr>
            <a:spLocks noGrp="1"/>
          </p:cNvSpPr>
          <p:nvPr>
            <p:ph type="body" idx="1"/>
          </p:nvPr>
        </p:nvSpPr>
        <p:spPr>
          <a:xfrm>
            <a:off x="3923928" y="260648"/>
            <a:ext cx="4968552" cy="152129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 w="6350"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 </a:t>
            </a:r>
            <a:r>
              <a:rPr lang="bg-BG" sz="36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ГОДИШЕН </a:t>
            </a:r>
            <a:r>
              <a:rPr lang="bg-BG" sz="36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ДОКЛАД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0648"/>
            <a:ext cx="2880320" cy="6264696"/>
          </a:xfrm>
        </p:spPr>
      </p:pic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067944" y="1700808"/>
            <a:ext cx="4545831" cy="4051995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en-US" sz="36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/>
            </a:r>
            <a:br>
              <a:rPr lang="en-US" sz="36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</a:br>
            <a:r>
              <a:rPr lang="en-US" sz="36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                 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ЗА  </a:t>
            </a:r>
            <a:endParaRPr lang="bg-BG" sz="2500" b="1" dirty="0" smtClean="0">
              <a:ln w="6350"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Times New Roman"/>
              <a:ea typeface="+mj-ea"/>
              <a:cs typeface="+mj-cs"/>
            </a:endParaRPr>
          </a:p>
          <a:p>
            <a:pPr marL="137160" indent="0">
              <a:buNone/>
            </a:pPr>
            <a:r>
              <a:rPr lang="en-US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    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ДЕЙНОСТТА  </a:t>
            </a:r>
            <a:r>
              <a:rPr lang="bg-BG" sz="37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НА  </a:t>
            </a:r>
            <a:r>
              <a:rPr lang="en-US" sz="25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/>
            </a:r>
            <a:br>
              <a:rPr lang="en-US" sz="25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+mj-ea"/>
                <a:cs typeface="+mj-cs"/>
              </a:rPr>
            </a:br>
            <a:r>
              <a:rPr lang="bg-BG" sz="37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 </a:t>
            </a:r>
            <a:r>
              <a:rPr lang="en-US" sz="25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/>
            </a:r>
            <a:br>
              <a:rPr lang="en-US" sz="25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+mj-ea"/>
                <a:cs typeface="+mj-cs"/>
              </a:rPr>
            </a:br>
            <a:r>
              <a:rPr lang="en-US" sz="25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>       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РАЙОНЕН  </a:t>
            </a:r>
            <a:r>
              <a:rPr lang="bg-BG" sz="37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СЪД 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– </a:t>
            </a:r>
            <a:endParaRPr lang="en-US" sz="3700" b="1" dirty="0" smtClean="0">
              <a:ln w="6350"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Arial"/>
              <a:ea typeface="+mj-ea"/>
              <a:cs typeface="+mj-cs"/>
            </a:endParaRPr>
          </a:p>
          <a:p>
            <a:pPr marL="137160" indent="0">
              <a:buNone/>
            </a:pPr>
            <a:r>
              <a:rPr lang="en-US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  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ВЕЛИКИ </a:t>
            </a:r>
            <a:r>
              <a:rPr lang="bg-BG" sz="37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+mj-cs"/>
              </a:rPr>
              <a:t>ПРЕСЛАВ </a:t>
            </a:r>
            <a:r>
              <a:rPr lang="en-US" sz="25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+mj-ea"/>
                <a:cs typeface="+mj-cs"/>
              </a:rPr>
              <a:t/>
            </a:r>
            <a:br>
              <a:rPr lang="en-US" sz="25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+mj-ea"/>
                <a:cs typeface="+mj-cs"/>
              </a:rPr>
            </a:br>
            <a:r>
              <a:rPr lang="bg-BG" sz="37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 </a:t>
            </a:r>
            <a:r>
              <a:rPr lang="en-US" sz="36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/>
            </a:r>
            <a:br>
              <a:rPr lang="en-US" sz="3600" b="1" dirty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</a:br>
            <a:r>
              <a:rPr lang="en-US" sz="36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+mj-cs"/>
              </a:rPr>
              <a:t>               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ПРЕЗ  </a:t>
            </a:r>
          </a:p>
          <a:p>
            <a:pPr marL="137160" indent="0">
              <a:buNone/>
            </a:pPr>
            <a:r>
              <a:rPr lang="en-US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      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202</a:t>
            </a:r>
            <a:r>
              <a:rPr lang="en-US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4</a:t>
            </a:r>
            <a:r>
              <a:rPr lang="bg-BG" sz="3700" b="1" dirty="0" smtClean="0">
                <a:ln w="6350"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  <a:cs typeface="+mj-cs"/>
              </a:rPr>
              <a:t> ГОДИНА</a:t>
            </a:r>
            <a:endParaRPr lang="bg-B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2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67128" cy="850106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1.2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Общо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дела за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разглеждане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40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0939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1800" dirty="0" smtClean="0"/>
              <a:t>      </a:t>
            </a:r>
            <a:r>
              <a:rPr lang="bg-BG" sz="1800" dirty="0" smtClean="0">
                <a:latin typeface="Arial Narrow" panose="020B0606020202030204" pitchFamily="34" charset="0"/>
              </a:rPr>
              <a:t>През изминалата 202</a:t>
            </a:r>
            <a:r>
              <a:rPr lang="en-US" sz="1800" dirty="0" smtClean="0">
                <a:latin typeface="Arial Narrow" panose="020B0606020202030204" pitchFamily="34" charset="0"/>
              </a:rPr>
              <a:t>4</a:t>
            </a:r>
            <a:r>
              <a:rPr lang="bg-BG" sz="1800" dirty="0" smtClean="0">
                <a:latin typeface="Arial Narrow" panose="020B0606020202030204" pitchFamily="34" charset="0"/>
              </a:rPr>
              <a:t> година в Районен съд - Велики Преслав са били за разглеждане общо 1</a:t>
            </a:r>
            <a:r>
              <a:rPr lang="en-US" sz="1800" dirty="0" smtClean="0">
                <a:latin typeface="Arial Narrow" panose="020B0606020202030204" pitchFamily="34" charset="0"/>
              </a:rPr>
              <a:t>314</a:t>
            </a:r>
            <a:r>
              <a:rPr lang="bg-BG" sz="1800" dirty="0" smtClean="0">
                <a:latin typeface="Arial Narrow" panose="020B0606020202030204" pitchFamily="34" charset="0"/>
              </a:rPr>
              <a:t> броя дела - наказателни 3</a:t>
            </a:r>
            <a:r>
              <a:rPr lang="en-US" sz="1800" dirty="0" smtClean="0">
                <a:latin typeface="Arial Narrow" panose="020B0606020202030204" pitchFamily="34" charset="0"/>
              </a:rPr>
              <a:t>86</a:t>
            </a:r>
            <a:r>
              <a:rPr lang="bg-BG" sz="1800" dirty="0" smtClean="0">
                <a:latin typeface="Arial Narrow" panose="020B0606020202030204" pitchFamily="34" charset="0"/>
              </a:rPr>
              <a:t> и </a:t>
            </a:r>
            <a:r>
              <a:rPr lang="en-US" sz="1800" dirty="0" smtClean="0">
                <a:latin typeface="Arial Narrow" panose="020B0606020202030204" pitchFamily="34" charset="0"/>
              </a:rPr>
              <a:t>928</a:t>
            </a:r>
            <a:r>
              <a:rPr lang="bg-BG" sz="1800" dirty="0" smtClean="0">
                <a:latin typeface="Arial Narrow" panose="020B0606020202030204" pitchFamily="34" charset="0"/>
              </a:rPr>
              <a:t> граждански. </a:t>
            </a:r>
          </a:p>
          <a:p>
            <a:pPr marL="0" indent="0" algn="just">
              <a:buNone/>
            </a:pPr>
            <a:r>
              <a:rPr lang="bg-BG" sz="1800" dirty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     От разгледаните дела, общо свършени през годината са 1</a:t>
            </a:r>
            <a:r>
              <a:rPr lang="en-US" sz="1800" dirty="0" smtClean="0">
                <a:latin typeface="Arial Narrow" panose="020B0606020202030204" pitchFamily="34" charset="0"/>
              </a:rPr>
              <a:t>152</a:t>
            </a:r>
            <a:r>
              <a:rPr lang="bg-BG" sz="1800" dirty="0" smtClean="0">
                <a:latin typeface="Arial Narrow" panose="020B0606020202030204" pitchFamily="34" charset="0"/>
              </a:rPr>
              <a:t> броя дела /34</a:t>
            </a:r>
            <a:r>
              <a:rPr lang="en-US" sz="1800" dirty="0" smtClean="0">
                <a:latin typeface="Arial Narrow" panose="020B0606020202030204" pitchFamily="34" charset="0"/>
              </a:rPr>
              <a:t>5</a:t>
            </a:r>
            <a:r>
              <a:rPr lang="bg-BG" sz="1800" dirty="0" smtClean="0">
                <a:latin typeface="Arial Narrow" panose="020B0606020202030204" pitchFamily="34" charset="0"/>
              </a:rPr>
              <a:t> наказателни и </a:t>
            </a:r>
            <a:r>
              <a:rPr lang="en-US" sz="1800" dirty="0" smtClean="0">
                <a:latin typeface="Arial Narrow" panose="020B0606020202030204" pitchFamily="34" charset="0"/>
              </a:rPr>
              <a:t>807</a:t>
            </a:r>
            <a:r>
              <a:rPr lang="bg-BG" sz="1800" dirty="0" smtClean="0">
                <a:latin typeface="Arial Narrow" panose="020B0606020202030204" pitchFamily="34" charset="0"/>
              </a:rPr>
              <a:t> граждански/. </a:t>
            </a:r>
          </a:p>
          <a:p>
            <a:pPr marL="0" indent="0" algn="just">
              <a:buNone/>
            </a:pPr>
            <a:r>
              <a:rPr lang="bg-BG" sz="1800" dirty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     Със съдебен акт по същество са приключили общо </a:t>
            </a:r>
            <a:r>
              <a:rPr lang="en-US" sz="1800" dirty="0" smtClean="0">
                <a:latin typeface="Arial Narrow" panose="020B0606020202030204" pitchFamily="34" charset="0"/>
              </a:rPr>
              <a:t>909</a:t>
            </a:r>
            <a:r>
              <a:rPr lang="bg-BG" sz="1800" dirty="0" smtClean="0">
                <a:latin typeface="Arial Narrow" panose="020B0606020202030204" pitchFamily="34" charset="0"/>
              </a:rPr>
              <a:t> броя дела, а прекратени са </a:t>
            </a:r>
            <a:r>
              <a:rPr lang="en-US" sz="1800" dirty="0" smtClean="0">
                <a:latin typeface="Arial Narrow" panose="020B0606020202030204" pitchFamily="34" charset="0"/>
              </a:rPr>
              <a:t>243</a:t>
            </a:r>
            <a:r>
              <a:rPr lang="bg-BG" sz="1800" dirty="0" smtClean="0">
                <a:latin typeface="Arial Narrow" panose="020B0606020202030204" pitchFamily="34" charset="0"/>
              </a:rPr>
              <a:t> броя дела. </a:t>
            </a:r>
          </a:p>
          <a:p>
            <a:pPr marL="0" indent="0" algn="just">
              <a:buNone/>
            </a:pPr>
            <a:r>
              <a:rPr lang="bg-BG" sz="1800" dirty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      Останалите несвършени в края на отчетния период дела са общо </a:t>
            </a:r>
            <a:r>
              <a:rPr lang="en-US" sz="1800" dirty="0" smtClean="0">
                <a:latin typeface="Arial Narrow" panose="020B0606020202030204" pitchFamily="34" charset="0"/>
              </a:rPr>
              <a:t>162</a:t>
            </a:r>
            <a:r>
              <a:rPr lang="bg-BG" sz="1800" dirty="0" smtClean="0">
                <a:latin typeface="Arial Narrow" panose="020B0606020202030204" pitchFamily="34" charset="0"/>
              </a:rPr>
              <a:t> броя /</a:t>
            </a:r>
            <a:r>
              <a:rPr lang="en-US" sz="1800" dirty="0" smtClean="0">
                <a:latin typeface="Arial Narrow" panose="020B0606020202030204" pitchFamily="34" charset="0"/>
              </a:rPr>
              <a:t>4</a:t>
            </a:r>
            <a:r>
              <a:rPr lang="bg-BG" sz="1800" dirty="0" smtClean="0">
                <a:latin typeface="Arial Narrow" panose="020B0606020202030204" pitchFamily="34" charset="0"/>
              </a:rPr>
              <a:t>1 наказателни и </a:t>
            </a:r>
            <a:r>
              <a:rPr lang="en-US" sz="1800" dirty="0" smtClean="0">
                <a:latin typeface="Arial Narrow" panose="020B0606020202030204" pitchFamily="34" charset="0"/>
              </a:rPr>
              <a:t>121</a:t>
            </a:r>
            <a:r>
              <a:rPr lang="bg-BG" sz="1800" dirty="0" smtClean="0">
                <a:latin typeface="Arial Narrow" panose="020B0606020202030204" pitchFamily="34" charset="0"/>
              </a:rPr>
              <a:t> граждански/. </a:t>
            </a:r>
          </a:p>
          <a:p>
            <a:pPr marL="0" indent="0" algn="just">
              <a:buNone/>
            </a:pPr>
            <a:r>
              <a:rPr lang="bg-BG" sz="1800" dirty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      Обжалвани и </a:t>
            </a:r>
            <a:r>
              <a:rPr lang="bg-BG" sz="1800" dirty="0" err="1" smtClean="0">
                <a:latin typeface="Arial Narrow" panose="020B0606020202030204" pitchFamily="34" charset="0"/>
              </a:rPr>
              <a:t>протестирани</a:t>
            </a:r>
            <a:r>
              <a:rPr lang="bg-BG" sz="1800" dirty="0" smtClean="0">
                <a:latin typeface="Arial Narrow" panose="020B0606020202030204" pitchFamily="34" charset="0"/>
              </a:rPr>
              <a:t> пред </a:t>
            </a:r>
            <a:r>
              <a:rPr lang="bg-BG" sz="1800" dirty="0" err="1" smtClean="0">
                <a:latin typeface="Arial Narrow" panose="020B0606020202030204" pitchFamily="34" charset="0"/>
              </a:rPr>
              <a:t>въззивна</a:t>
            </a:r>
            <a:r>
              <a:rPr lang="bg-BG" sz="1800" dirty="0" smtClean="0">
                <a:latin typeface="Arial Narrow" panose="020B0606020202030204" pitchFamily="34" charset="0"/>
              </a:rPr>
              <a:t> или касационна инстанция през годината са общо </a:t>
            </a:r>
            <a:r>
              <a:rPr lang="en-US" sz="1800" dirty="0" smtClean="0">
                <a:latin typeface="Arial Narrow" panose="020B0606020202030204" pitchFamily="34" charset="0"/>
              </a:rPr>
              <a:t>87</a:t>
            </a:r>
            <a:r>
              <a:rPr lang="bg-BG" sz="1800" dirty="0" smtClean="0">
                <a:latin typeface="Arial Narrow" panose="020B0606020202030204" pitchFamily="34" charset="0"/>
              </a:rPr>
              <a:t> броя дела, по които Районен съд - Велики Преслав се е произнесъл като първа или контролна инстанция. </a:t>
            </a:r>
            <a:endParaRPr lang="bg-BG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     Общо </a:t>
            </a:r>
            <a:r>
              <a:rPr lang="bg-BG" dirty="0">
                <a:solidFill>
                  <a:schemeClr val="accent3">
                    <a:lumMod val="50000"/>
                  </a:schemeClr>
                </a:solidFill>
              </a:rPr>
              <a:t>дела за разглеждане</a:t>
            </a:r>
            <a:r>
              <a:rPr lang="bg-BG" dirty="0">
                <a:solidFill>
                  <a:srgbClr val="7030A0"/>
                </a:solidFill>
              </a:rPr>
              <a:t/>
            </a:r>
            <a:br>
              <a:rPr lang="bg-BG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800976"/>
              </p:ext>
            </p:extLst>
          </p:nvPr>
        </p:nvGraphicFramePr>
        <p:xfrm>
          <a:off x="1115616" y="2492896"/>
          <a:ext cx="713913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728192"/>
                <a:gridCol w="1861864"/>
                <a:gridCol w="19545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Година/вид дела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Наказателни</a:t>
                      </a:r>
                      <a:r>
                        <a:rPr lang="bg-BG" baseline="0" dirty="0" smtClean="0">
                          <a:solidFill>
                            <a:schemeClr val="tx1"/>
                          </a:solidFill>
                        </a:rPr>
                        <a:t> дела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Граждански дела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Общо</a:t>
                      </a:r>
                      <a:r>
                        <a:rPr lang="bg-BG" baseline="0" dirty="0" smtClean="0">
                          <a:solidFill>
                            <a:schemeClr val="tx1"/>
                          </a:solidFill>
                        </a:rPr>
                        <a:t> дела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82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338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743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8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2114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chemeClr val="accent3">
                    <a:lumMod val="50000"/>
                  </a:schemeClr>
                </a:solidFill>
              </a:rPr>
              <a:t>Общо дела за </a:t>
            </a: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разглеждане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248082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Брой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свършени дела </a:t>
            </a:r>
            <a:r>
              <a:rPr lang="ru-RU" sz="3600" dirty="0" err="1">
                <a:solidFill>
                  <a:schemeClr val="accent3">
                    <a:lumMod val="50000"/>
                  </a:schemeClr>
                </a:solidFill>
              </a:rPr>
              <a:t>през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20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24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година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Arial Narrow" panose="020B0606020202030204" pitchFamily="34" charset="0"/>
              </a:rPr>
              <a:t>Броят на свършените дела през годината е </a:t>
            </a:r>
            <a:r>
              <a:rPr lang="ru-RU" sz="1800" dirty="0" err="1">
                <a:latin typeface="Arial Narrow" panose="020B0606020202030204" pitchFamily="34" charset="0"/>
              </a:rPr>
              <a:t>общо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1</a:t>
            </a:r>
            <a:r>
              <a:rPr lang="en-US" sz="1800" dirty="0" smtClean="0">
                <a:latin typeface="Arial Narrow" panose="020B0606020202030204" pitchFamily="34" charset="0"/>
              </a:rPr>
              <a:t>152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дела. Таблицата по-долу показва тенденциите през годините, като са сравнени постъпили, свършени и разгледани дела</a:t>
            </a:r>
            <a:r>
              <a:rPr lang="ru-RU" sz="1800" dirty="0" smtClean="0">
                <a:latin typeface="Arial Narrow" panose="020B0606020202030204" pitchFamily="34" charset="0"/>
              </a:rPr>
              <a:t>.</a:t>
            </a:r>
            <a:endParaRPr lang="en-US" sz="18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bg-BG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619554"/>
              </p:ext>
            </p:extLst>
          </p:nvPr>
        </p:nvGraphicFramePr>
        <p:xfrm>
          <a:off x="683568" y="2492896"/>
          <a:ext cx="7776865" cy="3456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1217"/>
                <a:gridCol w="1503912"/>
                <a:gridCol w="1503912"/>
                <a:gridCol w="1503912"/>
                <a:gridCol w="1503912"/>
              </a:tblGrid>
              <a:tr h="91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Година/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Брой  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</a:t>
                      </a:r>
                      <a:r>
                        <a:rPr lang="en-US" sz="1800" b="1" dirty="0" smtClean="0">
                          <a:effectLst/>
                        </a:rPr>
                        <a:t>21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</a:t>
                      </a:r>
                      <a:r>
                        <a:rPr lang="en-US" sz="1800" b="1" dirty="0" smtClean="0">
                          <a:effectLst/>
                        </a:rPr>
                        <a:t>22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</a:t>
                      </a:r>
                      <a:r>
                        <a:rPr lang="en-US" sz="1800" b="1" dirty="0" smtClean="0">
                          <a:effectLst/>
                        </a:rPr>
                        <a:t>23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</a:t>
                      </a:r>
                      <a:r>
                        <a:rPr lang="en-US" sz="1800" b="1" dirty="0" smtClean="0">
                          <a:effectLst/>
                        </a:rPr>
                        <a:t>24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45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Постъпили </a:t>
                      </a:r>
                      <a:r>
                        <a:rPr lang="bg-BG" sz="1800" dirty="0">
                          <a:effectLst/>
                        </a:rPr>
                        <a:t>дела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Свършени </a:t>
                      </a:r>
                      <a:r>
                        <a:rPr lang="bg-BG" sz="1800" b="1" dirty="0">
                          <a:effectLst/>
                        </a:rPr>
                        <a:t>дела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Разгледани </a:t>
                      </a:r>
                      <a:r>
                        <a:rPr lang="bg-BG" sz="1800" dirty="0" smtClean="0">
                          <a:effectLst/>
                        </a:rPr>
                        <a:t>дела</a:t>
                      </a:r>
                      <a:endParaRPr lang="bg-BG" sz="1800" dirty="0">
                        <a:effectLst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1175</a:t>
                      </a:r>
                      <a:endParaRPr lang="bg-BG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1213</a:t>
                      </a:r>
                      <a:endParaRPr lang="bg-BG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1424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1127</a:t>
                      </a:r>
                      <a:endParaRPr lang="bg-BG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1228</a:t>
                      </a:r>
                      <a:endParaRPr lang="bg-BG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1338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992</a:t>
                      </a:r>
                      <a:endParaRPr lang="bg-BG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1025</a:t>
                      </a:r>
                      <a:endParaRPr lang="bg-BG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1105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1231</a:t>
                      </a:r>
                      <a:endParaRPr lang="bg-BG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1152</a:t>
                      </a:r>
                      <a:endParaRPr lang="bg-BG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1314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4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              Свършени 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дела 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3831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   1.3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	Несвършени дела.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2431809"/>
              </p:ext>
            </p:extLst>
          </p:nvPr>
        </p:nvGraphicFramePr>
        <p:xfrm>
          <a:off x="971600" y="2442754"/>
          <a:ext cx="7344816" cy="34345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76981"/>
                <a:gridCol w="3767835"/>
              </a:tblGrid>
              <a:tr h="1144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effectLst/>
                        </a:rPr>
                        <a:t>Година</a:t>
                      </a:r>
                      <a:endParaRPr lang="bg-BG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1" dirty="0" smtClean="0">
                          <a:solidFill>
                            <a:schemeClr val="tx1"/>
                          </a:solidFill>
                          <a:effectLst/>
                        </a:rPr>
                        <a:t>Брой </a:t>
                      </a:r>
                      <a:r>
                        <a:rPr lang="bg-BG" sz="1800" b="1" dirty="0">
                          <a:solidFill>
                            <a:schemeClr val="tx1"/>
                          </a:solidFill>
                          <a:effectLst/>
                        </a:rPr>
                        <a:t>общо несвършени дела към 31.12.</a:t>
                      </a:r>
                      <a:endParaRPr lang="bg-BG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162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b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bg-BG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211</a:t>
                      </a:r>
                      <a:endParaRPr lang="bg-BG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2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400" dirty="0" smtClean="0"/>
              <a:t>     </a:t>
            </a:r>
            <a:r>
              <a:rPr lang="bg-BG" sz="2400" dirty="0" smtClean="0">
                <a:latin typeface="Arial Narrow" panose="020B0606020202030204" pitchFamily="34" charset="0"/>
              </a:rPr>
              <a:t>Във връзка с изложените  данни, могат да се направят следните общи констатации: през 2024 година в Районен съд - Велики Преслав се наблюдава увеличение на броя на </a:t>
            </a:r>
            <a:r>
              <a:rPr lang="bg-BG" sz="2400" dirty="0" err="1" smtClean="0">
                <a:latin typeface="Arial Narrow" panose="020B0606020202030204" pitchFamily="34" charset="0"/>
              </a:rPr>
              <a:t>новопостъпилите</a:t>
            </a:r>
            <a:r>
              <a:rPr lang="bg-BG" sz="2400" dirty="0" smtClean="0">
                <a:latin typeface="Arial Narrow" panose="020B0606020202030204" pitchFamily="34" charset="0"/>
              </a:rPr>
              <a:t> дела, което води до увеличаване на делата за разглеждане.  </a:t>
            </a:r>
          </a:p>
          <a:p>
            <a:pPr marL="0" indent="0" algn="just">
              <a:buNone/>
            </a:pPr>
            <a:endParaRPr lang="bg-BG" sz="11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400" dirty="0" smtClean="0">
                <a:latin typeface="Arial Narrow" panose="020B0606020202030204" pitchFamily="34" charset="0"/>
              </a:rPr>
              <a:t>      Сведен е до минимум броя на останалите несвършени дела в края на отчетния период и съществено повишение на процента на решените дела в тримесечен срок от 92% за отчетния период 2023 г. на 94% за отчетния период 2024 г.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2.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Срочност на правораздавателна дейност. Брой приключили в тримесечен срок дела, сравнени с предходни периоди. Процент на свършените в тримесечен срок дела.</a:t>
            </a:r>
            <a:endParaRPr lang="bg-BG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По критерии „приключени дела в тримесечен срок” се отчита значително увеличение както общ брой и едновременно с това и в процентно изражение, видно от приложените таблици. Това се дължи, както на попълване на щата на съдиите, така и на техния професионализъм</a:t>
            </a:r>
            <a:endParaRPr lang="bg-BG" sz="200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6018"/>
              </p:ext>
            </p:extLst>
          </p:nvPr>
        </p:nvGraphicFramePr>
        <p:xfrm>
          <a:off x="539552" y="2636912"/>
          <a:ext cx="7920880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3822"/>
                <a:gridCol w="1432499"/>
                <a:gridCol w="1516764"/>
                <a:gridCol w="1685293"/>
                <a:gridCol w="1432502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Брой </a:t>
                      </a:r>
                      <a:r>
                        <a:rPr lang="bg-BG" sz="1800" dirty="0">
                          <a:effectLst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 година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2022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2023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2024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Свършени </a:t>
                      </a:r>
                      <a:r>
                        <a:rPr lang="bg-BG" sz="1800" dirty="0">
                          <a:effectLst/>
                        </a:rPr>
                        <a:t>дела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в 3-месечен срок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  <a:latin typeface="Times New Roman"/>
                        </a:rPr>
                        <a:t>963</a:t>
                      </a:r>
                      <a:endParaRPr lang="bg-BG" sz="1800" dirty="0">
                        <a:effectLst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  <a:latin typeface="Times New Roman"/>
                        </a:rPr>
                        <a:t>1062</a:t>
                      </a:r>
                      <a:endParaRPr lang="bg-BG" sz="1800" dirty="0">
                        <a:effectLst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942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1085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845256"/>
              </p:ext>
            </p:extLst>
          </p:nvPr>
        </p:nvGraphicFramePr>
        <p:xfrm>
          <a:off x="539551" y="4581128"/>
          <a:ext cx="7920881" cy="1872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1198"/>
                <a:gridCol w="1051962"/>
                <a:gridCol w="1669701"/>
                <a:gridCol w="1613977"/>
                <a:gridCol w="1334043"/>
              </a:tblGrid>
              <a:tr h="835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Процент/година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2021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2023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1036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Процент свършени дела в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3-месечен срок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79%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86%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92%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94%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17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3. Качество на съдебните актове –потвърдени /включително и като %/, отменени и върнати /включително и като %/, за периода </a:t>
            </a:r>
            <a:r>
              <a:rPr lang="ru-RU" sz="3000" dirty="0" smtClean="0">
                <a:solidFill>
                  <a:schemeClr val="accent3">
                    <a:lumMod val="50000"/>
                  </a:schemeClr>
                </a:solidFill>
              </a:rPr>
              <a:t>2021-2024 </a:t>
            </a:r>
            <a:r>
              <a:rPr lang="ru-RU" sz="3000" dirty="0">
                <a:solidFill>
                  <a:schemeClr val="accent3">
                    <a:lumMod val="50000"/>
                  </a:schemeClr>
                </a:solidFill>
              </a:rPr>
              <a:t>г.</a:t>
            </a:r>
            <a:endParaRPr lang="bg-BG" sz="3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248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Arial Narrow" panose="020B0606020202030204" pitchFamily="34" charset="0"/>
              </a:rPr>
              <a:t>3.1.Обжалвани и протестирани </a:t>
            </a:r>
            <a:r>
              <a:rPr lang="ru-RU" sz="1800" dirty="0" err="1">
                <a:latin typeface="Arial Narrow" panose="020B0606020202030204" pitchFamily="34" charset="0"/>
              </a:rPr>
              <a:t>през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2024 </a:t>
            </a:r>
            <a:r>
              <a:rPr lang="ru-RU" sz="1800" dirty="0">
                <a:latin typeface="Arial Narrow" panose="020B0606020202030204" pitchFamily="34" charset="0"/>
              </a:rPr>
              <a:t>г. </a:t>
            </a:r>
            <a:r>
              <a:rPr lang="ru-RU" sz="1800" dirty="0" smtClean="0">
                <a:latin typeface="Arial Narrow" panose="020B0606020202030204" pitchFamily="34" charset="0"/>
              </a:rPr>
              <a:t>общ </a:t>
            </a:r>
            <a:r>
              <a:rPr lang="ru-RU" sz="1800" dirty="0">
                <a:latin typeface="Arial Narrow" panose="020B0606020202030204" pitchFamily="34" charset="0"/>
              </a:rPr>
              <a:t>брой.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</a:t>
            </a:r>
            <a:r>
              <a:rPr lang="ru-RU" sz="1800" dirty="0" err="1" smtClean="0">
                <a:latin typeface="Arial Narrow" panose="020B0606020202030204" pitchFamily="34" charset="0"/>
              </a:rPr>
              <a:t>Обжалвани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и протестирани </a:t>
            </a:r>
            <a:r>
              <a:rPr lang="ru-RU" sz="1800" dirty="0" err="1">
                <a:latin typeface="Arial Narrow" panose="020B0606020202030204" pitchFamily="34" charset="0"/>
              </a:rPr>
              <a:t>през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2024 </a:t>
            </a:r>
            <a:r>
              <a:rPr lang="ru-RU" sz="1800" dirty="0">
                <a:latin typeface="Arial Narrow" panose="020B0606020202030204" pitchFamily="34" charset="0"/>
              </a:rPr>
              <a:t>г. са </a:t>
            </a:r>
            <a:r>
              <a:rPr lang="ru-RU" sz="1800" dirty="0" err="1">
                <a:latin typeface="Arial Narrow" panose="020B0606020202030204" pitchFamily="34" charset="0"/>
              </a:rPr>
              <a:t>общо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87 </a:t>
            </a:r>
            <a:r>
              <a:rPr lang="ru-RU" sz="1800" dirty="0">
                <a:latin typeface="Arial Narrow" panose="020B0606020202030204" pitchFamily="34" charset="0"/>
              </a:rPr>
              <a:t>съдебни акта, от </a:t>
            </a:r>
            <a:r>
              <a:rPr lang="ru-RU" sz="1800" dirty="0" err="1">
                <a:latin typeface="Arial Narrow" panose="020B0606020202030204" pitchFamily="34" charset="0"/>
              </a:rPr>
              <a:t>които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53 </a:t>
            </a:r>
            <a:r>
              <a:rPr lang="ru-RU" sz="1800" dirty="0">
                <a:latin typeface="Arial Narrow" panose="020B0606020202030204" pitchFamily="34" charset="0"/>
              </a:rPr>
              <a:t>по граждански дела и </a:t>
            </a:r>
            <a:r>
              <a:rPr lang="ru-RU" sz="1800" dirty="0" smtClean="0">
                <a:latin typeface="Arial Narrow" panose="020B0606020202030204" pitchFamily="34" charset="0"/>
              </a:rPr>
              <a:t>34 </a:t>
            </a:r>
            <a:r>
              <a:rPr lang="ru-RU" sz="1800" dirty="0">
                <a:latin typeface="Arial Narrow" panose="020B0606020202030204" pitchFamily="34" charset="0"/>
              </a:rPr>
              <a:t>по наказателни дела, в т.ч. </a:t>
            </a:r>
            <a:r>
              <a:rPr lang="ru-RU" sz="1800" dirty="0" smtClean="0">
                <a:latin typeface="Arial Narrow" panose="020B0606020202030204" pitchFamily="34" charset="0"/>
              </a:rPr>
              <a:t>и по </a:t>
            </a:r>
            <a:r>
              <a:rPr lang="ru-RU" sz="1800" dirty="0">
                <a:latin typeface="Arial Narrow" panose="020B0606020202030204" pitchFamily="34" charset="0"/>
              </a:rPr>
              <a:t>административно-наказателни дела. </a:t>
            </a:r>
          </a:p>
          <a:p>
            <a:pPr marL="0" indent="0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3.2.Върнати </a:t>
            </a:r>
            <a:r>
              <a:rPr lang="ru-RU" sz="1800" dirty="0">
                <a:latin typeface="Arial Narrow" panose="020B0606020202030204" pitchFamily="34" charset="0"/>
              </a:rPr>
              <a:t>с резултат </a:t>
            </a:r>
            <a:r>
              <a:rPr lang="ru-RU" sz="1800" dirty="0" err="1">
                <a:latin typeface="Arial Narrow" panose="020B0606020202030204" pitchFamily="34" charset="0"/>
              </a:rPr>
              <a:t>през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2024 </a:t>
            </a:r>
            <a:r>
              <a:rPr lang="ru-RU" sz="1800" dirty="0">
                <a:latin typeface="Arial Narrow" panose="020B0606020202030204" pitchFamily="34" charset="0"/>
              </a:rPr>
              <a:t>г. </a:t>
            </a:r>
            <a:r>
              <a:rPr lang="ru-RU" sz="1800" dirty="0" smtClean="0">
                <a:latin typeface="Arial Narrow" panose="020B0606020202030204" pitchFamily="34" charset="0"/>
              </a:rPr>
              <a:t>общ </a:t>
            </a:r>
            <a:r>
              <a:rPr lang="ru-RU" sz="1800" dirty="0">
                <a:latin typeface="Arial Narrow" panose="020B0606020202030204" pitchFamily="34" charset="0"/>
              </a:rPr>
              <a:t>брой.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</a:t>
            </a:r>
            <a:r>
              <a:rPr lang="ru-RU" sz="1800" dirty="0" err="1" smtClean="0">
                <a:latin typeface="Arial Narrow" panose="020B0606020202030204" pitchFamily="34" charset="0"/>
              </a:rPr>
              <a:t>Върнати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с резултат </a:t>
            </a:r>
            <a:r>
              <a:rPr lang="ru-RU" sz="1800" dirty="0" err="1">
                <a:latin typeface="Arial Narrow" panose="020B0606020202030204" pitchFamily="34" charset="0"/>
              </a:rPr>
              <a:t>през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2024 </a:t>
            </a:r>
            <a:r>
              <a:rPr lang="ru-RU" sz="1800" dirty="0">
                <a:latin typeface="Arial Narrow" panose="020B0606020202030204" pitchFamily="34" charset="0"/>
              </a:rPr>
              <a:t>г. от въззивна и касационна проверка </a:t>
            </a:r>
            <a:r>
              <a:rPr lang="ru-RU" sz="1800" dirty="0" err="1">
                <a:latin typeface="Arial Narrow" panose="020B0606020202030204" pitchFamily="34" charset="0"/>
              </a:rPr>
              <a:t>са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81 </a:t>
            </a:r>
            <a:r>
              <a:rPr lang="ru-RU" sz="1800" dirty="0">
                <a:latin typeface="Arial Narrow" panose="020B0606020202030204" pitchFamily="34" charset="0"/>
              </a:rPr>
              <a:t>съдебни акта, от </a:t>
            </a:r>
            <a:r>
              <a:rPr lang="ru-RU" sz="1800" dirty="0" err="1" smtClean="0">
                <a:latin typeface="Arial Narrow" panose="020B0606020202030204" pitchFamily="34" charset="0"/>
              </a:rPr>
              <a:t>които</a:t>
            </a:r>
            <a:r>
              <a:rPr lang="ru-RU" sz="1800" dirty="0" smtClean="0">
                <a:latin typeface="Arial Narrow" panose="020B0606020202030204" pitchFamily="34" charset="0"/>
              </a:rPr>
              <a:t> 33 </a:t>
            </a:r>
            <a:r>
              <a:rPr lang="ru-RU" sz="1800" dirty="0" err="1" smtClean="0">
                <a:latin typeface="Arial Narrow" panose="020B0606020202030204" pitchFamily="34" charset="0"/>
              </a:rPr>
              <a:t>наказателни</a:t>
            </a:r>
            <a:r>
              <a:rPr lang="ru-RU" sz="1800" dirty="0" smtClean="0">
                <a:latin typeface="Arial Narrow" panose="020B0606020202030204" pitchFamily="34" charset="0"/>
              </a:rPr>
              <a:t> дела, </a:t>
            </a:r>
            <a:r>
              <a:rPr lang="ru-RU" sz="1800" dirty="0" err="1" smtClean="0">
                <a:latin typeface="Arial Narrow" panose="020B0606020202030204" pitchFamily="34" charset="0"/>
              </a:rPr>
              <a:t>включително</a:t>
            </a:r>
            <a:r>
              <a:rPr lang="ru-RU" sz="1800" dirty="0" smtClean="0">
                <a:latin typeface="Arial Narrow" panose="020B0606020202030204" pitchFamily="34" charset="0"/>
              </a:rPr>
              <a:t> и по административно-</a:t>
            </a:r>
            <a:r>
              <a:rPr lang="ru-RU" sz="1800" dirty="0" err="1" smtClean="0">
                <a:latin typeface="Arial Narrow" panose="020B0606020202030204" pitchFamily="34" charset="0"/>
              </a:rPr>
              <a:t>наказателни</a:t>
            </a:r>
            <a:r>
              <a:rPr lang="ru-RU" sz="1800" dirty="0" smtClean="0">
                <a:latin typeface="Arial Narrow" panose="020B0606020202030204" pitchFamily="34" charset="0"/>
              </a:rPr>
              <a:t> дела </a:t>
            </a:r>
            <a:r>
              <a:rPr lang="ru-RU" sz="1800" dirty="0">
                <a:latin typeface="Arial Narrow" panose="020B0606020202030204" pitchFamily="34" charset="0"/>
              </a:rPr>
              <a:t>и </a:t>
            </a:r>
            <a:r>
              <a:rPr lang="ru-RU" sz="1800" dirty="0" smtClean="0">
                <a:latin typeface="Arial Narrow" panose="020B0606020202030204" pitchFamily="34" charset="0"/>
              </a:rPr>
              <a:t>48 по граждански </a:t>
            </a:r>
            <a:r>
              <a:rPr lang="ru-RU" sz="1800" dirty="0">
                <a:latin typeface="Arial Narrow" panose="020B0606020202030204" pitchFamily="34" charset="0"/>
              </a:rPr>
              <a:t>дела.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3.3.Отменени </a:t>
            </a:r>
            <a:r>
              <a:rPr lang="ru-RU" sz="1800" dirty="0">
                <a:latin typeface="Arial Narrow" panose="020B0606020202030204" pitchFamily="34" charset="0"/>
              </a:rPr>
              <a:t>и потвърдени изцяло. Общ брой. Процентно съотношение, спрямо общ брой обжалвани и протестирани.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</a:t>
            </a:r>
            <a:r>
              <a:rPr lang="ru-RU" sz="1800" dirty="0" err="1" smtClean="0">
                <a:latin typeface="Arial Narrow" panose="020B0606020202030204" pitchFamily="34" charset="0"/>
              </a:rPr>
              <a:t>Отменени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изцяло </a:t>
            </a:r>
            <a:r>
              <a:rPr lang="ru-RU" sz="1800" dirty="0" err="1">
                <a:latin typeface="Arial Narrow" panose="020B0606020202030204" pitchFamily="34" charset="0"/>
              </a:rPr>
              <a:t>са</a:t>
            </a:r>
            <a:r>
              <a:rPr lang="ru-RU" sz="1800" dirty="0">
                <a:latin typeface="Arial Narrow" panose="020B0606020202030204" pitchFamily="34" charset="0"/>
              </a:rPr>
              <a:t> 8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акта, </a:t>
            </a:r>
            <a:r>
              <a:rPr lang="ru-RU" sz="1800" dirty="0" err="1">
                <a:latin typeface="Arial Narrow" panose="020B0606020202030204" pitchFamily="34" charset="0"/>
              </a:rPr>
              <a:t>съответно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0 </a:t>
            </a:r>
            <a:r>
              <a:rPr lang="ru-RU" sz="1800" dirty="0">
                <a:latin typeface="Arial Narrow" panose="020B0606020202030204" pitchFamily="34" charset="0"/>
              </a:rPr>
              <a:t>по </a:t>
            </a:r>
            <a:r>
              <a:rPr lang="ru-RU" sz="1800" dirty="0" err="1" smtClean="0">
                <a:latin typeface="Arial Narrow" panose="020B0606020202030204" pitchFamily="34" charset="0"/>
              </a:rPr>
              <a:t>наказателни</a:t>
            </a:r>
            <a:r>
              <a:rPr lang="ru-RU" sz="1800" dirty="0" smtClean="0">
                <a:latin typeface="Arial Narrow" panose="020B0606020202030204" pitchFamily="34" charset="0"/>
              </a:rPr>
              <a:t> и административно-</a:t>
            </a:r>
            <a:r>
              <a:rPr lang="ru-RU" sz="1800" dirty="0" err="1" smtClean="0">
                <a:latin typeface="Arial Narrow" panose="020B0606020202030204" pitchFamily="34" charset="0"/>
              </a:rPr>
              <a:t>наказателни</a:t>
            </a:r>
            <a:r>
              <a:rPr lang="ru-RU" sz="1800" dirty="0" smtClean="0">
                <a:latin typeface="Arial Narrow" panose="020B0606020202030204" pitchFamily="34" charset="0"/>
              </a:rPr>
              <a:t> дела и 8 </a:t>
            </a:r>
            <a:r>
              <a:rPr lang="ru-RU" sz="1800" dirty="0">
                <a:latin typeface="Arial Narrow" panose="020B0606020202030204" pitchFamily="34" charset="0"/>
              </a:rPr>
              <a:t>по </a:t>
            </a:r>
            <a:r>
              <a:rPr lang="ru-RU" sz="1800" dirty="0" smtClean="0">
                <a:latin typeface="Arial Narrow" panose="020B0606020202030204" pitchFamily="34" charset="0"/>
              </a:rPr>
              <a:t>граждански дела.</a:t>
            </a:r>
            <a:endParaRPr lang="en-US" sz="18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Потвърдени </a:t>
            </a:r>
            <a:r>
              <a:rPr lang="bg-BG" sz="1800" dirty="0">
                <a:latin typeface="Arial Narrow" panose="020B0606020202030204" pitchFamily="34" charset="0"/>
              </a:rPr>
              <a:t>изцяло са </a:t>
            </a:r>
            <a:r>
              <a:rPr lang="bg-BG" sz="1800" dirty="0" smtClean="0">
                <a:latin typeface="Arial Narrow" panose="020B0606020202030204" pitchFamily="34" charset="0"/>
              </a:rPr>
              <a:t>58 </a:t>
            </a:r>
            <a:r>
              <a:rPr lang="bg-BG" sz="1800" dirty="0">
                <a:latin typeface="Arial Narrow" panose="020B0606020202030204" pitchFamily="34" charset="0"/>
              </a:rPr>
              <a:t>акта, съответно </a:t>
            </a:r>
            <a:r>
              <a:rPr lang="bg-BG" sz="1800" dirty="0" smtClean="0">
                <a:latin typeface="Arial Narrow" panose="020B0606020202030204" pitchFamily="34" charset="0"/>
              </a:rPr>
              <a:t>31 </a:t>
            </a:r>
            <a:r>
              <a:rPr lang="bg-BG" sz="1800" dirty="0">
                <a:latin typeface="Arial Narrow" panose="020B0606020202030204" pitchFamily="34" charset="0"/>
              </a:rPr>
              <a:t>по </a:t>
            </a:r>
            <a:r>
              <a:rPr lang="bg-BG" sz="1800" dirty="0" smtClean="0">
                <a:latin typeface="Arial Narrow" panose="020B0606020202030204" pitchFamily="34" charset="0"/>
              </a:rPr>
              <a:t>наказателни и административно-наказателни дела и 27 </a:t>
            </a:r>
            <a:r>
              <a:rPr lang="bg-BG" sz="1800" dirty="0">
                <a:latin typeface="Arial Narrow" panose="020B0606020202030204" pitchFamily="34" charset="0"/>
              </a:rPr>
              <a:t>по </a:t>
            </a:r>
            <a:r>
              <a:rPr lang="bg-BG" sz="1800" dirty="0" smtClean="0">
                <a:latin typeface="Arial Narrow" panose="020B0606020202030204" pitchFamily="34" charset="0"/>
              </a:rPr>
              <a:t>граждански дела. </a:t>
            </a:r>
            <a:endParaRPr lang="bg-BG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4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    Качество 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на съдебните актове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784793"/>
              </p:ext>
            </p:extLst>
          </p:nvPr>
        </p:nvGraphicFramePr>
        <p:xfrm>
          <a:off x="899592" y="1124744"/>
          <a:ext cx="7344816" cy="2318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0205"/>
                <a:gridCol w="1982859"/>
                <a:gridCol w="1782999"/>
                <a:gridCol w="1868753"/>
              </a:tblGrid>
              <a:tr h="1169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Година </a:t>
                      </a:r>
                      <a:r>
                        <a:rPr lang="bg-BG" sz="1800" b="1" dirty="0">
                          <a:effectLst/>
                        </a:rPr>
                        <a:t>/ съдебни </a:t>
                      </a:r>
                      <a:r>
                        <a:rPr lang="bg-BG" sz="1800" b="1" dirty="0" smtClean="0">
                          <a:effectLst/>
                        </a:rPr>
                        <a:t>актове</a:t>
                      </a:r>
                      <a:endParaRPr lang="bg-BG" sz="1800" b="1" dirty="0">
                        <a:effectLst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Обжалвани </a:t>
                      </a:r>
                      <a:r>
                        <a:rPr lang="bg-BG" sz="1800" b="1" dirty="0" smtClean="0">
                          <a:effectLst/>
                        </a:rPr>
                        <a:t>актове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Отменени</a:t>
                      </a:r>
                      <a:r>
                        <a:rPr lang="bg-BG" sz="1800" b="1" baseline="0" dirty="0" smtClean="0">
                          <a:effectLst/>
                        </a:rPr>
                        <a:t> и</a:t>
                      </a:r>
                      <a:r>
                        <a:rPr lang="bg-BG" sz="1800" b="1" dirty="0" smtClean="0">
                          <a:effectLst/>
                        </a:rPr>
                        <a:t>зцяло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%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2021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119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2022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117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26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22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2023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79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14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14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effectLst/>
                        </a:rPr>
                        <a:t>2024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81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9,8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82888"/>
              </p:ext>
            </p:extLst>
          </p:nvPr>
        </p:nvGraphicFramePr>
        <p:xfrm>
          <a:off x="899592" y="3717032"/>
          <a:ext cx="7344816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9646"/>
                <a:gridCol w="2158017"/>
                <a:gridCol w="1940503"/>
                <a:gridCol w="1306650"/>
              </a:tblGrid>
              <a:tr h="1260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>
                          <a:effectLst/>
                        </a:rPr>
                        <a:t>Година / съдебни </a:t>
                      </a:r>
                      <a:r>
                        <a:rPr lang="bg-BG" sz="2000" b="1" dirty="0" smtClean="0">
                          <a:effectLst/>
                        </a:rPr>
                        <a:t>актове</a:t>
                      </a:r>
                      <a:endParaRPr lang="bg-BG" sz="2000" b="1" dirty="0">
                        <a:effectLst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>
                          <a:effectLst/>
                        </a:rPr>
                        <a:t>Обжалвани </a:t>
                      </a:r>
                      <a:r>
                        <a:rPr lang="bg-BG" sz="2000" b="1" dirty="0" smtClean="0">
                          <a:effectLst/>
                        </a:rPr>
                        <a:t>актове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Потвърдени</a:t>
                      </a:r>
                      <a:r>
                        <a:rPr lang="bg-BG" sz="2000" b="1" baseline="0" dirty="0" smtClean="0">
                          <a:effectLst/>
                        </a:rPr>
                        <a:t> и</a:t>
                      </a:r>
                      <a:r>
                        <a:rPr lang="bg-BG" sz="2000" b="1" dirty="0" smtClean="0">
                          <a:effectLst/>
                        </a:rPr>
                        <a:t>зцяло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>
                          <a:effectLst/>
                        </a:rPr>
                        <a:t>%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2021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/>
                          <a:ea typeface="Times New Roman"/>
                        </a:rPr>
                        <a:t>119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67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56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2022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117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62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53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2023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79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70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89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b="1" dirty="0" smtClean="0">
                          <a:effectLst/>
                        </a:rPr>
                        <a:t>2024</a:t>
                      </a:r>
                      <a:endParaRPr lang="bg-BG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81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58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72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bg-BG" sz="1800" dirty="0" smtClean="0"/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Годишният доклад на Районен съд - Велики  Преслав за 202</a:t>
            </a:r>
            <a:r>
              <a:rPr lang="en-US" sz="2000" dirty="0" smtClean="0">
                <a:latin typeface="Arial Narrow" panose="020B0606020202030204" pitchFamily="34" charset="0"/>
              </a:rPr>
              <a:t>4</a:t>
            </a:r>
            <a:r>
              <a:rPr lang="bg-BG" sz="2000" dirty="0" smtClean="0">
                <a:latin typeface="Arial Narrow" panose="020B0606020202030204" pitchFamily="34" charset="0"/>
              </a:rPr>
              <a:t> година се изготвя на основание чл. 80, ал. 1, т. 12 от ЗСВ и обхваща дейността на съда в цялост за календарна година, като я отразява в аналитичен вид, със съответните статистически данни, изводи, констатирани проблеми и предложения за подобряване работата на съда, чрез съпоставяне с данните от предходните отчетни години. </a:t>
            </a:r>
          </a:p>
          <a:p>
            <a:pPr marL="0" indent="0" algn="just">
              <a:buNone/>
            </a:pPr>
            <a:endParaRPr lang="bg-BG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bg-BG" sz="2000" dirty="0">
                <a:latin typeface="Arial Narrow" panose="020B0606020202030204" pitchFamily="34" charset="0"/>
              </a:rPr>
              <a:t>Всички посочени статистически данни в доклада отразяват периода до </a:t>
            </a:r>
            <a:r>
              <a:rPr lang="bg-BG" sz="2000" dirty="0" smtClean="0">
                <a:latin typeface="Arial Narrow" panose="020B0606020202030204" pitchFamily="34" charset="0"/>
              </a:rPr>
              <a:t>31.12.202</a:t>
            </a:r>
            <a:r>
              <a:rPr lang="en-US" sz="2000" dirty="0" smtClean="0">
                <a:latin typeface="Arial Narrow" panose="020B0606020202030204" pitchFamily="34" charset="0"/>
              </a:rPr>
              <a:t>4</a:t>
            </a:r>
            <a:r>
              <a:rPr lang="bg-BG" sz="2000" dirty="0" smtClean="0">
                <a:latin typeface="Arial Narrow" panose="020B0606020202030204" pitchFamily="34" charset="0"/>
              </a:rPr>
              <a:t>г</a:t>
            </a:r>
            <a:r>
              <a:rPr lang="bg-BG" sz="2000" dirty="0"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en-US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bg-BG" sz="2000" dirty="0" smtClean="0">
                <a:latin typeface="Arial Narrow" panose="020B0606020202030204" pitchFamily="34" charset="0"/>
              </a:rPr>
              <a:t>Изготвил</a:t>
            </a:r>
            <a:r>
              <a:rPr lang="bg-BG" sz="2000" dirty="0">
                <a:latin typeface="Arial Narrow" panose="020B0606020202030204" pitchFamily="34" charset="0"/>
              </a:rPr>
              <a:t>:      </a:t>
            </a:r>
          </a:p>
          <a:p>
            <a:pPr marL="0" indent="0">
              <a:buNone/>
            </a:pPr>
            <a:r>
              <a:rPr lang="en-US" sz="2000" dirty="0">
                <a:latin typeface="Arial Narrow" panose="020B0606020202030204" pitchFamily="34" charset="0"/>
              </a:rPr>
              <a:t>	</a:t>
            </a:r>
            <a:r>
              <a:rPr lang="bg-BG" sz="2000" dirty="0" smtClean="0">
                <a:latin typeface="Arial Narrow" panose="020B0606020202030204" pitchFamily="34" charset="0"/>
              </a:rPr>
              <a:t>Дияна </a:t>
            </a:r>
            <a:r>
              <a:rPr lang="bg-BG" sz="2000" dirty="0">
                <a:latin typeface="Arial Narrow" panose="020B0606020202030204" pitchFamily="34" charset="0"/>
              </a:rPr>
              <a:t>Петрова</a:t>
            </a:r>
          </a:p>
          <a:p>
            <a:pPr marL="0" indent="0">
              <a:buNone/>
            </a:pPr>
            <a:r>
              <a:rPr lang="bg-BG" sz="2000" dirty="0">
                <a:latin typeface="Arial Narrow" panose="020B0606020202030204" pitchFamily="34" charset="0"/>
              </a:rPr>
              <a:t> </a:t>
            </a:r>
          </a:p>
          <a:p>
            <a:pPr marL="0" indent="0">
              <a:buNone/>
            </a:pPr>
            <a:r>
              <a:rPr lang="en-US" sz="2000" dirty="0" smtClean="0">
                <a:latin typeface="Arial Narrow" panose="020B0606020202030204" pitchFamily="34" charset="0"/>
              </a:rPr>
              <a:t>	</a:t>
            </a:r>
            <a:r>
              <a:rPr lang="bg-BG" sz="2000" dirty="0" smtClean="0">
                <a:latin typeface="Arial Narrow" panose="020B0606020202030204" pitchFamily="34" charset="0"/>
              </a:rPr>
              <a:t>Председател </a:t>
            </a:r>
            <a:r>
              <a:rPr lang="bg-BG" sz="2000" dirty="0">
                <a:latin typeface="Arial Narrow" panose="020B0606020202030204" pitchFamily="34" charset="0"/>
              </a:rPr>
              <a:t>на Районен съд - Велики Преслав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6963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632848" cy="144016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       4.Натовареност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– по щат и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действителна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натовареност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, спрямо дела за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разглеждане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и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спрямо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</a:rPr>
              <a:t>свършени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дела, за периода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2021-2024 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</a:rPr>
              <a:t>г.</a:t>
            </a:r>
            <a:endParaRPr lang="bg-BG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46449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bg-BG" sz="1800" dirty="0" smtClean="0"/>
              <a:t>        </a:t>
            </a:r>
            <a:r>
              <a:rPr lang="bg-BG" sz="2600" dirty="0" smtClean="0">
                <a:latin typeface="Arial Narrow" panose="020B0606020202030204" pitchFamily="34" charset="0"/>
              </a:rPr>
              <a:t>Всички постъпващи за разглеждане дела в Районен съд - Велики Преслав се разпределят между съдиите по принципа на случайния избор чрез ЕИСС. Изключения се допускат със заповед на Председателя на ВПРС. Делата по дежурство се разпределят 100% по всички видове дела.</a:t>
            </a:r>
          </a:p>
          <a:p>
            <a:pPr marL="0" indent="0" algn="just">
              <a:buNone/>
            </a:pP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smtClean="0">
                <a:latin typeface="Arial Narrow" panose="020B0606020202030204" pitchFamily="34" charset="0"/>
              </a:rPr>
              <a:t>      </a:t>
            </a:r>
            <a:r>
              <a:rPr lang="ru-RU" sz="2600" dirty="0" err="1" smtClean="0">
                <a:latin typeface="Arial Narrow" panose="020B0606020202030204" pitchFamily="34" charset="0"/>
              </a:rPr>
              <a:t>Районните</a:t>
            </a:r>
            <a:r>
              <a:rPr lang="ru-RU" sz="2600" dirty="0" smtClean="0">
                <a:latin typeface="Arial Narrow" panose="020B0606020202030204" pitchFamily="34" charset="0"/>
              </a:rPr>
              <a:t> </a:t>
            </a:r>
            <a:r>
              <a:rPr lang="ru-RU" sz="2600" dirty="0" err="1" smtClean="0">
                <a:latin typeface="Arial Narrow" panose="020B0606020202030204" pitchFamily="34" charset="0"/>
              </a:rPr>
              <a:t>съдии</a:t>
            </a:r>
            <a:r>
              <a:rPr lang="ru-RU" sz="2600" dirty="0" smtClean="0">
                <a:latin typeface="Arial Narrow" panose="020B0606020202030204" pitchFamily="34" charset="0"/>
              </a:rPr>
              <a:t>, </a:t>
            </a:r>
            <a:r>
              <a:rPr lang="ru-RU" sz="2600" dirty="0" err="1" smtClean="0">
                <a:latin typeface="Arial Narrow" panose="020B0606020202030204" pitchFamily="34" charset="0"/>
              </a:rPr>
              <a:t>които</a:t>
            </a:r>
            <a:r>
              <a:rPr lang="ru-RU" sz="2600" dirty="0" smtClean="0">
                <a:latin typeface="Arial Narrow" panose="020B0606020202030204" pitchFamily="34" charset="0"/>
              </a:rPr>
              <a:t> </a:t>
            </a:r>
            <a:r>
              <a:rPr lang="ru-RU" sz="2600" dirty="0" err="1" smtClean="0">
                <a:latin typeface="Arial Narrow" panose="020B0606020202030204" pitchFamily="34" charset="0"/>
              </a:rPr>
              <a:t>към</a:t>
            </a:r>
            <a:r>
              <a:rPr lang="ru-RU" sz="2600" dirty="0" smtClean="0">
                <a:latin typeface="Arial Narrow" panose="020B0606020202030204" pitchFamily="34" charset="0"/>
              </a:rPr>
              <a:t> </a:t>
            </a:r>
            <a:r>
              <a:rPr lang="bg-BG" sz="2600" dirty="0" smtClean="0">
                <a:latin typeface="Arial Narrow" panose="020B0606020202030204" pitchFamily="34" charset="0"/>
              </a:rPr>
              <a:t>31.12.2024 г. по щат са трима съдии.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През</a:t>
            </a:r>
            <a:r>
              <a:rPr lang="ru-RU" sz="2600" dirty="0">
                <a:latin typeface="Arial Narrow" panose="020B0606020202030204" pitchFamily="34" charset="0"/>
              </a:rPr>
              <a:t> 2024 г. </a:t>
            </a:r>
            <a:r>
              <a:rPr lang="ru-RU" sz="2600" dirty="0" err="1">
                <a:latin typeface="Arial Narrow" panose="020B0606020202030204" pitchFamily="34" charset="0"/>
              </a:rPr>
              <a:t>са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работили</a:t>
            </a:r>
            <a:r>
              <a:rPr lang="ru-RU" sz="2600" dirty="0">
                <a:latin typeface="Arial Narrow" panose="020B0606020202030204" pitchFamily="34" charset="0"/>
              </a:rPr>
              <a:t> в </a:t>
            </a:r>
            <a:r>
              <a:rPr lang="ru-RU" sz="2600" dirty="0" err="1">
                <a:latin typeface="Arial Narrow" panose="020B0606020202030204" pitchFamily="34" charset="0"/>
              </a:rPr>
              <a:t>съда</a:t>
            </a:r>
            <a:r>
              <a:rPr lang="ru-RU" sz="2600" dirty="0">
                <a:latin typeface="Arial Narrow" panose="020B0606020202030204" pitchFamily="34" charset="0"/>
              </a:rPr>
              <a:t>: </a:t>
            </a:r>
            <a:r>
              <a:rPr lang="ru-RU" sz="2600" dirty="0" err="1">
                <a:latin typeface="Arial Narrow" panose="020B0606020202030204" pitchFamily="34" charset="0"/>
              </a:rPr>
              <a:t>Дияна</a:t>
            </a:r>
            <a:r>
              <a:rPr lang="ru-RU" sz="2600" dirty="0">
                <a:latin typeface="Arial Narrow" panose="020B0606020202030204" pitchFamily="34" charset="0"/>
              </a:rPr>
              <a:t> Петрова, Соня </a:t>
            </a:r>
            <a:r>
              <a:rPr lang="ru-RU" sz="2600" dirty="0" err="1">
                <a:latin typeface="Arial Narrow" panose="020B0606020202030204" pitchFamily="34" charset="0"/>
              </a:rPr>
              <a:t>Стефанова</a:t>
            </a:r>
            <a:r>
              <a:rPr lang="ru-RU" sz="2600" dirty="0">
                <a:latin typeface="Arial Narrow" panose="020B0606020202030204" pitchFamily="34" charset="0"/>
              </a:rPr>
              <a:t>, Елена </a:t>
            </a:r>
            <a:r>
              <a:rPr lang="ru-RU" sz="2600" dirty="0" err="1">
                <a:latin typeface="Arial Narrow" panose="020B0606020202030204" pitchFamily="34" charset="0"/>
              </a:rPr>
              <a:t>Геренска</a:t>
            </a:r>
            <a:r>
              <a:rPr lang="ru-RU" sz="2600" dirty="0">
                <a:latin typeface="Arial Narrow" panose="020B0606020202030204" pitchFamily="34" charset="0"/>
              </a:rPr>
              <a:t> от 01.01.2024 г. до 01.08.2024 г. и Милена </a:t>
            </a:r>
            <a:r>
              <a:rPr lang="ru-RU" sz="2600" dirty="0" err="1">
                <a:latin typeface="Arial Narrow" panose="020B0606020202030204" pitchFamily="34" charset="0"/>
              </a:rPr>
              <a:t>Хазарян</a:t>
            </a:r>
            <a:r>
              <a:rPr lang="ru-RU" sz="2600" dirty="0">
                <a:latin typeface="Arial Narrow" panose="020B0606020202030204" pitchFamily="34" charset="0"/>
              </a:rPr>
              <a:t> от 23.07.2024 г.  до 31.12.2024 г. </a:t>
            </a:r>
            <a:r>
              <a:rPr lang="ru-RU" sz="2600" dirty="0" err="1" smtClean="0">
                <a:latin typeface="Arial Narrow" panose="020B0606020202030204" pitchFamily="34" charset="0"/>
              </a:rPr>
              <a:t>Всички</a:t>
            </a:r>
            <a:r>
              <a:rPr lang="ru-RU" sz="2600" dirty="0" smtClean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работили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през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отчетния</a:t>
            </a:r>
            <a:r>
              <a:rPr lang="ru-RU" sz="2600" dirty="0">
                <a:latin typeface="Arial Narrow" panose="020B0606020202030204" pitchFamily="34" charset="0"/>
              </a:rPr>
              <a:t> период </a:t>
            </a:r>
            <a:r>
              <a:rPr lang="ru-RU" sz="2600" dirty="0" err="1">
                <a:latin typeface="Arial Narrow" panose="020B0606020202030204" pitchFamily="34" charset="0"/>
              </a:rPr>
              <a:t>съдии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са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включени</a:t>
            </a:r>
            <a:r>
              <a:rPr lang="ru-RU" sz="2600" dirty="0">
                <a:latin typeface="Arial Narrow" panose="020B0606020202030204" pitchFamily="34" charset="0"/>
              </a:rPr>
              <a:t> в графика за дежурства с процент на </a:t>
            </a:r>
            <a:r>
              <a:rPr lang="ru-RU" sz="2600" dirty="0" err="1">
                <a:latin typeface="Arial Narrow" panose="020B0606020202030204" pitchFamily="34" charset="0"/>
              </a:rPr>
              <a:t>разпределение</a:t>
            </a:r>
            <a:r>
              <a:rPr lang="ru-RU" sz="2600" dirty="0">
                <a:latin typeface="Arial Narrow" panose="020B0606020202030204" pitchFamily="34" charset="0"/>
              </a:rPr>
              <a:t> на </a:t>
            </a:r>
            <a:r>
              <a:rPr lang="ru-RU" sz="2600" dirty="0" err="1">
                <a:latin typeface="Arial Narrow" panose="020B0606020202030204" pitchFamily="34" charset="0"/>
              </a:rPr>
              <a:t>делата</a:t>
            </a:r>
            <a:r>
              <a:rPr lang="ru-RU" sz="2600" dirty="0">
                <a:latin typeface="Arial Narrow" panose="020B0606020202030204" pitchFamily="34" charset="0"/>
              </a:rPr>
              <a:t> по дежурство 100</a:t>
            </a:r>
            <a:r>
              <a:rPr lang="ru-RU" sz="2600" dirty="0" smtClean="0">
                <a:latin typeface="Arial Narrow" panose="020B0606020202030204" pitchFamily="34" charset="0"/>
              </a:rPr>
              <a:t>%.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Arial Narrow" panose="020B0606020202030204" pitchFamily="34" charset="0"/>
              </a:rPr>
              <a:t>       С </a:t>
            </a:r>
            <a:r>
              <a:rPr lang="ru-RU" sz="2600" dirty="0" err="1">
                <a:latin typeface="Arial Narrow" panose="020B0606020202030204" pitchFamily="34" charset="0"/>
              </a:rPr>
              <a:t>разпореждания</a:t>
            </a:r>
            <a:r>
              <a:rPr lang="ru-RU" sz="2600" dirty="0">
                <a:latin typeface="Arial Narrow" panose="020B0606020202030204" pitchFamily="34" charset="0"/>
              </a:rPr>
              <a:t> на Председателя на ВПРС </a:t>
            </a:r>
            <a:r>
              <a:rPr lang="ru-RU" sz="2600" dirty="0" err="1">
                <a:latin typeface="Arial Narrow" panose="020B0606020202030204" pitchFamily="34" charset="0"/>
              </a:rPr>
              <a:t>са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определени</a:t>
            </a:r>
            <a:r>
              <a:rPr lang="ru-RU" sz="2600" dirty="0">
                <a:latin typeface="Arial Narrow" panose="020B0606020202030204" pitchFamily="34" charset="0"/>
              </a:rPr>
              <a:t> два </a:t>
            </a:r>
            <a:r>
              <a:rPr lang="ru-RU" sz="2600" dirty="0" err="1">
                <a:latin typeface="Arial Narrow" panose="020B0606020202030204" pitchFamily="34" charset="0"/>
              </a:rPr>
              <a:t>смесени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състава</a:t>
            </a:r>
            <a:r>
              <a:rPr lang="ru-RU" sz="2600" dirty="0">
                <a:latin typeface="Arial Narrow" panose="020B0606020202030204" pitchFamily="34" charset="0"/>
              </a:rPr>
              <a:t> на </a:t>
            </a:r>
            <a:r>
              <a:rPr lang="ru-RU" sz="2600" dirty="0" err="1">
                <a:latin typeface="Arial Narrow" panose="020B0606020202030204" pitchFamily="34" charset="0"/>
              </a:rPr>
              <a:t>съдиите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Дияна</a:t>
            </a:r>
            <a:r>
              <a:rPr lang="ru-RU" sz="2600" dirty="0">
                <a:latin typeface="Arial Narrow" panose="020B0606020202030204" pitchFamily="34" charset="0"/>
              </a:rPr>
              <a:t> Петрова и Елена </a:t>
            </a:r>
            <a:r>
              <a:rPr lang="ru-RU" sz="2600" dirty="0" err="1">
                <a:latin typeface="Arial Narrow" panose="020B0606020202030204" pitchFamily="34" charset="0"/>
              </a:rPr>
              <a:t>Геренска</a:t>
            </a:r>
            <a:r>
              <a:rPr lang="ru-RU" sz="2600" dirty="0">
                <a:latin typeface="Arial Narrow" panose="020B0606020202030204" pitchFamily="34" charset="0"/>
              </a:rPr>
              <a:t>, след </a:t>
            </a:r>
            <a:r>
              <a:rPr lang="ru-RU" sz="2600" dirty="0" err="1">
                <a:latin typeface="Arial Narrow" panose="020B0606020202030204" pitchFamily="34" charset="0"/>
              </a:rPr>
              <a:t>преместването</a:t>
            </a:r>
            <a:r>
              <a:rPr lang="ru-RU" sz="2600" dirty="0">
                <a:latin typeface="Arial Narrow" panose="020B0606020202030204" pitchFamily="34" charset="0"/>
              </a:rPr>
              <a:t> й Милена </a:t>
            </a:r>
            <a:r>
              <a:rPr lang="ru-RU" sz="2600" dirty="0" err="1" smtClean="0">
                <a:latin typeface="Arial Narrow" panose="020B0606020202030204" pitchFamily="34" charset="0"/>
              </a:rPr>
              <a:t>Хазарян</a:t>
            </a:r>
            <a:r>
              <a:rPr lang="ru-RU" sz="2600" dirty="0" smtClean="0">
                <a:latin typeface="Arial Narrow" panose="020B0606020202030204" pitchFamily="34" charset="0"/>
              </a:rPr>
              <a:t>, </a:t>
            </a:r>
            <a:r>
              <a:rPr lang="ru-RU" sz="2600" dirty="0">
                <a:latin typeface="Arial Narrow" panose="020B0606020202030204" pitchFamily="34" charset="0"/>
              </a:rPr>
              <a:t>и един граждански </a:t>
            </a:r>
            <a:r>
              <a:rPr lang="ru-RU" sz="2600" dirty="0" err="1">
                <a:latin typeface="Arial Narrow" panose="020B0606020202030204" pitchFamily="34" charset="0"/>
              </a:rPr>
              <a:t>състав</a:t>
            </a:r>
            <a:r>
              <a:rPr lang="ru-RU" sz="2600" dirty="0">
                <a:latin typeface="Arial Narrow" panose="020B0606020202030204" pitchFamily="34" charset="0"/>
              </a:rPr>
              <a:t> на </a:t>
            </a:r>
            <a:r>
              <a:rPr lang="ru-RU" sz="2600" dirty="0" err="1">
                <a:latin typeface="Arial Narrow" panose="020B0606020202030204" pitchFamily="34" charset="0"/>
              </a:rPr>
              <a:t>съдия</a:t>
            </a:r>
            <a:r>
              <a:rPr lang="ru-RU" sz="2600" dirty="0">
                <a:latin typeface="Arial Narrow" panose="020B0606020202030204" pitchFamily="34" charset="0"/>
              </a:rPr>
              <a:t> Соня </a:t>
            </a:r>
            <a:r>
              <a:rPr lang="ru-RU" sz="2600" dirty="0" err="1">
                <a:latin typeface="Arial Narrow" panose="020B0606020202030204" pitchFamily="34" charset="0"/>
              </a:rPr>
              <a:t>Стефанова</a:t>
            </a:r>
            <a:r>
              <a:rPr lang="ru-RU" sz="2600" dirty="0">
                <a:latin typeface="Arial Narrow" panose="020B0606020202030204" pitchFamily="34" charset="0"/>
              </a:rPr>
              <a:t>. </a:t>
            </a:r>
            <a:r>
              <a:rPr lang="ru-RU" sz="2600" dirty="0" err="1">
                <a:latin typeface="Arial Narrow" panose="020B0606020202030204" pitchFamily="34" charset="0"/>
              </a:rPr>
              <a:t>Съдия</a:t>
            </a:r>
            <a:r>
              <a:rPr lang="ru-RU" sz="2600" dirty="0">
                <a:latin typeface="Arial Narrow" panose="020B0606020202030204" pitchFamily="34" charset="0"/>
              </a:rPr>
              <a:t> Соня </a:t>
            </a:r>
            <a:r>
              <a:rPr lang="ru-RU" sz="2600" dirty="0" err="1">
                <a:latin typeface="Arial Narrow" panose="020B0606020202030204" pitchFamily="34" charset="0"/>
              </a:rPr>
              <a:t>Стефанова</a:t>
            </a:r>
            <a:r>
              <a:rPr lang="ru-RU" sz="2600" dirty="0">
                <a:latin typeface="Arial Narrow" panose="020B0606020202030204" pitchFamily="34" charset="0"/>
              </a:rPr>
              <a:t>, </a:t>
            </a:r>
            <a:r>
              <a:rPr lang="ru-RU" sz="2600" dirty="0" err="1">
                <a:latin typeface="Arial Narrow" panose="020B0606020202030204" pitchFamily="34" charset="0"/>
              </a:rPr>
              <a:t>участва</a:t>
            </a:r>
            <a:r>
              <a:rPr lang="ru-RU" sz="2600" dirty="0">
                <a:latin typeface="Arial Narrow" panose="020B0606020202030204" pitchFamily="34" charset="0"/>
              </a:rPr>
              <a:t> 100 % в </a:t>
            </a:r>
            <a:r>
              <a:rPr lang="ru-RU" sz="2600" dirty="0" err="1">
                <a:latin typeface="Arial Narrow" panose="020B0606020202030204" pitchFamily="34" charset="0"/>
              </a:rPr>
              <a:t>разпределение</a:t>
            </a:r>
            <a:r>
              <a:rPr lang="ru-RU" sz="2600" dirty="0">
                <a:latin typeface="Arial Narrow" panose="020B0606020202030204" pitchFamily="34" charset="0"/>
              </a:rPr>
              <a:t> на </a:t>
            </a:r>
            <a:r>
              <a:rPr lang="ru-RU" sz="2600" dirty="0" err="1">
                <a:latin typeface="Arial Narrow" panose="020B0606020202030204" pitchFamily="34" charset="0"/>
              </a:rPr>
              <a:t>всички</a:t>
            </a:r>
            <a:r>
              <a:rPr lang="ru-RU" sz="2600" dirty="0">
                <a:latin typeface="Arial Narrow" panose="020B0606020202030204" pitchFamily="34" charset="0"/>
              </a:rPr>
              <a:t> граждански дела и </a:t>
            </a:r>
            <a:r>
              <a:rPr lang="ru-RU" sz="2600" dirty="0" err="1">
                <a:latin typeface="Arial Narrow" panose="020B0606020202030204" pitchFamily="34" charset="0"/>
              </a:rPr>
              <a:t>наказателни</a:t>
            </a:r>
            <a:r>
              <a:rPr lang="ru-RU" sz="2600" dirty="0">
                <a:latin typeface="Arial Narrow" panose="020B0606020202030204" pitchFamily="34" charset="0"/>
              </a:rPr>
              <a:t> дела по дежурство, </a:t>
            </a:r>
            <a:r>
              <a:rPr lang="ru-RU" sz="2600" dirty="0" err="1">
                <a:latin typeface="Arial Narrow" panose="020B0606020202030204" pitchFamily="34" charset="0"/>
              </a:rPr>
              <a:t>като</a:t>
            </a:r>
            <a:r>
              <a:rPr lang="ru-RU" sz="2600" dirty="0">
                <a:latin typeface="Arial Narrow" panose="020B0606020202030204" pitchFamily="34" charset="0"/>
              </a:rPr>
              <a:t> е </a:t>
            </a:r>
            <a:r>
              <a:rPr lang="ru-RU" sz="2600" dirty="0" err="1">
                <a:latin typeface="Arial Narrow" panose="020B0606020202030204" pitchFamily="34" charset="0"/>
              </a:rPr>
              <a:t>намален</a:t>
            </a:r>
            <a:r>
              <a:rPr lang="ru-RU" sz="2600" dirty="0">
                <a:latin typeface="Arial Narrow" panose="020B0606020202030204" pitchFamily="34" charset="0"/>
              </a:rPr>
              <a:t> процента на участие в </a:t>
            </a:r>
            <a:r>
              <a:rPr lang="ru-RU" sz="2600" dirty="0" err="1">
                <a:latin typeface="Arial Narrow" panose="020B0606020202030204" pitchFamily="34" charset="0"/>
              </a:rPr>
              <a:t>разпределението</a:t>
            </a:r>
            <a:r>
              <a:rPr lang="ru-RU" sz="2600" dirty="0">
                <a:latin typeface="Arial Narrow" panose="020B0606020202030204" pitchFamily="34" charset="0"/>
              </a:rPr>
              <a:t> на </a:t>
            </a:r>
            <a:r>
              <a:rPr lang="ru-RU" sz="2600" dirty="0" err="1">
                <a:latin typeface="Arial Narrow" panose="020B0606020202030204" pitchFamily="34" charset="0"/>
              </a:rPr>
              <a:t>гражданските</a:t>
            </a:r>
            <a:r>
              <a:rPr lang="ru-RU" sz="2600" dirty="0">
                <a:latin typeface="Arial Narrow" panose="020B0606020202030204" pitchFamily="34" charset="0"/>
              </a:rPr>
              <a:t> дела на </a:t>
            </a:r>
            <a:r>
              <a:rPr lang="ru-RU" sz="2600" dirty="0" err="1">
                <a:latin typeface="Arial Narrow" panose="020B0606020202030204" pitchFamily="34" charset="0"/>
              </a:rPr>
              <a:t>смесените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състави</a:t>
            </a:r>
            <a:r>
              <a:rPr lang="ru-RU" sz="2600" dirty="0">
                <a:latin typeface="Arial Narrow" panose="020B0606020202030204" pitchFamily="34" charset="0"/>
              </a:rPr>
              <a:t>, на </a:t>
            </a:r>
            <a:r>
              <a:rPr lang="ru-RU" sz="2600" dirty="0" err="1">
                <a:latin typeface="Arial Narrow" panose="020B0606020202030204" pitchFamily="34" charset="0"/>
              </a:rPr>
              <a:t>които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участват</a:t>
            </a:r>
            <a:r>
              <a:rPr lang="ru-RU" sz="2600" dirty="0">
                <a:latin typeface="Arial Narrow" panose="020B0606020202030204" pitchFamily="34" charset="0"/>
              </a:rPr>
              <a:t> 100 % в </a:t>
            </a:r>
            <a:r>
              <a:rPr lang="ru-RU" sz="2600" dirty="0" err="1">
                <a:latin typeface="Arial Narrow" panose="020B0606020202030204" pitchFamily="34" charset="0"/>
              </a:rPr>
              <a:t>разпределението</a:t>
            </a:r>
            <a:r>
              <a:rPr lang="ru-RU" sz="2600" dirty="0">
                <a:latin typeface="Arial Narrow" panose="020B0606020202030204" pitchFamily="34" charset="0"/>
              </a:rPr>
              <a:t> на </a:t>
            </a:r>
            <a:r>
              <a:rPr lang="ru-RU" sz="2600" dirty="0" err="1">
                <a:latin typeface="Arial Narrow" panose="020B0606020202030204" pitchFamily="34" charset="0"/>
              </a:rPr>
              <a:t>наказателните</a:t>
            </a:r>
            <a:r>
              <a:rPr lang="ru-RU" sz="2600" dirty="0">
                <a:latin typeface="Arial Narrow" panose="020B0606020202030204" pitchFamily="34" charset="0"/>
              </a:rPr>
              <a:t> дела и </a:t>
            </a:r>
            <a:r>
              <a:rPr lang="ru-RU" sz="2600" dirty="0" err="1">
                <a:latin typeface="Arial Narrow" panose="020B0606020202030204" pitchFamily="34" charset="0"/>
              </a:rPr>
              <a:t>делата</a:t>
            </a:r>
            <a:r>
              <a:rPr lang="ru-RU" sz="2600" dirty="0">
                <a:latin typeface="Arial Narrow" panose="020B0606020202030204" pitchFamily="34" charset="0"/>
              </a:rPr>
              <a:t> по дежурство, граждански дела-</a:t>
            </a:r>
            <a:r>
              <a:rPr lang="ru-RU" sz="2600" dirty="0" err="1">
                <a:latin typeface="Arial Narrow" panose="020B0606020202030204" pitchFamily="34" charset="0"/>
              </a:rPr>
              <a:t>заповедни</a:t>
            </a:r>
            <a:r>
              <a:rPr lang="ru-RU" sz="2600" dirty="0">
                <a:latin typeface="Arial Narrow" panose="020B0606020202030204" pitchFamily="34" charset="0"/>
              </a:rPr>
              <a:t> производства се </a:t>
            </a:r>
            <a:r>
              <a:rPr lang="ru-RU" sz="2600" dirty="0" err="1">
                <a:latin typeface="Arial Narrow" panose="020B0606020202030204" pitchFamily="34" charset="0"/>
              </a:rPr>
              <a:t>разпределят</a:t>
            </a:r>
            <a:r>
              <a:rPr lang="ru-RU" sz="2600" dirty="0">
                <a:latin typeface="Arial Narrow" panose="020B0606020202030204" pitchFamily="34" charset="0"/>
              </a:rPr>
              <a:t> при </a:t>
            </a:r>
            <a:r>
              <a:rPr lang="ru-RU" sz="2600" dirty="0" err="1">
                <a:latin typeface="Arial Narrow" panose="020B0606020202030204" pitchFamily="34" charset="0"/>
              </a:rPr>
              <a:t>натовареност</a:t>
            </a:r>
            <a:r>
              <a:rPr lang="ru-RU" sz="2600" dirty="0">
                <a:latin typeface="Arial Narrow" panose="020B0606020202030204" pitchFamily="34" charset="0"/>
              </a:rPr>
              <a:t> 100% от </a:t>
            </a:r>
            <a:r>
              <a:rPr lang="ru-RU" sz="2600" dirty="0" err="1">
                <a:latin typeface="Arial Narrow" panose="020B0606020202030204" pitchFamily="34" charset="0"/>
              </a:rPr>
              <a:t>всички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съдии</a:t>
            </a:r>
            <a:r>
              <a:rPr lang="ru-RU" sz="2600" dirty="0">
                <a:latin typeface="Arial Narrow" panose="020B0606020202030204" pitchFamily="34" charset="0"/>
              </a:rPr>
              <a:t>,  </a:t>
            </a:r>
            <a:r>
              <a:rPr lang="ru-RU" sz="2600" dirty="0" err="1">
                <a:latin typeface="Arial Narrow" panose="020B0606020202030204" pitchFamily="34" charset="0"/>
              </a:rPr>
              <a:t>като</a:t>
            </a:r>
            <a:r>
              <a:rPr lang="ru-RU" sz="2600" dirty="0">
                <a:latin typeface="Arial Narrow" panose="020B0606020202030204" pitchFamily="34" charset="0"/>
              </a:rPr>
              <a:t> в </a:t>
            </a:r>
            <a:r>
              <a:rPr lang="ru-RU" sz="2600" dirty="0" err="1">
                <a:latin typeface="Arial Narrow" panose="020B0606020202030204" pitchFamily="34" charset="0"/>
              </a:rPr>
              <a:t>някой</a:t>
            </a:r>
            <a:r>
              <a:rPr lang="ru-RU" sz="2600" dirty="0">
                <a:latin typeface="Arial Narrow" panose="020B0606020202030204" pitchFamily="34" charset="0"/>
              </a:rPr>
              <a:t> от </a:t>
            </a:r>
            <a:r>
              <a:rPr lang="ru-RU" sz="2600" dirty="0" err="1">
                <a:latin typeface="Arial Narrow" panose="020B0606020202030204" pitchFamily="34" charset="0"/>
              </a:rPr>
              <a:t>групите</a:t>
            </a:r>
            <a:r>
              <a:rPr lang="ru-RU" sz="2600" dirty="0">
                <a:latin typeface="Arial Narrow" panose="020B0606020202030204" pitchFamily="34" charset="0"/>
              </a:rPr>
              <a:t> за </a:t>
            </a:r>
            <a:r>
              <a:rPr lang="ru-RU" sz="2600" dirty="0" err="1">
                <a:latin typeface="Arial Narrow" panose="020B0606020202030204" pitchFamily="34" charset="0"/>
              </a:rPr>
              <a:t>разпределение</a:t>
            </a:r>
            <a:r>
              <a:rPr lang="ru-RU" sz="2600" dirty="0">
                <a:latin typeface="Arial Narrow" panose="020B0606020202030204" pitchFamily="34" charset="0"/>
              </a:rPr>
              <a:t> на граждански дела не е включена </a:t>
            </a:r>
            <a:r>
              <a:rPr lang="ru-RU" sz="2600" dirty="0" err="1">
                <a:latin typeface="Arial Narrow" panose="020B0606020202030204" pitchFamily="34" charset="0"/>
              </a:rPr>
              <a:t>съдия</a:t>
            </a:r>
            <a:r>
              <a:rPr lang="ru-RU" sz="2600" dirty="0">
                <a:latin typeface="Arial Narrow" panose="020B0606020202030204" pitchFamily="34" charset="0"/>
              </a:rPr>
              <a:t> Соня </a:t>
            </a:r>
            <a:r>
              <a:rPr lang="ru-RU" sz="2600" dirty="0" err="1">
                <a:latin typeface="Arial Narrow" panose="020B0606020202030204" pitchFamily="34" charset="0"/>
              </a:rPr>
              <a:t>Стефанова</a:t>
            </a:r>
            <a:r>
              <a:rPr lang="ru-RU" sz="2600" dirty="0">
                <a:latin typeface="Arial Narrow" panose="020B0606020202030204" pitchFamily="34" charset="0"/>
              </a:rPr>
              <a:t>, а </a:t>
            </a:r>
            <a:r>
              <a:rPr lang="ru-RU" sz="2600" dirty="0" err="1">
                <a:latin typeface="Arial Narrow" panose="020B0606020202030204" pitchFamily="34" charset="0"/>
              </a:rPr>
              <a:t>са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включени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смесените</a:t>
            </a:r>
            <a:r>
              <a:rPr lang="ru-RU" sz="2600" dirty="0">
                <a:latin typeface="Arial Narrow" panose="020B0606020202030204" pitchFamily="34" charset="0"/>
              </a:rPr>
              <a:t> </a:t>
            </a:r>
            <a:r>
              <a:rPr lang="ru-RU" sz="2600" dirty="0" err="1">
                <a:latin typeface="Arial Narrow" panose="020B0606020202030204" pitchFamily="34" charset="0"/>
              </a:rPr>
              <a:t>състави</a:t>
            </a:r>
            <a:r>
              <a:rPr lang="ru-RU" sz="2600" dirty="0">
                <a:latin typeface="Arial Narrow" panose="020B0606020202030204" pitchFamily="34" charset="0"/>
              </a:rPr>
              <a:t> на 100 %.</a:t>
            </a:r>
            <a:endParaRPr lang="bg-BG" sz="26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600" dirty="0" smtClean="0">
                <a:latin typeface="Arial Narrow" panose="020B0606020202030204" pitchFamily="34" charset="0"/>
              </a:rPr>
              <a:t> </a:t>
            </a:r>
            <a:endParaRPr lang="bg-BG" sz="24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bg-BG" sz="1800" dirty="0" smtClean="0">
              <a:latin typeface="Arial Narrow" panose="020B0606020202030204" pitchFamily="34" charset="0"/>
            </a:endParaRPr>
          </a:p>
          <a:p>
            <a:pPr marL="13716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Натовареността на съдиите по щат и действителната натовареност са изравнени. </a:t>
            </a:r>
            <a:endParaRPr lang="bg-BG" dirty="0">
              <a:latin typeface="Arial Narrow" panose="020B0606020202030204" pitchFamily="34" charset="0"/>
            </a:endParaRPr>
          </a:p>
          <a:p>
            <a:pPr marL="13716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Натовареността на съдиите в РС-В.Преслав по дела, изчислена чрез ЕИСС е както следва: Дияна Петрова е 117.01</a:t>
            </a:r>
            <a:r>
              <a:rPr lang="bg-BG" dirty="0">
                <a:latin typeface="Arial Narrow" panose="020B0606020202030204" pitchFamily="34" charset="0"/>
              </a:rPr>
              <a:t>, Соня Стефанова е </a:t>
            </a:r>
            <a:r>
              <a:rPr lang="bg-BG" dirty="0" smtClean="0">
                <a:latin typeface="Arial Narrow" panose="020B0606020202030204" pitchFamily="34" charset="0"/>
              </a:rPr>
              <a:t>106.80, Елена </a:t>
            </a:r>
            <a:r>
              <a:rPr lang="bg-BG" dirty="0" err="1" smtClean="0">
                <a:latin typeface="Arial Narrow" panose="020B0606020202030204" pitchFamily="34" charset="0"/>
              </a:rPr>
              <a:t>Геренска</a:t>
            </a:r>
            <a:r>
              <a:rPr lang="bg-BG" dirty="0" smtClean="0">
                <a:latin typeface="Arial Narrow" panose="020B0606020202030204" pitchFamily="34" charset="0"/>
              </a:rPr>
              <a:t> е 67.26 и Милена </a:t>
            </a:r>
            <a:r>
              <a:rPr lang="bg-BG" dirty="0" err="1" smtClean="0">
                <a:latin typeface="Arial Narrow" panose="020B0606020202030204" pitchFamily="34" charset="0"/>
              </a:rPr>
              <a:t>Хазарян</a:t>
            </a:r>
            <a:r>
              <a:rPr lang="bg-BG" dirty="0" smtClean="0">
                <a:latin typeface="Arial Narrow" panose="020B0606020202030204" pitchFamily="34" charset="0"/>
              </a:rPr>
              <a:t> е 51.95.</a:t>
            </a:r>
            <a:endParaRPr lang="bg-BG" dirty="0">
              <a:latin typeface="Arial Narrow" panose="020B0606020202030204" pitchFamily="34" charset="0"/>
            </a:endParaRPr>
          </a:p>
          <a:p>
            <a:pPr marL="13716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Натовареността на съдиите в РС-В.Преслав общо, изчислена чрез ЕИСС е както следва: Дияна Петрова е 153.36</a:t>
            </a:r>
            <a:r>
              <a:rPr lang="bg-BG" dirty="0">
                <a:latin typeface="Arial Narrow" panose="020B0606020202030204" pitchFamily="34" charset="0"/>
              </a:rPr>
              <a:t>, Соня Стефанова </a:t>
            </a:r>
            <a:r>
              <a:rPr lang="bg-BG" dirty="0" smtClean="0">
                <a:latin typeface="Arial Narrow" panose="020B0606020202030204" pitchFamily="34" charset="0"/>
              </a:rPr>
              <a:t>е 111.81, Елена </a:t>
            </a:r>
            <a:r>
              <a:rPr lang="bg-BG" dirty="0" err="1" smtClean="0">
                <a:latin typeface="Arial Narrow" panose="020B0606020202030204" pitchFamily="34" charset="0"/>
              </a:rPr>
              <a:t>Геренска</a:t>
            </a:r>
            <a:r>
              <a:rPr lang="bg-BG" dirty="0" smtClean="0">
                <a:latin typeface="Arial Narrow" panose="020B0606020202030204" pitchFamily="34" charset="0"/>
              </a:rPr>
              <a:t> е 70.18 и Милена </a:t>
            </a:r>
            <a:r>
              <a:rPr lang="bg-BG" dirty="0" err="1" smtClean="0">
                <a:latin typeface="Arial Narrow" panose="020B0606020202030204" pitchFamily="34" charset="0"/>
              </a:rPr>
              <a:t>Хазарян</a:t>
            </a:r>
            <a:r>
              <a:rPr lang="bg-BG" dirty="0" smtClean="0">
                <a:latin typeface="Arial Narrow" panose="020B0606020202030204" pitchFamily="34" charset="0"/>
              </a:rPr>
              <a:t> е 54.16.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       4.Натовареност</a:t>
            </a:r>
            <a:endParaRPr lang="bg-BG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58735"/>
              </p:ext>
            </p:extLst>
          </p:nvPr>
        </p:nvGraphicFramePr>
        <p:xfrm>
          <a:off x="827584" y="692696"/>
          <a:ext cx="7848871" cy="59026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037"/>
                <a:gridCol w="94445"/>
                <a:gridCol w="1532092"/>
                <a:gridCol w="1225672"/>
                <a:gridCol w="2031394"/>
                <a:gridCol w="2088231"/>
              </a:tblGrid>
              <a:tr h="79208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Година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Брой дела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 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разглеждане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>
                          <a:solidFill>
                            <a:schemeClr val="tx1"/>
                          </a:solidFill>
                          <a:effectLst/>
                        </a:rPr>
                        <a:t>Брой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>
                          <a:solidFill>
                            <a:schemeClr val="tx1"/>
                          </a:solidFill>
                          <a:effectLst/>
                        </a:rPr>
                        <a:t>свършени дела</a:t>
                      </a:r>
                      <a:endParaRPr lang="bg-BG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Брой съдии  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>
                          <a:solidFill>
                            <a:schemeClr val="tx1"/>
                          </a:solidFill>
                          <a:effectLst/>
                        </a:rPr>
                        <a:t>Отработени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>
                          <a:solidFill>
                            <a:schemeClr val="tx1"/>
                          </a:solidFill>
                          <a:effectLst/>
                        </a:rPr>
                        <a:t> човекомесеци</a:t>
                      </a:r>
                      <a:endParaRPr lang="bg-BG" sz="16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899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1424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1213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800" dirty="0" smtClean="0">
                          <a:solidFill>
                            <a:schemeClr val="tx1"/>
                          </a:solidFill>
                          <a:effectLst/>
                        </a:rPr>
                        <a:t>2-ма от м.януари до м.март, 3-ма от м.март до м.април, 2-ма от м.май до м.юни, през останалите месеци 3-ма</a:t>
                      </a:r>
                      <a:endParaRPr lang="bg-BG" sz="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899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1338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1228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36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899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1025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36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614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1314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1152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36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</a:rPr>
                        <a:t>Действителна месечна </a:t>
                      </a:r>
                      <a:r>
                        <a:rPr lang="bg-BG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натовареност</a:t>
                      </a:r>
                      <a:endParaRPr lang="bg-BG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477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Година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Към делата за разглеждане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Към свършените дела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47.47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40.43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37.17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34.11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30.69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28.47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36.50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32.00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51024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chemeClr val="tx1"/>
                          </a:solidFill>
                          <a:effectLst/>
                        </a:rPr>
                        <a:t>Щатна месечна </a:t>
                      </a:r>
                      <a:r>
                        <a:rPr lang="bg-BG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натовареност</a:t>
                      </a: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477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Година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Към делата за разглеждане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>
                          <a:solidFill>
                            <a:schemeClr val="tx1"/>
                          </a:solidFill>
                          <a:effectLst/>
                        </a:rPr>
                        <a:t>Към свършените дела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39.59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33.69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37.17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34.11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23.02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21.35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389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36.50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32.00</a:t>
                      </a:r>
                      <a:endParaRPr lang="bg-BG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30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   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IV</a:t>
            </a:r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.	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НАКАЗАТЕЛНА ЧАСТ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           </a:t>
            </a:r>
            <a:r>
              <a:rPr lang="ru-RU" sz="2400" dirty="0" smtClean="0"/>
              <a:t>      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</a:t>
            </a:r>
            <a:r>
              <a:rPr lang="ru-RU" sz="1800" dirty="0" smtClean="0"/>
              <a:t> 1.</a:t>
            </a:r>
            <a:r>
              <a:rPr lang="ru-RU" sz="1800" dirty="0" smtClean="0">
                <a:latin typeface="Arial Narrow" panose="020B0606020202030204" pitchFamily="34" charset="0"/>
              </a:rPr>
              <a:t>Новообразувани </a:t>
            </a:r>
            <a:r>
              <a:rPr lang="ru-RU" sz="1800" dirty="0" err="1">
                <a:latin typeface="Arial Narrow" panose="020B0606020202030204" pitchFamily="34" charset="0"/>
              </a:rPr>
              <a:t>наказателни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дела – сравнение с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предходни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периоди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 Narrow" panose="020B0606020202030204" pitchFamily="34" charset="0"/>
              </a:rPr>
              <a:t>	</a:t>
            </a:r>
            <a:endParaRPr lang="bg-BG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159413"/>
              </p:ext>
            </p:extLst>
          </p:nvPr>
        </p:nvGraphicFramePr>
        <p:xfrm>
          <a:off x="1115616" y="2996952"/>
          <a:ext cx="6912767" cy="26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772"/>
                <a:gridCol w="1366684"/>
                <a:gridCol w="1366684"/>
                <a:gridCol w="1365943"/>
                <a:gridCol w="1366684"/>
              </a:tblGrid>
              <a:tr h="11315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Брой </a:t>
                      </a:r>
                      <a:r>
                        <a:rPr lang="bg-BG" sz="1800" dirty="0">
                          <a:effectLst/>
                        </a:rPr>
                        <a:t>/ година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 </a:t>
                      </a:r>
                      <a:r>
                        <a:rPr lang="bg-BG" sz="2000" dirty="0" smtClean="0">
                          <a:effectLst/>
                        </a:rPr>
                        <a:t>2021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</a:rPr>
                        <a:t>2022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 </a:t>
                      </a:r>
                      <a:r>
                        <a:rPr lang="bg-BG" sz="2000" dirty="0" smtClean="0">
                          <a:effectLst/>
                        </a:rPr>
                        <a:t>2023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 </a:t>
                      </a:r>
                      <a:r>
                        <a:rPr lang="bg-BG" sz="2000" dirty="0" smtClean="0">
                          <a:effectLst/>
                        </a:rPr>
                        <a:t>2024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08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Постъпили дела през отчетния период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438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440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+mn-lt"/>
                          <a:ea typeface="+mn-ea"/>
                        </a:rPr>
                        <a:t>336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effectLst/>
                          <a:latin typeface="Times New Roman"/>
                          <a:ea typeface="Times New Roman"/>
                        </a:rPr>
                        <a:t>365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14488" y="3429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bg-BG" alt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bg-BG" sz="3600" u="sng" dirty="0" smtClean="0">
                <a:solidFill>
                  <a:schemeClr val="accent2">
                    <a:lumMod val="50000"/>
                  </a:schemeClr>
                </a:solidFill>
              </a:rPr>
              <a:t>      Новообразувани </a:t>
            </a:r>
            <a:r>
              <a:rPr lang="bg-BG" sz="3600" u="sng" dirty="0">
                <a:solidFill>
                  <a:schemeClr val="accent2">
                    <a:lumMod val="50000"/>
                  </a:schemeClr>
                </a:solidFill>
              </a:rPr>
              <a:t>наказателни дела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10542"/>
              </p:ext>
            </p:extLst>
          </p:nvPr>
        </p:nvGraphicFramePr>
        <p:xfrm>
          <a:off x="683568" y="1412776"/>
          <a:ext cx="7848872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72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2">
                    <a:lumMod val="50000"/>
                  </a:schemeClr>
                </a:solidFill>
              </a:rPr>
              <a:t>                 НАКАЗАТЕЛНА </a:t>
            </a:r>
            <a:r>
              <a:rPr lang="bg-BG" sz="3600" dirty="0">
                <a:solidFill>
                  <a:schemeClr val="accent2">
                    <a:lumMod val="50000"/>
                  </a:schemeClr>
                </a:solidFill>
              </a:rPr>
              <a:t>ЧАСТ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endParaRPr lang="ru-RU" sz="18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        2.Останали </a:t>
            </a:r>
            <a:r>
              <a:rPr lang="ru-RU" sz="1800" dirty="0">
                <a:latin typeface="Arial Narrow" panose="020B0606020202030204" pitchFamily="34" charset="0"/>
              </a:rPr>
              <a:t>несвършени наказателни дела </a:t>
            </a:r>
            <a:r>
              <a:rPr lang="ru-RU" sz="1800" dirty="0" err="1">
                <a:latin typeface="Arial Narrow" panose="020B0606020202030204" pitchFamily="34" charset="0"/>
              </a:rPr>
              <a:t>към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31.12.20</a:t>
            </a:r>
            <a:r>
              <a:rPr lang="en-US" sz="1800" dirty="0" smtClean="0">
                <a:latin typeface="Arial Narrow" panose="020B0606020202030204" pitchFamily="34" charset="0"/>
              </a:rPr>
              <a:t>2</a:t>
            </a:r>
            <a:r>
              <a:rPr lang="en-US" sz="1800" dirty="0">
                <a:latin typeface="Arial Narrow" panose="020B0606020202030204" pitchFamily="34" charset="0"/>
              </a:rPr>
              <a:t>4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г</a:t>
            </a:r>
            <a:r>
              <a:rPr lang="ru-RU" sz="1800" dirty="0" smtClean="0">
                <a:latin typeface="Arial Narrow" panose="020B0606020202030204" pitchFamily="34" charset="0"/>
              </a:rPr>
              <a:t>.</a:t>
            </a:r>
            <a:r>
              <a:rPr lang="en-US" sz="1800" dirty="0" smtClean="0">
                <a:latin typeface="Arial Narrow" panose="020B0606020202030204" pitchFamily="34" charset="0"/>
              </a:rPr>
              <a:t> – </a:t>
            </a:r>
            <a:r>
              <a:rPr lang="bg-BG" sz="1800" dirty="0" smtClean="0">
                <a:latin typeface="Arial Narrow" panose="020B0606020202030204" pitchFamily="34" charset="0"/>
              </a:rPr>
              <a:t>сравнение с предходни периоди</a:t>
            </a:r>
            <a:endParaRPr lang="en-US" sz="18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</a:t>
            </a:r>
            <a:endParaRPr lang="bg-BG" sz="180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512000"/>
              </p:ext>
            </p:extLst>
          </p:nvPr>
        </p:nvGraphicFramePr>
        <p:xfrm>
          <a:off x="899592" y="2636912"/>
          <a:ext cx="7200800" cy="2208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8852"/>
                <a:gridCol w="1330583"/>
                <a:gridCol w="1330583"/>
                <a:gridCol w="1643661"/>
                <a:gridCol w="1487121"/>
              </a:tblGrid>
              <a:tr h="9464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Брой </a:t>
                      </a:r>
                      <a:r>
                        <a:rPr lang="bg-BG" sz="1800" dirty="0">
                          <a:effectLst/>
                        </a:rPr>
                        <a:t>/ година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</a:rPr>
                        <a:t>2021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bg-BG" sz="1800" dirty="0" smtClean="0">
                          <a:effectLst/>
                        </a:rPr>
                        <a:t>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bg-BG" sz="1800" dirty="0" smtClean="0">
                          <a:effectLst/>
                        </a:rPr>
                        <a:t>3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bg-BG" sz="1800" dirty="0" smtClean="0">
                          <a:effectLst/>
                        </a:rPr>
                        <a:t>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261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Останали несвършени дела в края на периода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 </a:t>
                      </a: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76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41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8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600" u="sng" dirty="0">
                <a:solidFill>
                  <a:schemeClr val="accent2">
                    <a:lumMod val="50000"/>
                  </a:schemeClr>
                </a:solidFill>
              </a:rPr>
              <a:t>Останали несвършени наказателни дела към </a:t>
            </a:r>
            <a:r>
              <a:rPr lang="bg-BG" sz="3600" u="sng" dirty="0" smtClean="0">
                <a:solidFill>
                  <a:schemeClr val="accent2">
                    <a:lumMod val="50000"/>
                  </a:schemeClr>
                </a:solidFill>
              </a:rPr>
              <a:t>31.12.20</a:t>
            </a:r>
            <a:r>
              <a:rPr lang="en-US" sz="3600" u="sng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bg-BG" sz="3600" u="sng" dirty="0" smtClean="0">
                <a:solidFill>
                  <a:schemeClr val="accent2">
                    <a:lumMod val="50000"/>
                  </a:schemeClr>
                </a:solidFill>
              </a:rPr>
              <a:t>4г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38463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7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       НАКАЗАТЕЛНА 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ЧАСТ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7920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1800" dirty="0" err="1" smtClean="0">
                <a:latin typeface="Arial Narrow" panose="020B0606020202030204" pitchFamily="34" charset="0"/>
              </a:rPr>
              <a:t>Новообразуваните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наказателни дела </a:t>
            </a:r>
            <a:r>
              <a:rPr lang="ru-RU" sz="1800" dirty="0" smtClean="0">
                <a:latin typeface="Arial Narrow" panose="020B0606020202030204" pitchFamily="34" charset="0"/>
              </a:rPr>
              <a:t>по вид – сравнение с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предходни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периоди</a:t>
            </a:r>
            <a:r>
              <a:rPr lang="ru-RU" sz="1800" dirty="0" smtClean="0">
                <a:latin typeface="Arial Narrow" panose="020B0606020202030204" pitchFamily="34" charset="0"/>
              </a:rPr>
              <a:t>. </a:t>
            </a:r>
            <a:endParaRPr lang="bg-BG" sz="1800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739008"/>
              </p:ext>
            </p:extLst>
          </p:nvPr>
        </p:nvGraphicFramePr>
        <p:xfrm>
          <a:off x="395536" y="2492896"/>
          <a:ext cx="8280919" cy="3456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0102"/>
                <a:gridCol w="854380"/>
                <a:gridCol w="1182988"/>
                <a:gridCol w="1572264"/>
                <a:gridCol w="1533080"/>
                <a:gridCol w="1156450"/>
                <a:gridCol w="1061655"/>
              </a:tblGrid>
              <a:tr h="1564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Видове дела 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Общ характер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Наказателни частен характер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Административно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наказателни дела  по чл.78а от НК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Административно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наказателни дела 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Частни наказателни дела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разпити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Частни наказателни дела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109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21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</a:rPr>
                        <a:t>157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</a:rPr>
                        <a:t>2023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91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45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149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155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47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185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2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125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54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153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3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344816" cy="85010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     3.Разглеждане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на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делата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07288" cy="475252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bg-BG" dirty="0" smtClean="0">
                <a:latin typeface="Arial Narrow" panose="020B0606020202030204" pitchFamily="34" charset="0"/>
              </a:rPr>
              <a:t>Данните от годишния статистически отчет за дейността на Районен съд-Велики Преслав за цялата 2024 година - постъпили и свършени дела, броя на постановените осъдителни присъди и осъдени лица, наложените видове наказания на осъдените лица, както и влезлите в сила присъди през периода, очертават работата на съдиите по наказателни дела. Констатациите в тази насока са следните: </a:t>
            </a: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	Съдиите – докладчици преимуществено са насрочвали делата в предвидените от закона срокове. Насрочването на НОХД извън рамките на двумесечния срок по чл.247а, ал.2 от НПК, но не повече от три месеца от постъпване на обвинителния акт и то с разрешение на председателя на съда. Редките случаи, когато делата са насрочвани след законовия срок са по обективни причини.</a:t>
            </a: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	От насрочените 234 бр. отлагани  дела са 103 броя, или 44 %, като основни причини за отлагане е за събиране на нови доказателства, в по-малка степен по молба на страните/включително и поради заболяване/ и поради нередовно призоваване, като последното е в следствие на възможността от свободното придвижване на лица, както в чужбина, така и в страната. </a:t>
            </a: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	От съдиите-докладчици е упражняван необходимият контрол по връчване на призовките, с цел намаляване случаите на отлагане, като са предприемани предвидените в закона мерки за дисциплиниране на страните в процеса. При отлагане на делата, насрочването е било преимуществено в срока по чл.271, ал.10 от НПК.</a:t>
            </a:r>
          </a:p>
          <a:p>
            <a:pPr marL="0" indent="0" algn="just">
              <a:buNone/>
            </a:pPr>
            <a:endParaRPr lang="ru-RU" sz="5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1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44816" cy="85010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    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Свършени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дела и сравнение с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предходни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периоди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88840"/>
            <a:ext cx="8784976" cy="381642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bg-BG" sz="1800" dirty="0" smtClean="0"/>
              <a:t>     </a:t>
            </a:r>
            <a:r>
              <a:rPr lang="bg-BG" sz="2000" dirty="0" smtClean="0">
                <a:latin typeface="Arial Narrow" panose="020B0606020202030204" pitchFamily="34" charset="0"/>
              </a:rPr>
              <a:t>През 2024 година в Районен съд - Велики Преслав са разгледани общо 49 броя административно-наказателни дела, от които 42 бр.новообразувани. Приключили през годината са 32 броя дела.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През 2024 година Районен съд – Велики Преслав е разгледал общо 118 броя НОХД, от които новообразувани 109 броя. От тях свършени са 105 дела, от които 92 бр. са решени в тримесечен срок. 18 броя дела са решени по същество с присъда, 81 броя са приключили със споразумения, 6 броя са прекратени, две от които са върнати в прокуратурата за доразследване.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От постъпилите за разглеждане наказателни дела през  2024 година, </a:t>
            </a:r>
            <a:r>
              <a:rPr lang="bg-BG" sz="2000" dirty="0">
                <a:latin typeface="Arial Narrow" panose="020B0606020202030204" pitchFamily="34" charset="0"/>
              </a:rPr>
              <a:t>6</a:t>
            </a:r>
            <a:r>
              <a:rPr lang="bg-BG" sz="2000" dirty="0" smtClean="0">
                <a:latin typeface="Arial Narrow" panose="020B0606020202030204" pitchFamily="34" charset="0"/>
              </a:rPr>
              <a:t> броя наказателни производства са приключили по реда на Глава ХХVII от НПК „Съкратено съдебно следствие”.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Осъдените лица са общо 106 на брой, 3 броя оправдани. На „Лишаване от свобода“ са осъдени 77 бр. лица, 64 бр. от които условно, 7 бр. лица са осъдени на „Глоба“, 22 бр. на „</a:t>
            </a:r>
            <a:r>
              <a:rPr lang="bg-BG" sz="2000" dirty="0" err="1" smtClean="0">
                <a:latin typeface="Arial Narrow" panose="020B0606020202030204" pitchFamily="34" charset="0"/>
              </a:rPr>
              <a:t>Пробация</a:t>
            </a:r>
            <a:r>
              <a:rPr lang="bg-BG" sz="2000" dirty="0" smtClean="0">
                <a:latin typeface="Arial Narrow" panose="020B0606020202030204" pitchFamily="34" charset="0"/>
              </a:rPr>
              <a:t>“.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</a:t>
            </a:r>
            <a:r>
              <a:rPr lang="bg-BG" sz="1800" dirty="0" smtClean="0"/>
              <a:t>    </a:t>
            </a: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134228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noFill/>
          <a:effectLst>
            <a:glow rad="127000">
              <a:srgbClr val="7030A0"/>
            </a:glow>
            <a:outerShdw blurRad="50800" dist="50800" dir="5400000" algn="ctr" rotWithShape="0">
              <a:schemeClr val="tx1"/>
            </a:outerShdw>
          </a:effectLst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bg-BG" sz="3600" u="sng" dirty="0">
                <a:solidFill>
                  <a:schemeClr val="accent3">
                    <a:lumMod val="50000"/>
                  </a:schemeClr>
                </a:solidFill>
              </a:rPr>
              <a:t>.СЪДЕБЕН РАЙОН. НАСЕЛЕНИЕ.</a:t>
            </a:r>
            <a:r>
              <a:rPr lang="bg-BG" sz="3600" u="sng" dirty="0">
                <a:solidFill>
                  <a:srgbClr val="7030A0"/>
                </a:solidFill>
              </a:rPr>
              <a:t> </a:t>
            </a:r>
            <a:r>
              <a:rPr lang="bg-BG" sz="3600" dirty="0">
                <a:solidFill>
                  <a:srgbClr val="7030A0"/>
                </a:solidFill>
              </a:rPr>
              <a:t/>
            </a:r>
            <a:br>
              <a:rPr lang="bg-BG" sz="3600" dirty="0">
                <a:solidFill>
                  <a:srgbClr val="7030A0"/>
                </a:solidFill>
              </a:rPr>
            </a:br>
            <a:endParaRPr lang="bg-BG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endParaRPr lang="bg-BG" sz="1800" dirty="0" smtClean="0"/>
          </a:p>
          <a:p>
            <a:pPr marL="13716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Районен </a:t>
            </a:r>
            <a:r>
              <a:rPr lang="bg-BG" sz="2000" dirty="0">
                <a:latin typeface="Arial Narrow" panose="020B0606020202030204" pitchFamily="34" charset="0"/>
              </a:rPr>
              <a:t>съд – Велики Преслав е първоинстанционен съд от съдебния окръг на Окръжен съд – Шумен. Като съдебен район покрива територията на Община Велики Преслав, Община Смядово и Община Върбица. </a:t>
            </a:r>
          </a:p>
          <a:p>
            <a:pPr algn="just"/>
            <a:endParaRPr lang="bg-BG" sz="2000" dirty="0" smtClean="0">
              <a:latin typeface="Arial Narrow" panose="020B0606020202030204" pitchFamily="34" charset="0"/>
            </a:endParaRPr>
          </a:p>
          <a:p>
            <a:pPr marL="13716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Според </a:t>
            </a:r>
            <a:r>
              <a:rPr lang="bg-BG" sz="2000" dirty="0">
                <a:latin typeface="Arial Narrow" panose="020B0606020202030204" pitchFamily="34" charset="0"/>
              </a:rPr>
              <a:t>официалните данни на НСИ с местоживеене в Община Велики Преслав са били </a:t>
            </a:r>
            <a:r>
              <a:rPr lang="bg-BG" sz="2000" dirty="0" smtClean="0">
                <a:latin typeface="Arial Narrow" panose="020B0606020202030204" pitchFamily="34" charset="0"/>
              </a:rPr>
              <a:t>10</a:t>
            </a:r>
            <a:r>
              <a:rPr lang="bg-BG" sz="2000" dirty="0">
                <a:latin typeface="Arial Narrow" panose="020B0606020202030204" pitchFamily="34" charset="0"/>
              </a:rPr>
              <a:t> </a:t>
            </a:r>
            <a:r>
              <a:rPr lang="en-US" sz="2000" dirty="0" smtClean="0">
                <a:latin typeface="Arial Narrow" panose="020B0606020202030204" pitchFamily="34" charset="0"/>
              </a:rPr>
              <a:t>096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към </a:t>
            </a:r>
            <a:r>
              <a:rPr lang="bg-BG" sz="2000" dirty="0" smtClean="0">
                <a:latin typeface="Arial Narrow" panose="020B0606020202030204" pitchFamily="34" charset="0"/>
              </a:rPr>
              <a:t>31.12.202</a:t>
            </a:r>
            <a:r>
              <a:rPr lang="en-US" sz="2000" dirty="0" smtClean="0">
                <a:latin typeface="Arial Narrow" panose="020B0606020202030204" pitchFamily="34" charset="0"/>
              </a:rPr>
              <a:t>3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г. </a:t>
            </a:r>
            <a:r>
              <a:rPr lang="bg-BG" sz="2000" b="1" cap="all" dirty="0">
                <a:latin typeface="Arial Narrow" panose="020B0606020202030204" pitchFamily="34" charset="0"/>
              </a:rPr>
              <a:t>- </a:t>
            </a:r>
            <a:r>
              <a:rPr lang="bg-BG" sz="2000" dirty="0">
                <a:latin typeface="Arial Narrow" panose="020B0606020202030204" pitchFamily="34" charset="0"/>
              </a:rPr>
              <a:t> физически лица, в Община Смядово </a:t>
            </a:r>
            <a:r>
              <a:rPr lang="bg-BG" sz="2000" dirty="0" smtClean="0">
                <a:latin typeface="Arial Narrow" panose="020B0606020202030204" pitchFamily="34" charset="0"/>
              </a:rPr>
              <a:t>5</a:t>
            </a:r>
            <a:r>
              <a:rPr lang="bg-BG" sz="2000" dirty="0">
                <a:latin typeface="Arial Narrow" panose="020B0606020202030204" pitchFamily="34" charset="0"/>
              </a:rPr>
              <a:t> </a:t>
            </a:r>
            <a:r>
              <a:rPr lang="bg-BG" sz="2000" dirty="0" smtClean="0">
                <a:latin typeface="Arial Narrow" panose="020B0606020202030204" pitchFamily="34" charset="0"/>
              </a:rPr>
              <a:t>3</a:t>
            </a:r>
            <a:r>
              <a:rPr lang="en-US" sz="2000" dirty="0" smtClean="0">
                <a:latin typeface="Arial Narrow" panose="020B0606020202030204" pitchFamily="34" charset="0"/>
              </a:rPr>
              <a:t>32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лица и в Община Върбица </a:t>
            </a:r>
            <a:r>
              <a:rPr lang="bg-BG" sz="2000" dirty="0" smtClean="0">
                <a:latin typeface="Arial Narrow" panose="020B0606020202030204" pitchFamily="34" charset="0"/>
              </a:rPr>
              <a:t>7</a:t>
            </a:r>
            <a:r>
              <a:rPr lang="bg-BG" sz="2000" dirty="0">
                <a:latin typeface="Arial Narrow" panose="020B0606020202030204" pitchFamily="34" charset="0"/>
              </a:rPr>
              <a:t> </a:t>
            </a:r>
            <a:r>
              <a:rPr lang="bg-BG" sz="2000" dirty="0" smtClean="0">
                <a:latin typeface="Arial Narrow" panose="020B0606020202030204" pitchFamily="34" charset="0"/>
              </a:rPr>
              <a:t>6</a:t>
            </a:r>
            <a:r>
              <a:rPr lang="en-US" sz="2000" dirty="0" smtClean="0">
                <a:latin typeface="Arial Narrow" panose="020B0606020202030204" pitchFamily="34" charset="0"/>
              </a:rPr>
              <a:t>97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лица. От тях в трудоспособна възраст по общини този е брой е както следва: за Община Велики Преслав – 5 </a:t>
            </a:r>
            <a:r>
              <a:rPr lang="bg-BG" sz="2000" dirty="0" err="1" smtClean="0">
                <a:latin typeface="Arial Narrow" panose="020B0606020202030204" pitchFamily="34" charset="0"/>
              </a:rPr>
              <a:t>5</a:t>
            </a:r>
            <a:r>
              <a:rPr lang="en-US" sz="2000" dirty="0" smtClean="0">
                <a:latin typeface="Arial Narrow" panose="020B0606020202030204" pitchFamily="34" charset="0"/>
              </a:rPr>
              <a:t>11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лица, за Община Смядово – </a:t>
            </a:r>
            <a:r>
              <a:rPr lang="bg-BG" sz="2000" dirty="0" smtClean="0">
                <a:latin typeface="Arial Narrow" panose="020B0606020202030204" pitchFamily="34" charset="0"/>
              </a:rPr>
              <a:t>2</a:t>
            </a:r>
            <a:r>
              <a:rPr lang="bg-BG" sz="2000" dirty="0">
                <a:latin typeface="Arial Narrow" panose="020B0606020202030204" pitchFamily="34" charset="0"/>
              </a:rPr>
              <a:t> </a:t>
            </a:r>
            <a:r>
              <a:rPr lang="bg-BG" sz="2000" dirty="0" smtClean="0">
                <a:latin typeface="Arial Narrow" panose="020B0606020202030204" pitchFamily="34" charset="0"/>
              </a:rPr>
              <a:t>98</a:t>
            </a:r>
            <a:r>
              <a:rPr lang="en-US" sz="2000" dirty="0" smtClean="0">
                <a:latin typeface="Arial Narrow" panose="020B0606020202030204" pitchFamily="34" charset="0"/>
              </a:rPr>
              <a:t>0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лица, а за Община Върбица – </a:t>
            </a:r>
            <a:r>
              <a:rPr lang="bg-BG" sz="2000" dirty="0" smtClean="0">
                <a:latin typeface="Arial Narrow" panose="020B0606020202030204" pitchFamily="34" charset="0"/>
              </a:rPr>
              <a:t>4</a:t>
            </a:r>
            <a:r>
              <a:rPr lang="bg-BG" sz="2000" dirty="0">
                <a:latin typeface="Arial Narrow" panose="020B0606020202030204" pitchFamily="34" charset="0"/>
              </a:rPr>
              <a:t> </a:t>
            </a:r>
            <a:r>
              <a:rPr lang="en-US" sz="2000" dirty="0" smtClean="0">
                <a:latin typeface="Arial Narrow" panose="020B0606020202030204" pitchFamily="34" charset="0"/>
              </a:rPr>
              <a:t>418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лица</a:t>
            </a:r>
            <a:r>
              <a:rPr lang="bg-BG" sz="2000" dirty="0" smtClean="0">
                <a:latin typeface="Arial Narrow" panose="020B0606020202030204" pitchFamily="34" charset="0"/>
              </a:rPr>
              <a:t>.</a:t>
            </a:r>
          </a:p>
          <a:p>
            <a:pPr marL="137160" indent="0" algn="just">
              <a:buNone/>
            </a:pPr>
            <a:endParaRPr lang="bg-BG" sz="2000" dirty="0">
              <a:latin typeface="Arial Narrow" panose="020B0606020202030204" pitchFamily="34" charset="0"/>
            </a:endParaRPr>
          </a:p>
          <a:p>
            <a:pPr marL="13716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Наблюдава се трайна тенденция към намаляване както на общия брой на населението в общините, така и на населението в трудоспособна възраст.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892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4968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1800" dirty="0" smtClean="0">
                <a:latin typeface="Arial Narrow" panose="020B0606020202030204" pitchFamily="34" charset="0"/>
              </a:rPr>
              <a:t>     </a:t>
            </a:r>
            <a:r>
              <a:rPr lang="bg-BG" sz="2000" dirty="0" smtClean="0">
                <a:latin typeface="Arial Narrow" panose="020B0606020202030204" pitchFamily="34" charset="0"/>
              </a:rPr>
              <a:t>През отчетната 2024 година в Районен съд-Велики Преслав са разгледани общо </a:t>
            </a:r>
            <a:r>
              <a:rPr lang="bg-BG" sz="2000" dirty="0">
                <a:latin typeface="Arial Narrow" panose="020B0606020202030204" pitchFamily="34" charset="0"/>
              </a:rPr>
              <a:t>4</a:t>
            </a:r>
            <a:r>
              <a:rPr lang="bg-BG" sz="2000" dirty="0" smtClean="0">
                <a:latin typeface="Arial Narrow" panose="020B0606020202030204" pitchFamily="34" charset="0"/>
              </a:rPr>
              <a:t> бързи производства, преобладаващият брой от тях са за престъпления по чл.343б, чл.343в и чл.345 от НК.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През отчетната 2024 година в Районен съд-Велики Преслав са разглеждани общо 17 броя наказателни дела от частен характер, в т.ч. 14 новообразувани дела. От тях общо свършени са </a:t>
            </a:r>
            <a:r>
              <a:rPr lang="bg-BG" sz="2000" dirty="0">
                <a:latin typeface="Arial Narrow" panose="020B0606020202030204" pitchFamily="34" charset="0"/>
              </a:rPr>
              <a:t>9</a:t>
            </a:r>
            <a:r>
              <a:rPr lang="bg-BG" sz="2000" dirty="0" smtClean="0">
                <a:latin typeface="Arial Narrow" panose="020B0606020202030204" pitchFamily="34" charset="0"/>
              </a:rPr>
              <a:t> дела, от които 4 с присъда, другите 5 са прекратени, като 6 дела са свършени до три месеца.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Статистиката по АНД по чл.78а от НК е следната: за разглеждане са били 22 броя дела, като новообразуваните са 22 броя. От тях  свършени са 21 дела и то в тримесечен срок, всички със споразумение. На общо 20 лица е наложено административно наказание „глоба”.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От общият брой разгледани 159 частни наказателни дела /ЧНД в съдебното и досъдебното производство/, от които  свършени 157 бр., по същество решени 153 бр., а </a:t>
            </a:r>
            <a:r>
              <a:rPr lang="bg-BG" sz="2000" dirty="0">
                <a:latin typeface="Arial Narrow" panose="020B0606020202030204" pitchFamily="34" charset="0"/>
              </a:rPr>
              <a:t>4</a:t>
            </a:r>
            <a:r>
              <a:rPr lang="bg-BG" sz="2000" dirty="0" smtClean="0">
                <a:latin typeface="Arial Narrow" panose="020B0606020202030204" pitchFamily="34" charset="0"/>
              </a:rPr>
              <a:t> бр. прекратени, като 157 са свършени до три месеца.. </a:t>
            </a:r>
            <a:endParaRPr lang="en-US" sz="2000" dirty="0" smtClean="0">
              <a:latin typeface="Arial Narrow" panose="020B0606020202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smtClean="0">
                <a:latin typeface="Arial Narrow" panose="020B0606020202030204" pitchFamily="34" charset="0"/>
              </a:rPr>
              <a:t>    </a:t>
            </a:r>
            <a:r>
              <a:rPr lang="bg-BG" sz="2000" dirty="0" smtClean="0">
                <a:latin typeface="Arial Narrow" panose="020B0606020202030204" pitchFamily="34" charset="0"/>
              </a:rPr>
              <a:t>През отчетната 2024 година в Районен съд – Велики Преслав не са разглеждани дела със значим обществен интерес. По отношение на този вид дела ежемесечно се изпраща статистическа информация до Висш съдебен съвет.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От разгледаните общо 386 броя наказателни дела в тримесечен срок са приключени 319 броя или 92 %.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bg-BG" sz="1800" dirty="0" smtClean="0"/>
              <a:t>    </a:t>
            </a: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235180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344816" cy="85010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Сравнение с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предходни</a:t>
            </a:r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я отчетен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период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на 2023 година.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320480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1800" dirty="0" smtClean="0">
                <a:latin typeface="Arial Narrow" panose="020B0606020202030204" pitchFamily="34" charset="0"/>
              </a:rPr>
              <a:t>     </a:t>
            </a:r>
            <a:r>
              <a:rPr lang="bg-BG" sz="1800" dirty="0" smtClean="0"/>
              <a:t>    </a:t>
            </a:r>
            <a:r>
              <a:rPr lang="ru-RU" sz="1800" dirty="0" err="1"/>
              <a:t>През</a:t>
            </a:r>
            <a:r>
              <a:rPr lang="ru-RU" sz="1800" dirty="0"/>
              <a:t> </a:t>
            </a:r>
            <a:r>
              <a:rPr lang="ru-RU" sz="1800" dirty="0" smtClean="0"/>
              <a:t>2023 </a:t>
            </a:r>
            <a:r>
              <a:rPr lang="ru-RU" sz="1800" dirty="0"/>
              <a:t>година в </a:t>
            </a:r>
            <a:r>
              <a:rPr lang="ru-RU" sz="1800" dirty="0" err="1"/>
              <a:t>Районен</a:t>
            </a:r>
            <a:r>
              <a:rPr lang="ru-RU" sz="1800" dirty="0"/>
              <a:t> </a:t>
            </a:r>
            <a:r>
              <a:rPr lang="ru-RU" sz="1800" dirty="0" err="1"/>
              <a:t>съд</a:t>
            </a:r>
            <a:r>
              <a:rPr lang="ru-RU" sz="1800" dirty="0"/>
              <a:t> - Велики </a:t>
            </a:r>
            <a:r>
              <a:rPr lang="ru-RU" sz="1800" dirty="0" err="1"/>
              <a:t>Преслав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</a:t>
            </a:r>
            <a:r>
              <a:rPr lang="ru-RU" sz="1800" dirty="0" err="1"/>
              <a:t>разгледани</a:t>
            </a:r>
            <a:r>
              <a:rPr lang="ru-RU" sz="1800" dirty="0"/>
              <a:t> </a:t>
            </a:r>
            <a:r>
              <a:rPr lang="ru-RU" sz="1800" dirty="0" err="1"/>
              <a:t>общо</a:t>
            </a:r>
            <a:r>
              <a:rPr lang="ru-RU" sz="1800" dirty="0"/>
              <a:t> 57 </a:t>
            </a:r>
            <a:r>
              <a:rPr lang="ru-RU" sz="1800" dirty="0" err="1"/>
              <a:t>броя</a:t>
            </a:r>
            <a:r>
              <a:rPr lang="ru-RU" sz="1800" dirty="0"/>
              <a:t> административно-</a:t>
            </a:r>
            <a:r>
              <a:rPr lang="ru-RU" sz="1800" dirty="0" err="1"/>
              <a:t>наказателни</a:t>
            </a:r>
            <a:r>
              <a:rPr lang="ru-RU" sz="1800" dirty="0"/>
              <a:t> дела, от </a:t>
            </a:r>
            <a:r>
              <a:rPr lang="ru-RU" sz="1800" dirty="0" err="1"/>
              <a:t>които</a:t>
            </a:r>
            <a:r>
              <a:rPr lang="ru-RU" sz="1800" dirty="0"/>
              <a:t> 45 </a:t>
            </a:r>
            <a:r>
              <a:rPr lang="ru-RU" sz="1800" dirty="0" err="1"/>
              <a:t>бр.новообразувани</a:t>
            </a:r>
            <a:r>
              <a:rPr lang="ru-RU" sz="1800" dirty="0"/>
              <a:t>. Приключили </a:t>
            </a:r>
            <a:r>
              <a:rPr lang="ru-RU" sz="1800" dirty="0" err="1"/>
              <a:t>през</a:t>
            </a:r>
            <a:r>
              <a:rPr lang="ru-RU" sz="1800" dirty="0"/>
              <a:t> </a:t>
            </a:r>
            <a:r>
              <a:rPr lang="ru-RU" sz="1800" dirty="0" err="1"/>
              <a:t>годината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50 </a:t>
            </a:r>
            <a:r>
              <a:rPr lang="ru-RU" sz="1800" dirty="0" err="1"/>
              <a:t>броя</a:t>
            </a:r>
            <a:r>
              <a:rPr lang="ru-RU" sz="1800" dirty="0"/>
              <a:t> дела.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1800" dirty="0"/>
              <a:t>     </a:t>
            </a:r>
            <a:r>
              <a:rPr lang="ru-RU" sz="1800" dirty="0" smtClean="0"/>
              <a:t>    </a:t>
            </a:r>
            <a:r>
              <a:rPr lang="ru-RU" sz="1800" dirty="0" err="1" smtClean="0"/>
              <a:t>През</a:t>
            </a:r>
            <a:r>
              <a:rPr lang="ru-RU" sz="1800" dirty="0" smtClean="0"/>
              <a:t> </a:t>
            </a:r>
            <a:r>
              <a:rPr lang="ru-RU" sz="1800" dirty="0"/>
              <a:t>2023 година </a:t>
            </a:r>
            <a:r>
              <a:rPr lang="ru-RU" sz="1800" dirty="0" err="1"/>
              <a:t>Районен</a:t>
            </a:r>
            <a:r>
              <a:rPr lang="ru-RU" sz="1800" dirty="0"/>
              <a:t> </a:t>
            </a:r>
            <a:r>
              <a:rPr lang="ru-RU" sz="1800" dirty="0" err="1"/>
              <a:t>съд</a:t>
            </a:r>
            <a:r>
              <a:rPr lang="ru-RU" sz="1800" dirty="0"/>
              <a:t> – Велики </a:t>
            </a:r>
            <a:r>
              <a:rPr lang="ru-RU" sz="1800" dirty="0" err="1"/>
              <a:t>Преслав</a:t>
            </a:r>
            <a:r>
              <a:rPr lang="ru-RU" sz="1800" dirty="0"/>
              <a:t> е </a:t>
            </a:r>
            <a:r>
              <a:rPr lang="ru-RU" sz="1800" dirty="0" err="1"/>
              <a:t>разгледал</a:t>
            </a:r>
            <a:r>
              <a:rPr lang="ru-RU" sz="1800" dirty="0"/>
              <a:t> </a:t>
            </a:r>
            <a:r>
              <a:rPr lang="ru-RU" sz="1800" dirty="0" err="1"/>
              <a:t>общо</a:t>
            </a:r>
            <a:r>
              <a:rPr lang="ru-RU" sz="1800" dirty="0"/>
              <a:t> 91 </a:t>
            </a:r>
            <a:r>
              <a:rPr lang="ru-RU" sz="1800" dirty="0" err="1"/>
              <a:t>броя</a:t>
            </a:r>
            <a:r>
              <a:rPr lang="ru-RU" sz="1800" dirty="0"/>
              <a:t> НОХД, от </a:t>
            </a:r>
            <a:r>
              <a:rPr lang="ru-RU" sz="1800" dirty="0" err="1"/>
              <a:t>които</a:t>
            </a:r>
            <a:r>
              <a:rPr lang="ru-RU" sz="1800" dirty="0"/>
              <a:t> </a:t>
            </a:r>
            <a:r>
              <a:rPr lang="ru-RU" sz="1800" dirty="0" err="1"/>
              <a:t>новообразувани</a:t>
            </a:r>
            <a:r>
              <a:rPr lang="ru-RU" sz="1800" dirty="0"/>
              <a:t> 98 </a:t>
            </a:r>
            <a:r>
              <a:rPr lang="ru-RU" sz="1800" dirty="0" err="1"/>
              <a:t>броя</a:t>
            </a:r>
            <a:r>
              <a:rPr lang="ru-RU" sz="1800" dirty="0"/>
              <a:t>. От </a:t>
            </a:r>
            <a:r>
              <a:rPr lang="ru-RU" sz="1800" dirty="0" err="1"/>
              <a:t>тях</a:t>
            </a:r>
            <a:r>
              <a:rPr lang="ru-RU" sz="1800" dirty="0"/>
              <a:t> </a:t>
            </a:r>
            <a:r>
              <a:rPr lang="ru-RU" sz="1800" dirty="0" err="1"/>
              <a:t>свършени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89 дела, от </a:t>
            </a:r>
            <a:r>
              <a:rPr lang="ru-RU" sz="1800" dirty="0" err="1"/>
              <a:t>които</a:t>
            </a:r>
            <a:r>
              <a:rPr lang="ru-RU" sz="1800" dirty="0"/>
              <a:t> 78 </a:t>
            </a:r>
            <a:r>
              <a:rPr lang="ru-RU" sz="1800" dirty="0" err="1"/>
              <a:t>бр</a:t>
            </a:r>
            <a:r>
              <a:rPr lang="ru-RU" sz="1800" dirty="0"/>
              <a:t>. </a:t>
            </a:r>
            <a:r>
              <a:rPr lang="ru-RU" sz="1800" dirty="0" err="1"/>
              <a:t>са</a:t>
            </a:r>
            <a:r>
              <a:rPr lang="ru-RU" sz="1800" dirty="0"/>
              <a:t> </a:t>
            </a:r>
            <a:r>
              <a:rPr lang="ru-RU" sz="1800" dirty="0" err="1"/>
              <a:t>решени</a:t>
            </a:r>
            <a:r>
              <a:rPr lang="ru-RU" sz="1800" dirty="0"/>
              <a:t> в </a:t>
            </a:r>
            <a:r>
              <a:rPr lang="ru-RU" sz="1800" dirty="0" err="1"/>
              <a:t>тримесечен</a:t>
            </a:r>
            <a:r>
              <a:rPr lang="ru-RU" sz="1800" dirty="0"/>
              <a:t> срок. 20 </a:t>
            </a:r>
            <a:r>
              <a:rPr lang="ru-RU" sz="1800" dirty="0" err="1"/>
              <a:t>броя</a:t>
            </a:r>
            <a:r>
              <a:rPr lang="ru-RU" sz="1800" dirty="0"/>
              <a:t> дела </a:t>
            </a:r>
            <a:r>
              <a:rPr lang="ru-RU" sz="1800" dirty="0" err="1"/>
              <a:t>са</a:t>
            </a:r>
            <a:r>
              <a:rPr lang="ru-RU" sz="1800" dirty="0"/>
              <a:t> </a:t>
            </a:r>
            <a:r>
              <a:rPr lang="ru-RU" sz="1800" dirty="0" err="1"/>
              <a:t>решени</a:t>
            </a:r>
            <a:r>
              <a:rPr lang="ru-RU" sz="1800" dirty="0"/>
              <a:t> по </a:t>
            </a:r>
            <a:r>
              <a:rPr lang="ru-RU" sz="1800" dirty="0" err="1"/>
              <a:t>същество</a:t>
            </a:r>
            <a:r>
              <a:rPr lang="ru-RU" sz="1800" dirty="0"/>
              <a:t> с </a:t>
            </a:r>
            <a:r>
              <a:rPr lang="ru-RU" sz="1800" dirty="0" err="1"/>
              <a:t>присъда</a:t>
            </a:r>
            <a:r>
              <a:rPr lang="ru-RU" sz="1800" dirty="0"/>
              <a:t>, 66 </a:t>
            </a:r>
            <a:r>
              <a:rPr lang="ru-RU" sz="1800" dirty="0" err="1"/>
              <a:t>броя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приключили </a:t>
            </a:r>
            <a:r>
              <a:rPr lang="ru-RU" sz="1800" dirty="0" err="1"/>
              <a:t>със</a:t>
            </a:r>
            <a:r>
              <a:rPr lang="ru-RU" sz="1800" dirty="0"/>
              <a:t> </a:t>
            </a:r>
            <a:r>
              <a:rPr lang="ru-RU" sz="1800" dirty="0" err="1"/>
              <a:t>споразумения</a:t>
            </a:r>
            <a:r>
              <a:rPr lang="ru-RU" sz="1800" dirty="0"/>
              <a:t>, </a:t>
            </a:r>
            <a:r>
              <a:rPr lang="ru-RU" sz="1800" dirty="0" err="1"/>
              <a:t>едно</a:t>
            </a:r>
            <a:r>
              <a:rPr lang="ru-RU" sz="1800" dirty="0"/>
              <a:t> дело е </a:t>
            </a:r>
            <a:r>
              <a:rPr lang="ru-RU" sz="1800" dirty="0" err="1"/>
              <a:t>прекратено</a:t>
            </a:r>
            <a:r>
              <a:rPr lang="ru-RU" sz="1800" dirty="0"/>
              <a:t> и </a:t>
            </a:r>
            <a:r>
              <a:rPr lang="ru-RU" sz="1800" dirty="0" err="1"/>
              <a:t>едно</a:t>
            </a:r>
            <a:r>
              <a:rPr lang="ru-RU" sz="1800" dirty="0"/>
              <a:t> е </a:t>
            </a:r>
            <a:r>
              <a:rPr lang="ru-RU" sz="1800" dirty="0" err="1"/>
              <a:t>върнато</a:t>
            </a:r>
            <a:r>
              <a:rPr lang="ru-RU" sz="1800" dirty="0"/>
              <a:t> на </a:t>
            </a:r>
            <a:r>
              <a:rPr lang="ru-RU" sz="1800" dirty="0" err="1"/>
              <a:t>прокуратурата</a:t>
            </a:r>
            <a:r>
              <a:rPr lang="ru-RU" sz="1800" dirty="0"/>
              <a:t> за </a:t>
            </a:r>
            <a:r>
              <a:rPr lang="ru-RU" sz="1800" dirty="0" err="1"/>
              <a:t>доразследване</a:t>
            </a:r>
            <a:r>
              <a:rPr lang="ru-RU" sz="1800" dirty="0"/>
              <a:t>. От </a:t>
            </a:r>
            <a:r>
              <a:rPr lang="ru-RU" sz="1800" dirty="0" err="1"/>
              <a:t>постъпилите</a:t>
            </a:r>
            <a:r>
              <a:rPr lang="ru-RU" sz="1800" dirty="0"/>
              <a:t> за </a:t>
            </a:r>
            <a:r>
              <a:rPr lang="ru-RU" sz="1800" dirty="0" err="1"/>
              <a:t>разглеждане</a:t>
            </a:r>
            <a:r>
              <a:rPr lang="ru-RU" sz="1800" dirty="0"/>
              <a:t> </a:t>
            </a:r>
            <a:r>
              <a:rPr lang="ru-RU" sz="1800" dirty="0" err="1"/>
              <a:t>наказателни</a:t>
            </a:r>
            <a:r>
              <a:rPr lang="ru-RU" sz="1800" dirty="0"/>
              <a:t> дела </a:t>
            </a:r>
            <a:r>
              <a:rPr lang="ru-RU" sz="1800" dirty="0" err="1"/>
              <a:t>през</a:t>
            </a:r>
            <a:r>
              <a:rPr lang="ru-RU" sz="1800" dirty="0"/>
              <a:t>  2023 година, 11 </a:t>
            </a:r>
            <a:r>
              <a:rPr lang="ru-RU" sz="1800" dirty="0" err="1"/>
              <a:t>броя</a:t>
            </a:r>
            <a:r>
              <a:rPr lang="ru-RU" sz="1800" dirty="0"/>
              <a:t> </a:t>
            </a:r>
            <a:r>
              <a:rPr lang="ru-RU" sz="1800" dirty="0" err="1"/>
              <a:t>наказателни</a:t>
            </a:r>
            <a:r>
              <a:rPr lang="ru-RU" sz="1800" dirty="0"/>
              <a:t> производства </a:t>
            </a:r>
            <a:r>
              <a:rPr lang="ru-RU" sz="1800" dirty="0" err="1"/>
              <a:t>са</a:t>
            </a:r>
            <a:r>
              <a:rPr lang="ru-RU" sz="1800" dirty="0"/>
              <a:t> приключили по </a:t>
            </a:r>
            <a:r>
              <a:rPr lang="ru-RU" sz="1800" dirty="0" err="1"/>
              <a:t>реда</a:t>
            </a:r>
            <a:r>
              <a:rPr lang="ru-RU" sz="1800" dirty="0"/>
              <a:t> на  Глава ХХVII  от НПК „</a:t>
            </a:r>
            <a:r>
              <a:rPr lang="ru-RU" sz="1800" dirty="0" err="1"/>
              <a:t>Съкратено</a:t>
            </a:r>
            <a:r>
              <a:rPr lang="ru-RU" sz="1800" dirty="0"/>
              <a:t> </a:t>
            </a:r>
            <a:r>
              <a:rPr lang="ru-RU" sz="1800" dirty="0" err="1"/>
              <a:t>съдебно</a:t>
            </a:r>
            <a:r>
              <a:rPr lang="ru-RU" sz="1800" dirty="0"/>
              <a:t> следствие”.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1800" dirty="0" smtClean="0"/>
              <a:t>         </a:t>
            </a:r>
            <a:r>
              <a:rPr lang="ru-RU" sz="1800" dirty="0" err="1" smtClean="0"/>
              <a:t>Осъдените</a:t>
            </a:r>
            <a:r>
              <a:rPr lang="ru-RU" sz="1800" dirty="0" smtClean="0"/>
              <a:t> </a:t>
            </a:r>
            <a:r>
              <a:rPr lang="ru-RU" sz="1800" dirty="0"/>
              <a:t>лица </a:t>
            </a:r>
            <a:r>
              <a:rPr lang="ru-RU" sz="1800" dirty="0" err="1"/>
              <a:t>са</a:t>
            </a:r>
            <a:r>
              <a:rPr lang="ru-RU" sz="1800" dirty="0"/>
              <a:t> </a:t>
            </a:r>
            <a:r>
              <a:rPr lang="ru-RU" sz="1800" dirty="0" err="1"/>
              <a:t>общо</a:t>
            </a:r>
            <a:r>
              <a:rPr lang="ru-RU" sz="1800" dirty="0"/>
              <a:t> 86 на </a:t>
            </a:r>
            <a:r>
              <a:rPr lang="ru-RU" sz="1800" dirty="0" err="1"/>
              <a:t>брой</a:t>
            </a:r>
            <a:r>
              <a:rPr lang="ru-RU" sz="1800" dirty="0"/>
              <a:t>, </a:t>
            </a:r>
            <a:r>
              <a:rPr lang="ru-RU" sz="1800" dirty="0" err="1"/>
              <a:t>няма</a:t>
            </a:r>
            <a:r>
              <a:rPr lang="ru-RU" sz="1800" dirty="0"/>
              <a:t> </a:t>
            </a:r>
            <a:r>
              <a:rPr lang="ru-RU" sz="1800" dirty="0" err="1"/>
              <a:t>оправдани</a:t>
            </a:r>
            <a:r>
              <a:rPr lang="ru-RU" sz="1800" dirty="0"/>
              <a:t>. На „</a:t>
            </a:r>
            <a:r>
              <a:rPr lang="ru-RU" sz="1800" dirty="0" err="1"/>
              <a:t>лишаване</a:t>
            </a:r>
            <a:r>
              <a:rPr lang="ru-RU" sz="1800" dirty="0"/>
              <a:t> от свобода“ </a:t>
            </a:r>
            <a:r>
              <a:rPr lang="ru-RU" sz="1800" dirty="0" err="1"/>
              <a:t>са</a:t>
            </a:r>
            <a:r>
              <a:rPr lang="ru-RU" sz="1800" dirty="0"/>
              <a:t> </a:t>
            </a:r>
            <a:r>
              <a:rPr lang="ru-RU" sz="1800" dirty="0" err="1"/>
              <a:t>осъдени</a:t>
            </a:r>
            <a:r>
              <a:rPr lang="ru-RU" sz="1800" dirty="0"/>
              <a:t> 76 </a:t>
            </a:r>
            <a:r>
              <a:rPr lang="ru-RU" sz="1800" dirty="0" err="1"/>
              <a:t>броя</a:t>
            </a:r>
            <a:r>
              <a:rPr lang="ru-RU" sz="1800" dirty="0"/>
              <a:t> лица, 65 </a:t>
            </a:r>
            <a:r>
              <a:rPr lang="ru-RU" sz="1800" dirty="0" err="1"/>
              <a:t>бр</a:t>
            </a:r>
            <a:r>
              <a:rPr lang="ru-RU" sz="1800" dirty="0"/>
              <a:t>. от </a:t>
            </a:r>
            <a:r>
              <a:rPr lang="ru-RU" sz="1800" dirty="0" err="1"/>
              <a:t>които</a:t>
            </a:r>
            <a:r>
              <a:rPr lang="ru-RU" sz="1800" dirty="0"/>
              <a:t> условно, 3 </a:t>
            </a:r>
            <a:r>
              <a:rPr lang="ru-RU" sz="1800" dirty="0" err="1"/>
              <a:t>бр</a:t>
            </a:r>
            <a:r>
              <a:rPr lang="ru-RU" sz="1800" dirty="0"/>
              <a:t>. лица </a:t>
            </a:r>
            <a:r>
              <a:rPr lang="ru-RU" sz="1800" dirty="0" err="1"/>
              <a:t>са</a:t>
            </a:r>
            <a:r>
              <a:rPr lang="ru-RU" sz="1800" dirty="0"/>
              <a:t> </a:t>
            </a:r>
            <a:r>
              <a:rPr lang="ru-RU" sz="1800" dirty="0" err="1"/>
              <a:t>осъдени</a:t>
            </a:r>
            <a:r>
              <a:rPr lang="ru-RU" sz="1800" dirty="0"/>
              <a:t> на „</a:t>
            </a:r>
            <a:r>
              <a:rPr lang="ru-RU" sz="1800" dirty="0" err="1"/>
              <a:t>глоба</a:t>
            </a:r>
            <a:r>
              <a:rPr lang="ru-RU" sz="1800" dirty="0"/>
              <a:t>“, 7 </a:t>
            </a:r>
            <a:r>
              <a:rPr lang="ru-RU" sz="1800" dirty="0" err="1"/>
              <a:t>бр</a:t>
            </a:r>
            <a:r>
              <a:rPr lang="ru-RU" sz="1800" dirty="0"/>
              <a:t>. на „пробация“.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1800" dirty="0"/>
              <a:t>   </a:t>
            </a:r>
            <a:r>
              <a:rPr lang="ru-RU" sz="1800" dirty="0" smtClean="0"/>
              <a:t>      </a:t>
            </a:r>
            <a:r>
              <a:rPr lang="ru-RU" sz="1800" dirty="0" err="1" smtClean="0"/>
              <a:t>През</a:t>
            </a:r>
            <a:r>
              <a:rPr lang="ru-RU" sz="1800" dirty="0" smtClean="0"/>
              <a:t> </a:t>
            </a:r>
            <a:r>
              <a:rPr lang="ru-RU" sz="1800" dirty="0"/>
              <a:t>2023 година в </a:t>
            </a:r>
            <a:r>
              <a:rPr lang="ru-RU" sz="1800" dirty="0" err="1"/>
              <a:t>Районен</a:t>
            </a:r>
            <a:r>
              <a:rPr lang="ru-RU" sz="1800" dirty="0"/>
              <a:t> </a:t>
            </a:r>
            <a:r>
              <a:rPr lang="ru-RU" sz="1800" dirty="0" err="1"/>
              <a:t>съд</a:t>
            </a:r>
            <a:r>
              <a:rPr lang="ru-RU" sz="1800" dirty="0"/>
              <a:t>-Велики </a:t>
            </a:r>
            <a:r>
              <a:rPr lang="ru-RU" sz="1800" dirty="0" err="1"/>
              <a:t>Преслав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</a:t>
            </a:r>
            <a:r>
              <a:rPr lang="ru-RU" sz="1800" dirty="0" err="1"/>
              <a:t>разгледани</a:t>
            </a:r>
            <a:r>
              <a:rPr lang="ru-RU" sz="1800" dirty="0"/>
              <a:t> </a:t>
            </a:r>
            <a:r>
              <a:rPr lang="ru-RU" sz="1800" dirty="0" err="1"/>
              <a:t>общо</a:t>
            </a:r>
            <a:r>
              <a:rPr lang="ru-RU" sz="1800" dirty="0"/>
              <a:t> 6 </a:t>
            </a:r>
            <a:r>
              <a:rPr lang="ru-RU" sz="1800" dirty="0" err="1"/>
              <a:t>бързи</a:t>
            </a:r>
            <a:r>
              <a:rPr lang="ru-RU" sz="1800" dirty="0"/>
              <a:t> производства, </a:t>
            </a:r>
            <a:r>
              <a:rPr lang="ru-RU" sz="1800" dirty="0" err="1"/>
              <a:t>преобладаващият</a:t>
            </a:r>
            <a:r>
              <a:rPr lang="ru-RU" sz="1800" dirty="0"/>
              <a:t> </a:t>
            </a:r>
            <a:r>
              <a:rPr lang="ru-RU" sz="1800" dirty="0" err="1"/>
              <a:t>брой</a:t>
            </a:r>
            <a:r>
              <a:rPr lang="ru-RU" sz="1800" dirty="0"/>
              <a:t> от </a:t>
            </a:r>
            <a:r>
              <a:rPr lang="ru-RU" sz="1800" dirty="0" err="1"/>
              <a:t>тях</a:t>
            </a:r>
            <a:r>
              <a:rPr lang="ru-RU" sz="1800" dirty="0"/>
              <a:t> </a:t>
            </a:r>
            <a:r>
              <a:rPr lang="ru-RU" sz="1800" dirty="0" err="1"/>
              <a:t>са</a:t>
            </a:r>
            <a:r>
              <a:rPr lang="ru-RU" sz="1800" dirty="0"/>
              <a:t> за </a:t>
            </a:r>
            <a:r>
              <a:rPr lang="ru-RU" sz="1800" dirty="0" err="1"/>
              <a:t>престъпления</a:t>
            </a:r>
            <a:r>
              <a:rPr lang="ru-RU" sz="1800" dirty="0"/>
              <a:t> по чл. 343б, чл.343в и чл.345 от НК.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8926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968552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>
                <a:latin typeface="Arial Narrow" panose="020B0606020202030204" pitchFamily="34" charset="0"/>
              </a:rPr>
              <a:t>           </a:t>
            </a:r>
            <a:r>
              <a:rPr lang="ru-RU" sz="2000" dirty="0" err="1" smtClean="0">
                <a:latin typeface="Arial Narrow" panose="020B0606020202030204" pitchFamily="34" charset="0"/>
              </a:rPr>
              <a:t>През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2023 година в </a:t>
            </a:r>
            <a:r>
              <a:rPr lang="ru-RU" sz="2000" dirty="0" err="1">
                <a:latin typeface="Arial Narrow" panose="020B0606020202030204" pitchFamily="34" charset="0"/>
              </a:rPr>
              <a:t>Районен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съд</a:t>
            </a:r>
            <a:r>
              <a:rPr lang="ru-RU" sz="2000" dirty="0">
                <a:latin typeface="Arial Narrow" panose="020B0606020202030204" pitchFamily="34" charset="0"/>
              </a:rPr>
              <a:t>-Велики </a:t>
            </a:r>
            <a:r>
              <a:rPr lang="ru-RU" sz="2000" dirty="0" err="1">
                <a:latin typeface="Arial Narrow" panose="020B0606020202030204" pitchFamily="34" charset="0"/>
              </a:rPr>
              <a:t>Преслав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разглеждани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общо</a:t>
            </a:r>
            <a:r>
              <a:rPr lang="ru-RU" sz="2000" dirty="0">
                <a:latin typeface="Arial Narrow" panose="020B0606020202030204" pitchFamily="34" charset="0"/>
              </a:rPr>
              <a:t> 12 </a:t>
            </a:r>
            <a:r>
              <a:rPr lang="ru-RU" sz="2000" dirty="0" err="1">
                <a:latin typeface="Arial Narrow" panose="020B0606020202030204" pitchFamily="34" charset="0"/>
              </a:rPr>
              <a:t>броя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наказателни</a:t>
            </a:r>
            <a:r>
              <a:rPr lang="ru-RU" sz="2000" dirty="0">
                <a:latin typeface="Arial Narrow" panose="020B0606020202030204" pitchFamily="34" charset="0"/>
              </a:rPr>
              <a:t> дела от </a:t>
            </a:r>
            <a:r>
              <a:rPr lang="ru-RU" sz="2000" dirty="0" err="1">
                <a:latin typeface="Arial Narrow" panose="020B0606020202030204" pitchFamily="34" charset="0"/>
              </a:rPr>
              <a:t>частен</a:t>
            </a:r>
            <a:r>
              <a:rPr lang="ru-RU" sz="2000" dirty="0">
                <a:latin typeface="Arial Narrow" panose="020B0606020202030204" pitchFamily="34" charset="0"/>
              </a:rPr>
              <a:t> характер, в </a:t>
            </a:r>
            <a:r>
              <a:rPr lang="ru-RU" sz="2000" dirty="0" err="1">
                <a:latin typeface="Arial Narrow" panose="020B0606020202030204" pitchFamily="34" charset="0"/>
              </a:rPr>
              <a:t>т.ч</a:t>
            </a:r>
            <a:r>
              <a:rPr lang="ru-RU" sz="2000" dirty="0">
                <a:latin typeface="Arial Narrow" panose="020B0606020202030204" pitchFamily="34" charset="0"/>
              </a:rPr>
              <a:t>. 11 </a:t>
            </a:r>
            <a:r>
              <a:rPr lang="ru-RU" sz="20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2000" dirty="0">
                <a:latin typeface="Arial Narrow" panose="020B0606020202030204" pitchFamily="34" charset="0"/>
              </a:rPr>
              <a:t> дела. От </a:t>
            </a:r>
            <a:r>
              <a:rPr lang="ru-RU" sz="2000" dirty="0" err="1">
                <a:latin typeface="Arial Narrow" panose="020B0606020202030204" pitchFamily="34" charset="0"/>
              </a:rPr>
              <a:t>тях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общо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свършени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9 дела, от </a:t>
            </a:r>
            <a:r>
              <a:rPr lang="ru-RU" sz="2000" dirty="0" err="1">
                <a:latin typeface="Arial Narrow" panose="020B0606020202030204" pitchFamily="34" charset="0"/>
              </a:rPr>
              <a:t>които</a:t>
            </a:r>
            <a:r>
              <a:rPr lang="ru-RU" sz="2000" dirty="0">
                <a:latin typeface="Arial Narrow" panose="020B0606020202030204" pitchFamily="34" charset="0"/>
              </a:rPr>
              <a:t> 2 с </a:t>
            </a:r>
            <a:r>
              <a:rPr lang="ru-RU" sz="2000" dirty="0" err="1">
                <a:latin typeface="Arial Narrow" panose="020B0606020202030204" pitchFamily="34" charset="0"/>
              </a:rPr>
              <a:t>присъда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другите</a:t>
            </a:r>
            <a:r>
              <a:rPr lang="ru-RU" sz="2000" dirty="0">
                <a:latin typeface="Arial Narrow" panose="020B0606020202030204" pitchFamily="34" charset="0"/>
              </a:rPr>
              <a:t> 7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прекратени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като</a:t>
            </a:r>
            <a:r>
              <a:rPr lang="ru-RU" sz="2000" dirty="0">
                <a:latin typeface="Arial Narrow" panose="020B0606020202030204" pitchFamily="34" charset="0"/>
              </a:rPr>
              <a:t> 6 дела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свършени</a:t>
            </a:r>
            <a:r>
              <a:rPr lang="ru-RU" sz="2000" dirty="0">
                <a:latin typeface="Arial Narrow" panose="020B0606020202030204" pitchFamily="34" charset="0"/>
              </a:rPr>
              <a:t> до три </a:t>
            </a:r>
            <a:r>
              <a:rPr lang="ru-RU" sz="2000" dirty="0" err="1">
                <a:latin typeface="Arial Narrow" panose="020B0606020202030204" pitchFamily="34" charset="0"/>
              </a:rPr>
              <a:t>месеца</a:t>
            </a:r>
            <a:r>
              <a:rPr lang="ru-RU" sz="20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000" dirty="0">
                <a:latin typeface="Arial Narrow" panose="020B0606020202030204" pitchFamily="34" charset="0"/>
              </a:rPr>
              <a:t>    </a:t>
            </a:r>
            <a:r>
              <a:rPr lang="ru-RU" sz="2000" dirty="0" smtClean="0">
                <a:latin typeface="Arial Narrow" panose="020B0606020202030204" pitchFamily="34" charset="0"/>
              </a:rPr>
              <a:t>       </a:t>
            </a:r>
            <a:r>
              <a:rPr lang="ru-RU" sz="2000" dirty="0" err="1" smtClean="0">
                <a:latin typeface="Arial Narrow" panose="020B0606020202030204" pitchFamily="34" charset="0"/>
              </a:rPr>
              <a:t>Статистиката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по АНД по чл.78а от НК е </a:t>
            </a:r>
            <a:r>
              <a:rPr lang="ru-RU" sz="2000" dirty="0" err="1">
                <a:latin typeface="Arial Narrow" panose="020B0606020202030204" pitchFamily="34" charset="0"/>
              </a:rPr>
              <a:t>следната</a:t>
            </a:r>
            <a:r>
              <a:rPr lang="ru-RU" sz="2000" dirty="0">
                <a:latin typeface="Arial Narrow" panose="020B0606020202030204" pitchFamily="34" charset="0"/>
              </a:rPr>
              <a:t>: за </a:t>
            </a:r>
            <a:r>
              <a:rPr lang="ru-RU" sz="2000" dirty="0" err="1">
                <a:latin typeface="Arial Narrow" panose="020B0606020202030204" pitchFamily="34" charset="0"/>
              </a:rPr>
              <a:t>разглеждане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били 11 </a:t>
            </a:r>
            <a:r>
              <a:rPr lang="ru-RU" sz="2000" dirty="0" err="1">
                <a:latin typeface="Arial Narrow" panose="020B0606020202030204" pitchFamily="34" charset="0"/>
              </a:rPr>
              <a:t>броя</a:t>
            </a:r>
            <a:r>
              <a:rPr lang="ru-RU" sz="2000" dirty="0">
                <a:latin typeface="Arial Narrow" panose="020B0606020202030204" pitchFamily="34" charset="0"/>
              </a:rPr>
              <a:t> дела, </a:t>
            </a:r>
            <a:r>
              <a:rPr lang="ru-RU" sz="2000" dirty="0" err="1">
                <a:latin typeface="Arial Narrow" panose="020B0606020202030204" pitchFamily="34" charset="0"/>
              </a:rPr>
              <a:t>като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новообразуваните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7 </a:t>
            </a:r>
            <a:r>
              <a:rPr lang="ru-RU" sz="2000" dirty="0" err="1">
                <a:latin typeface="Arial Narrow" panose="020B0606020202030204" pitchFamily="34" charset="0"/>
              </a:rPr>
              <a:t>броя</a:t>
            </a:r>
            <a:r>
              <a:rPr lang="ru-RU" sz="2000" dirty="0">
                <a:latin typeface="Arial Narrow" panose="020B0606020202030204" pitchFamily="34" charset="0"/>
              </a:rPr>
              <a:t>. От </a:t>
            </a:r>
            <a:r>
              <a:rPr lang="ru-RU" sz="2000" dirty="0" err="1">
                <a:latin typeface="Arial Narrow" panose="020B0606020202030204" pitchFamily="34" charset="0"/>
              </a:rPr>
              <a:t>тях</a:t>
            </a:r>
            <a:r>
              <a:rPr lang="ru-RU" sz="2000" dirty="0">
                <a:latin typeface="Arial Narrow" panose="020B0606020202030204" pitchFamily="34" charset="0"/>
              </a:rPr>
              <a:t>  </a:t>
            </a:r>
            <a:r>
              <a:rPr lang="ru-RU" sz="2000" dirty="0" err="1">
                <a:latin typeface="Arial Narrow" panose="020B0606020202030204" pitchFamily="34" charset="0"/>
              </a:rPr>
              <a:t>свършени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11 дела и то в </a:t>
            </a:r>
            <a:r>
              <a:rPr lang="ru-RU" sz="2000" dirty="0" err="1">
                <a:latin typeface="Arial Narrow" panose="020B0606020202030204" pitchFamily="34" charset="0"/>
              </a:rPr>
              <a:t>тримесечен</a:t>
            </a:r>
            <a:r>
              <a:rPr lang="ru-RU" sz="2000" dirty="0">
                <a:latin typeface="Arial Narrow" panose="020B0606020202030204" pitchFamily="34" charset="0"/>
              </a:rPr>
              <a:t> срок, 7 с решение, 2 </a:t>
            </a:r>
            <a:r>
              <a:rPr lang="ru-RU" sz="2000" dirty="0" err="1">
                <a:latin typeface="Arial Narrow" panose="020B0606020202030204" pitchFamily="34" charset="0"/>
              </a:rPr>
              <a:t>със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споразумение</a:t>
            </a:r>
            <a:r>
              <a:rPr lang="ru-RU" sz="2000" dirty="0">
                <a:latin typeface="Arial Narrow" panose="020B0606020202030204" pitchFamily="34" charset="0"/>
              </a:rPr>
              <a:t> и 2 </a:t>
            </a:r>
            <a:r>
              <a:rPr lang="ru-RU" sz="2000" dirty="0" err="1">
                <a:latin typeface="Arial Narrow" panose="020B0606020202030204" pitchFamily="34" charset="0"/>
              </a:rPr>
              <a:t>прекратени</a:t>
            </a:r>
            <a:r>
              <a:rPr lang="ru-RU" sz="2000" dirty="0">
                <a:latin typeface="Arial Narrow" panose="020B0606020202030204" pitchFamily="34" charset="0"/>
              </a:rPr>
              <a:t>. На </a:t>
            </a:r>
            <a:r>
              <a:rPr lang="ru-RU" sz="2000" dirty="0" err="1">
                <a:latin typeface="Arial Narrow" panose="020B0606020202030204" pitchFamily="34" charset="0"/>
              </a:rPr>
              <a:t>общо</a:t>
            </a:r>
            <a:r>
              <a:rPr lang="ru-RU" sz="2000" dirty="0">
                <a:latin typeface="Arial Narrow" panose="020B0606020202030204" pitchFamily="34" charset="0"/>
              </a:rPr>
              <a:t> 9 лица е наложено административно наказание „</a:t>
            </a:r>
            <a:r>
              <a:rPr lang="ru-RU" sz="2000" dirty="0" err="1">
                <a:latin typeface="Arial Narrow" panose="020B0606020202030204" pitchFamily="34" charset="0"/>
              </a:rPr>
              <a:t>глоба</a:t>
            </a:r>
            <a:r>
              <a:rPr lang="ru-RU" sz="2000" dirty="0">
                <a:latin typeface="Arial Narrow" panose="020B0606020202030204" pitchFamily="34" charset="0"/>
              </a:rPr>
              <a:t>”.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000" dirty="0">
                <a:latin typeface="Arial Narrow" panose="020B0606020202030204" pitchFamily="34" charset="0"/>
              </a:rPr>
              <a:t>     </a:t>
            </a:r>
            <a:r>
              <a:rPr lang="ru-RU" sz="2000" dirty="0" smtClean="0">
                <a:latin typeface="Arial Narrow" panose="020B0606020202030204" pitchFamily="34" charset="0"/>
              </a:rPr>
              <a:t>      От </a:t>
            </a:r>
            <a:r>
              <a:rPr lang="ru-RU" sz="2000" dirty="0" err="1">
                <a:latin typeface="Arial Narrow" panose="020B0606020202030204" pitchFamily="34" charset="0"/>
              </a:rPr>
              <a:t>общият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брой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разгледани</a:t>
            </a:r>
            <a:r>
              <a:rPr lang="ru-RU" sz="2000" dirty="0">
                <a:latin typeface="Arial Narrow" panose="020B0606020202030204" pitchFamily="34" charset="0"/>
              </a:rPr>
              <a:t> 184 </a:t>
            </a:r>
            <a:r>
              <a:rPr lang="ru-RU" sz="2000" dirty="0" err="1">
                <a:latin typeface="Arial Narrow" panose="020B0606020202030204" pitchFamily="34" charset="0"/>
              </a:rPr>
              <a:t>частни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наказателни</a:t>
            </a:r>
            <a:r>
              <a:rPr lang="ru-RU" sz="2000" dirty="0">
                <a:latin typeface="Arial Narrow" panose="020B0606020202030204" pitchFamily="34" charset="0"/>
              </a:rPr>
              <a:t> дела /ЧНД в </a:t>
            </a:r>
            <a:r>
              <a:rPr lang="ru-RU" sz="2000" dirty="0" err="1">
                <a:latin typeface="Arial Narrow" panose="020B0606020202030204" pitchFamily="34" charset="0"/>
              </a:rPr>
              <a:t>съдебното</a:t>
            </a:r>
            <a:r>
              <a:rPr lang="ru-RU" sz="2000" dirty="0">
                <a:latin typeface="Arial Narrow" panose="020B0606020202030204" pitchFamily="34" charset="0"/>
              </a:rPr>
              <a:t> и </a:t>
            </a:r>
            <a:r>
              <a:rPr lang="ru-RU" sz="2000" dirty="0" err="1">
                <a:latin typeface="Arial Narrow" panose="020B0606020202030204" pitchFamily="34" charset="0"/>
              </a:rPr>
              <a:t>досъдебното</a:t>
            </a:r>
            <a:r>
              <a:rPr lang="ru-RU" sz="2000" dirty="0">
                <a:latin typeface="Arial Narrow" panose="020B0606020202030204" pitchFamily="34" charset="0"/>
              </a:rPr>
              <a:t> производство/, от </a:t>
            </a:r>
            <a:r>
              <a:rPr lang="ru-RU" sz="2000" dirty="0" err="1">
                <a:latin typeface="Arial Narrow" panose="020B0606020202030204" pitchFamily="34" charset="0"/>
              </a:rPr>
              <a:t>които</a:t>
            </a:r>
            <a:r>
              <a:rPr lang="ru-RU" sz="2000" dirty="0">
                <a:latin typeface="Arial Narrow" panose="020B0606020202030204" pitchFamily="34" charset="0"/>
              </a:rPr>
              <a:t>  </a:t>
            </a:r>
            <a:r>
              <a:rPr lang="ru-RU" sz="2000" dirty="0" err="1">
                <a:latin typeface="Arial Narrow" panose="020B0606020202030204" pitchFamily="34" charset="0"/>
              </a:rPr>
              <a:t>свършени</a:t>
            </a:r>
            <a:r>
              <a:rPr lang="ru-RU" sz="2000" dirty="0">
                <a:latin typeface="Arial Narrow" panose="020B0606020202030204" pitchFamily="34" charset="0"/>
              </a:rPr>
              <a:t> 182 </a:t>
            </a:r>
            <a:r>
              <a:rPr lang="ru-RU" sz="2000" dirty="0" err="1">
                <a:latin typeface="Arial Narrow" panose="020B0606020202030204" pitchFamily="34" charset="0"/>
              </a:rPr>
              <a:t>бр</a:t>
            </a:r>
            <a:r>
              <a:rPr lang="ru-RU" sz="2000" dirty="0">
                <a:latin typeface="Arial Narrow" panose="020B0606020202030204" pitchFamily="34" charset="0"/>
              </a:rPr>
              <a:t>., по </a:t>
            </a:r>
            <a:r>
              <a:rPr lang="ru-RU" sz="2000" dirty="0" err="1">
                <a:latin typeface="Arial Narrow" panose="020B0606020202030204" pitchFamily="34" charset="0"/>
              </a:rPr>
              <a:t>същество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решени</a:t>
            </a:r>
            <a:r>
              <a:rPr lang="ru-RU" sz="2000" dirty="0">
                <a:latin typeface="Arial Narrow" panose="020B0606020202030204" pitchFamily="34" charset="0"/>
              </a:rPr>
              <a:t> 165 </a:t>
            </a:r>
            <a:r>
              <a:rPr lang="ru-RU" sz="2000" dirty="0" err="1">
                <a:latin typeface="Arial Narrow" panose="020B0606020202030204" pitchFamily="34" charset="0"/>
              </a:rPr>
              <a:t>бр</a:t>
            </a:r>
            <a:r>
              <a:rPr lang="ru-RU" sz="2000" dirty="0">
                <a:latin typeface="Arial Narrow" panose="020B0606020202030204" pitchFamily="34" charset="0"/>
              </a:rPr>
              <a:t>., а 17 </a:t>
            </a:r>
            <a:r>
              <a:rPr lang="ru-RU" sz="2000" dirty="0" err="1">
                <a:latin typeface="Arial Narrow" panose="020B0606020202030204" pitchFamily="34" charset="0"/>
              </a:rPr>
              <a:t>бр</a:t>
            </a:r>
            <a:r>
              <a:rPr lang="ru-RU" sz="2000" dirty="0">
                <a:latin typeface="Arial Narrow" panose="020B0606020202030204" pitchFamily="34" charset="0"/>
              </a:rPr>
              <a:t>. </a:t>
            </a:r>
            <a:r>
              <a:rPr lang="ru-RU" sz="2000" dirty="0" err="1">
                <a:latin typeface="Arial Narrow" panose="020B0606020202030204" pitchFamily="34" charset="0"/>
              </a:rPr>
              <a:t>прекратени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като</a:t>
            </a:r>
            <a:r>
              <a:rPr lang="ru-RU" sz="2000" dirty="0">
                <a:latin typeface="Arial Narrow" panose="020B0606020202030204" pitchFamily="34" charset="0"/>
              </a:rPr>
              <a:t> 181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свършени</a:t>
            </a:r>
            <a:r>
              <a:rPr lang="ru-RU" sz="2000" dirty="0">
                <a:latin typeface="Arial Narrow" panose="020B0606020202030204" pitchFamily="34" charset="0"/>
              </a:rPr>
              <a:t> до три </a:t>
            </a:r>
            <a:r>
              <a:rPr lang="ru-RU" sz="2000" dirty="0" err="1">
                <a:latin typeface="Arial Narrow" panose="020B0606020202030204" pitchFamily="34" charset="0"/>
              </a:rPr>
              <a:t>месеца</a:t>
            </a:r>
            <a:r>
              <a:rPr lang="ru-RU" sz="2000" dirty="0">
                <a:latin typeface="Arial Narrow" panose="020B0606020202030204" pitchFamily="34" charset="0"/>
              </a:rPr>
              <a:t>.  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>
                <a:latin typeface="Arial Narrow" panose="020B0606020202030204" pitchFamily="34" charset="0"/>
              </a:rPr>
              <a:t>            </a:t>
            </a:r>
            <a:r>
              <a:rPr lang="ru-RU" sz="2000" dirty="0" err="1" smtClean="0">
                <a:latin typeface="Arial Narrow" panose="020B0606020202030204" pitchFamily="34" charset="0"/>
              </a:rPr>
              <a:t>През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2023 година в </a:t>
            </a:r>
            <a:r>
              <a:rPr lang="ru-RU" sz="2000" dirty="0" err="1">
                <a:latin typeface="Arial Narrow" panose="020B0606020202030204" pitchFamily="34" charset="0"/>
              </a:rPr>
              <a:t>Районен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съд</a:t>
            </a:r>
            <a:r>
              <a:rPr lang="ru-RU" sz="2000" dirty="0">
                <a:latin typeface="Arial Narrow" panose="020B0606020202030204" pitchFamily="34" charset="0"/>
              </a:rPr>
              <a:t>-Велики </a:t>
            </a:r>
            <a:r>
              <a:rPr lang="ru-RU" sz="2000" dirty="0" err="1">
                <a:latin typeface="Arial Narrow" panose="020B0606020202030204" pitchFamily="34" charset="0"/>
              </a:rPr>
              <a:t>Преслав</a:t>
            </a:r>
            <a:r>
              <a:rPr lang="ru-RU" sz="2000" dirty="0">
                <a:latin typeface="Arial Narrow" panose="020B0606020202030204" pitchFamily="34" charset="0"/>
              </a:rPr>
              <a:t> не </a:t>
            </a:r>
            <a:r>
              <a:rPr lang="ru-RU" sz="2000" dirty="0" err="1">
                <a:latin typeface="Arial Narrow" panose="020B0606020202030204" pitchFamily="34" charset="0"/>
              </a:rPr>
              <a:t>са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разглеждани</a:t>
            </a:r>
            <a:r>
              <a:rPr lang="ru-RU" sz="2000" dirty="0">
                <a:latin typeface="Arial Narrow" panose="020B0606020202030204" pitchFamily="34" charset="0"/>
              </a:rPr>
              <a:t> дела </a:t>
            </a:r>
            <a:r>
              <a:rPr lang="ru-RU" sz="2000" dirty="0" err="1">
                <a:latin typeface="Arial Narrow" panose="020B0606020202030204" pitchFamily="34" charset="0"/>
              </a:rPr>
              <a:t>със</a:t>
            </a:r>
            <a:r>
              <a:rPr lang="ru-RU" sz="2000" dirty="0">
                <a:latin typeface="Arial Narrow" panose="020B0606020202030204" pitchFamily="34" charset="0"/>
              </a:rPr>
              <a:t>  значим обществен интерес. По отношение на </a:t>
            </a:r>
            <a:r>
              <a:rPr lang="ru-RU" sz="2000" dirty="0" err="1">
                <a:latin typeface="Arial Narrow" panose="020B0606020202030204" pitchFamily="34" charset="0"/>
              </a:rPr>
              <a:t>този</a:t>
            </a:r>
            <a:r>
              <a:rPr lang="ru-RU" sz="2000" dirty="0">
                <a:latin typeface="Arial Narrow" panose="020B0606020202030204" pitchFamily="34" charset="0"/>
              </a:rPr>
              <a:t> вид дела  </a:t>
            </a:r>
            <a:r>
              <a:rPr lang="ru-RU" sz="2000" dirty="0" err="1">
                <a:latin typeface="Arial Narrow" panose="020B0606020202030204" pitchFamily="34" charset="0"/>
              </a:rPr>
              <a:t>ежемесечно</a:t>
            </a:r>
            <a:r>
              <a:rPr lang="ru-RU" sz="2000" dirty="0">
                <a:latin typeface="Arial Narrow" panose="020B0606020202030204" pitchFamily="34" charset="0"/>
              </a:rPr>
              <a:t> се </a:t>
            </a:r>
            <a:r>
              <a:rPr lang="ru-RU" sz="2000" dirty="0" err="1">
                <a:latin typeface="Arial Narrow" panose="020B0606020202030204" pitchFamily="34" charset="0"/>
              </a:rPr>
              <a:t>изпраща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статистическа</a:t>
            </a:r>
            <a:r>
              <a:rPr lang="ru-RU" sz="2000" dirty="0">
                <a:latin typeface="Arial Narrow" panose="020B0606020202030204" pitchFamily="34" charset="0"/>
              </a:rPr>
              <a:t> информация до </a:t>
            </a:r>
            <a:r>
              <a:rPr lang="ru-RU" sz="2000" dirty="0" err="1">
                <a:latin typeface="Arial Narrow" panose="020B0606020202030204" pitchFamily="34" charset="0"/>
              </a:rPr>
              <a:t>Висш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съдебен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съвет</a:t>
            </a:r>
            <a:r>
              <a:rPr lang="ru-RU" sz="20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>
                <a:latin typeface="Arial Narrow" panose="020B0606020202030204" pitchFamily="34" charset="0"/>
              </a:rPr>
              <a:t>             От </a:t>
            </a:r>
            <a:r>
              <a:rPr lang="ru-RU" sz="2000" dirty="0" err="1">
                <a:latin typeface="Arial Narrow" panose="020B0606020202030204" pitchFamily="34" charset="0"/>
              </a:rPr>
              <a:t>разгледаните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общо</a:t>
            </a:r>
            <a:r>
              <a:rPr lang="ru-RU" sz="2000" dirty="0">
                <a:latin typeface="Arial Narrow" panose="020B0606020202030204" pitchFamily="34" charset="0"/>
              </a:rPr>
              <a:t> 362 </a:t>
            </a:r>
            <a:r>
              <a:rPr lang="ru-RU" sz="2000" dirty="0" err="1">
                <a:latin typeface="Arial Narrow" panose="020B0606020202030204" pitchFamily="34" charset="0"/>
              </a:rPr>
              <a:t>броя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наказателни</a:t>
            </a:r>
            <a:r>
              <a:rPr lang="ru-RU" sz="2000" dirty="0">
                <a:latin typeface="Arial Narrow" panose="020B0606020202030204" pitchFamily="34" charset="0"/>
              </a:rPr>
              <a:t> дела в </a:t>
            </a:r>
            <a:r>
              <a:rPr lang="ru-RU" sz="2000" dirty="0" err="1">
                <a:latin typeface="Arial Narrow" panose="020B0606020202030204" pitchFamily="34" charset="0"/>
              </a:rPr>
              <a:t>тримесечен</a:t>
            </a:r>
            <a:r>
              <a:rPr lang="ru-RU" sz="2000" dirty="0">
                <a:latin typeface="Arial Narrow" panose="020B0606020202030204" pitchFamily="34" charset="0"/>
              </a:rPr>
              <a:t> срок за </a:t>
            </a:r>
            <a:r>
              <a:rPr lang="ru-RU" sz="2000" dirty="0" err="1">
                <a:latin typeface="Arial Narrow" panose="020B0606020202030204" pitchFamily="34" charset="0"/>
              </a:rPr>
              <a:t>приключени</a:t>
            </a:r>
            <a:r>
              <a:rPr lang="ru-RU" sz="2000" dirty="0">
                <a:latin typeface="Arial Narrow" panose="020B0606020202030204" pitchFamily="34" charset="0"/>
              </a:rPr>
              <a:t> 303 </a:t>
            </a:r>
            <a:r>
              <a:rPr lang="ru-RU" sz="2000" dirty="0" err="1">
                <a:latin typeface="Arial Narrow" panose="020B0606020202030204" pitchFamily="34" charset="0"/>
              </a:rPr>
              <a:t>броя</a:t>
            </a:r>
            <a:r>
              <a:rPr lang="ru-RU" sz="2000" dirty="0">
                <a:latin typeface="Arial Narrow" panose="020B0606020202030204" pitchFamily="34" charset="0"/>
              </a:rPr>
              <a:t> или 89 %.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bg-BG" sz="1100" dirty="0"/>
          </a:p>
        </p:txBody>
      </p:sp>
    </p:spTree>
    <p:extLst>
      <p:ext uri="{BB962C8B-B14F-4D97-AF65-F5344CB8AC3E}">
        <p14:creationId xmlns:p14="http://schemas.microsoft.com/office/powerpoint/2010/main" val="8963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94209"/>
              </p:ext>
            </p:extLst>
          </p:nvPr>
        </p:nvGraphicFramePr>
        <p:xfrm>
          <a:off x="467544" y="1556792"/>
          <a:ext cx="8424936" cy="3845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2"/>
                <a:gridCol w="1512168"/>
                <a:gridCol w="1152128"/>
                <a:gridCol w="1512168"/>
              </a:tblGrid>
              <a:tr h="1492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8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Видове </a:t>
                      </a: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дела 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Дела за разглеждане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Свършени дела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Свършени дела в тримесечен срок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12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Общ</a:t>
                      </a:r>
                      <a:r>
                        <a:rPr lang="bg-BG" sz="2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характер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118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105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12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Наказателни</a:t>
                      </a:r>
                      <a:r>
                        <a:rPr lang="bg-BG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частен характер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39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Административно наказателни дела по чл. 78а от НК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21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12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Административно наказателни дела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12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Частни наказателни дела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159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157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157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                Свършени </a:t>
            </a: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дела </a:t>
            </a: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             в </a:t>
            </a: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тримесечен срок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60487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932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     Тенденции 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и заключение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dirty="0" smtClean="0"/>
              <a:t>     </a:t>
            </a:r>
            <a:r>
              <a:rPr lang="bg-BG" dirty="0" smtClean="0">
                <a:latin typeface="Arial Narrow" panose="020B0606020202030204" pitchFamily="34" charset="0"/>
              </a:rPr>
              <a:t>Анализът  на  разгледаните наказателни дела в Районен съд  -  Велики  Преслав  през </a:t>
            </a:r>
            <a:r>
              <a:rPr lang="bg-BG" dirty="0" smtClean="0">
                <a:latin typeface="Arial Narrow" panose="020B0606020202030204" pitchFamily="34" charset="0"/>
              </a:rPr>
              <a:t>2023 </a:t>
            </a:r>
            <a:r>
              <a:rPr lang="bg-BG" dirty="0" smtClean="0">
                <a:latin typeface="Arial Narrow" panose="020B0606020202030204" pitchFamily="34" charset="0"/>
              </a:rPr>
              <a:t>година,  води до следните обобщения: </a:t>
            </a:r>
          </a:p>
          <a:p>
            <a:pPr marL="0" indent="0" algn="just">
              <a:buNone/>
            </a:pP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     </a:t>
            </a:r>
            <a:r>
              <a:rPr lang="bg-BG" dirty="0">
                <a:latin typeface="Arial Narrow" panose="020B0606020202030204" pitchFamily="34" charset="0"/>
              </a:rPr>
              <a:t>В</a:t>
            </a:r>
            <a:r>
              <a:rPr lang="bg-BG" dirty="0" smtClean="0">
                <a:latin typeface="Arial Narrow" panose="020B0606020202030204" pitchFamily="34" charset="0"/>
              </a:rPr>
              <a:t> сравнение с миналата отчетна година се наблюдава </a:t>
            </a:r>
            <a:r>
              <a:rPr lang="bg-BG" dirty="0" smtClean="0">
                <a:latin typeface="Arial Narrow" panose="020B0606020202030204" pitchFamily="34" charset="0"/>
              </a:rPr>
              <a:t>увеличаване </a:t>
            </a:r>
            <a:r>
              <a:rPr lang="bg-BG" dirty="0" smtClean="0">
                <a:latin typeface="Arial Narrow" panose="020B0606020202030204" pitchFamily="34" charset="0"/>
              </a:rPr>
              <a:t>на броя на </a:t>
            </a:r>
            <a:r>
              <a:rPr lang="bg-BG" dirty="0" err="1" smtClean="0">
                <a:latin typeface="Arial Narrow" panose="020B0606020202030204" pitchFamily="34" charset="0"/>
              </a:rPr>
              <a:t>новопостъпилите</a:t>
            </a:r>
            <a:r>
              <a:rPr lang="bg-BG" dirty="0" smtClean="0">
                <a:latin typeface="Arial Narrow" panose="020B0606020202030204" pitchFamily="34" charset="0"/>
              </a:rPr>
              <a:t> наказателните дела, както на тези от общ характер, така и на  </a:t>
            </a:r>
            <a:r>
              <a:rPr lang="bg-BG" dirty="0" err="1" smtClean="0">
                <a:latin typeface="Arial Narrow" panose="020B0606020202030204" pitchFamily="34" charset="0"/>
              </a:rPr>
              <a:t>административнонаказателни</a:t>
            </a:r>
            <a:r>
              <a:rPr lang="bg-BG" dirty="0" smtClean="0">
                <a:latin typeface="Arial Narrow" panose="020B0606020202030204" pitchFamily="34" charset="0"/>
              </a:rPr>
              <a:t> такива, като общ брой. </a:t>
            </a:r>
          </a:p>
          <a:p>
            <a:pPr marL="0" indent="0" algn="just">
              <a:buNone/>
            </a:pP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    Запазва се показателя на решените наказателни дела, като общ брой и намаляване на броя на останалите несвършени </a:t>
            </a:r>
            <a:r>
              <a:rPr lang="bg-BG" dirty="0" smtClean="0">
                <a:latin typeface="Arial Narrow" panose="020B0606020202030204" pitchFamily="34" charset="0"/>
              </a:rPr>
              <a:t>такива.</a:t>
            </a:r>
          </a:p>
          <a:p>
            <a:pPr marL="0" indent="0" algn="just">
              <a:buNone/>
            </a:pP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    </a:t>
            </a:r>
            <a:r>
              <a:rPr lang="bg-BG" dirty="0" smtClean="0">
                <a:latin typeface="Arial Narrow" panose="020B0606020202030204" pitchFamily="34" charset="0"/>
              </a:rPr>
              <a:t>Налице </a:t>
            </a:r>
            <a:r>
              <a:rPr lang="bg-BG" dirty="0" smtClean="0">
                <a:latin typeface="Arial Narrow" panose="020B0606020202030204" pitchFamily="34" charset="0"/>
              </a:rPr>
              <a:t>е и значително увеличение в процента на решените дела в тримесечен срок от </a:t>
            </a:r>
            <a:r>
              <a:rPr lang="bg-BG" dirty="0" smtClean="0">
                <a:latin typeface="Arial Narrow" panose="020B0606020202030204" pitchFamily="34" charset="0"/>
              </a:rPr>
              <a:t>89% </a:t>
            </a:r>
            <a:r>
              <a:rPr lang="bg-BG" dirty="0" smtClean="0">
                <a:latin typeface="Arial Narrow" panose="020B0606020202030204" pitchFamily="34" charset="0"/>
              </a:rPr>
              <a:t>през </a:t>
            </a:r>
            <a:r>
              <a:rPr lang="bg-BG" dirty="0" smtClean="0">
                <a:latin typeface="Arial Narrow" panose="020B0606020202030204" pitchFamily="34" charset="0"/>
              </a:rPr>
              <a:t>2023 </a:t>
            </a:r>
            <a:r>
              <a:rPr lang="bg-BG" dirty="0" smtClean="0">
                <a:latin typeface="Arial Narrow" panose="020B0606020202030204" pitchFamily="34" charset="0"/>
              </a:rPr>
              <a:t>г. на </a:t>
            </a:r>
            <a:r>
              <a:rPr lang="bg-BG" dirty="0" smtClean="0">
                <a:latin typeface="Arial Narrow" panose="020B0606020202030204" pitchFamily="34" charset="0"/>
              </a:rPr>
              <a:t>92</a:t>
            </a:r>
            <a:r>
              <a:rPr lang="bg-BG" dirty="0" smtClean="0">
                <a:latin typeface="Arial Narrow" panose="020B0606020202030204" pitchFamily="34" charset="0"/>
              </a:rPr>
              <a:t>% </a:t>
            </a:r>
            <a:r>
              <a:rPr lang="bg-BG" dirty="0" smtClean="0">
                <a:latin typeface="Arial Narrow" panose="020B0606020202030204" pitchFamily="34" charset="0"/>
              </a:rPr>
              <a:t>през </a:t>
            </a:r>
            <a:r>
              <a:rPr lang="bg-BG" dirty="0" smtClean="0">
                <a:latin typeface="Arial Narrow" panose="020B0606020202030204" pitchFamily="34" charset="0"/>
              </a:rPr>
              <a:t>2024 </a:t>
            </a:r>
            <a:r>
              <a:rPr lang="bg-BG" dirty="0" smtClean="0">
                <a:latin typeface="Arial Narrow" panose="020B0606020202030204" pitchFamily="34" charset="0"/>
              </a:rPr>
              <a:t>г. Това се дължи едновременно на запълване на щата на съдиите в Районен съд – Велики Преслав и на стриктната и срочна работа на всички съдии при разглеждане и решаване на делата. </a:t>
            </a:r>
          </a:p>
          <a:p>
            <a:pPr marL="0" indent="0">
              <a:buNone/>
            </a:pPr>
            <a:endParaRPr lang="bg-BG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1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     </a:t>
            </a: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V</a:t>
            </a:r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.	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ГРАЖДАНСКА ЧАСТ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7569"/>
              </p:ext>
            </p:extLst>
          </p:nvPr>
        </p:nvGraphicFramePr>
        <p:xfrm>
          <a:off x="971600" y="1844824"/>
          <a:ext cx="7008440" cy="196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/>
                <a:gridCol w="1224136"/>
                <a:gridCol w="1296144"/>
                <a:gridCol w="1368152"/>
                <a:gridCol w="1391816"/>
              </a:tblGrid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Брой </a:t>
                      </a:r>
                      <a:r>
                        <a:rPr lang="bg-BG" sz="1800" dirty="0">
                          <a:effectLst/>
                        </a:rPr>
                        <a:t>/ година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2023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54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Постъпили новообразувани дела 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741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687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656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866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647464"/>
              </p:ext>
            </p:extLst>
          </p:nvPr>
        </p:nvGraphicFramePr>
        <p:xfrm>
          <a:off x="971600" y="4509120"/>
          <a:ext cx="6984775" cy="2088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/>
                <a:gridCol w="1584176"/>
                <a:gridCol w="1224136"/>
                <a:gridCol w="1440160"/>
                <a:gridCol w="1296143"/>
              </a:tblGrid>
              <a:tr h="9057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Брой/година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2023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82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</a:rPr>
                        <a:t>Останали несвършени дела </a:t>
                      </a: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135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85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59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Times New Roman"/>
                          <a:ea typeface="Times New Roman"/>
                        </a:rPr>
                        <a:t>121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03648" y="1381418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u="sng" dirty="0" smtClean="0"/>
              <a:t>Постъпили </a:t>
            </a:r>
            <a:r>
              <a:rPr lang="bg-BG" u="sng" dirty="0"/>
              <a:t>новообразувани граждански дела през </a:t>
            </a:r>
            <a:r>
              <a:rPr lang="bg-BG" u="sng" dirty="0" smtClean="0"/>
              <a:t>2024 </a:t>
            </a:r>
            <a:r>
              <a:rPr lang="bg-BG" u="sng" dirty="0"/>
              <a:t>г.</a:t>
            </a:r>
            <a:endParaRPr lang="bg-BG" dirty="0"/>
          </a:p>
        </p:txBody>
      </p:sp>
      <p:sp>
        <p:nvSpPr>
          <p:cNvPr id="8" name="Rectangle 7"/>
          <p:cNvSpPr/>
          <p:nvPr/>
        </p:nvSpPr>
        <p:spPr>
          <a:xfrm>
            <a:off x="2267744" y="4005064"/>
            <a:ext cx="4176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u="sng" dirty="0"/>
              <a:t>Несвършени </a:t>
            </a:r>
            <a:r>
              <a:rPr lang="bg-BG" u="sng" dirty="0" smtClean="0"/>
              <a:t>дела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192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5626968" cy="1143000"/>
          </a:xfrm>
        </p:spPr>
        <p:txBody>
          <a:bodyPr>
            <a:noAutofit/>
          </a:bodyPr>
          <a:lstStyle/>
          <a:p>
            <a:r>
              <a:rPr lang="bg-BG" sz="3600" u="sng" dirty="0" smtClean="0">
                <a:solidFill>
                  <a:schemeClr val="accent3">
                    <a:lumMod val="50000"/>
                  </a:schemeClr>
                </a:solidFill>
              </a:rPr>
              <a:t>Постъпили </a:t>
            </a:r>
            <a:r>
              <a:rPr lang="bg-BG" sz="3600" u="sng" dirty="0">
                <a:solidFill>
                  <a:schemeClr val="accent3">
                    <a:lumMod val="50000"/>
                  </a:schemeClr>
                </a:solidFill>
              </a:rPr>
              <a:t>новообразувани </a:t>
            </a:r>
            <a:r>
              <a:rPr lang="bg-BG" sz="3600" u="sng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bg-BG" sz="3600" u="sng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bg-BG" sz="3600" u="sng" dirty="0" smtClean="0">
                <a:solidFill>
                  <a:schemeClr val="accent3">
                    <a:lumMod val="50000"/>
                  </a:schemeClr>
                </a:solidFill>
              </a:rPr>
              <a:t>граждански </a:t>
            </a:r>
            <a:r>
              <a:rPr lang="bg-BG" sz="3600" u="sng" dirty="0">
                <a:solidFill>
                  <a:schemeClr val="accent3">
                    <a:lumMod val="50000"/>
                  </a:schemeClr>
                </a:solidFill>
              </a:rPr>
              <a:t>дела през </a:t>
            </a:r>
            <a:r>
              <a:rPr lang="bg-BG" sz="3600" u="sng" dirty="0" smtClean="0">
                <a:solidFill>
                  <a:schemeClr val="accent3">
                    <a:lumMod val="50000"/>
                  </a:schemeClr>
                </a:solidFill>
              </a:rPr>
              <a:t>2024г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894862"/>
              </p:ext>
            </p:extLst>
          </p:nvPr>
        </p:nvGraphicFramePr>
        <p:xfrm>
          <a:off x="539552" y="191683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64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548680"/>
            <a:ext cx="5915000" cy="1143000"/>
          </a:xfrm>
        </p:spPr>
        <p:txBody>
          <a:bodyPr>
            <a:normAutofit/>
          </a:bodyPr>
          <a:lstStyle/>
          <a:p>
            <a:r>
              <a:rPr lang="bg-BG" sz="3600" u="sng" dirty="0" smtClean="0">
                <a:solidFill>
                  <a:schemeClr val="accent3">
                    <a:lumMod val="50000"/>
                  </a:schemeClr>
                </a:solidFill>
              </a:rPr>
              <a:t>Несвършени </a:t>
            </a:r>
            <a:r>
              <a:rPr lang="bg-BG" sz="3600" u="sng" dirty="0" smtClean="0">
                <a:solidFill>
                  <a:schemeClr val="accent3">
                    <a:lumMod val="50000"/>
                  </a:schemeClr>
                </a:solidFill>
              </a:rPr>
              <a:t>граждански дела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09088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63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344816" cy="85010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3.Разглеждане на </a:t>
            </a:r>
            <a:r>
              <a:rPr lang="ru-RU" sz="3600" dirty="0" err="1" smtClean="0">
                <a:solidFill>
                  <a:schemeClr val="accent3">
                    <a:lumMod val="50000"/>
                  </a:schemeClr>
                </a:solidFill>
              </a:rPr>
              <a:t>гражданските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 дела.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507288" cy="475252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ru-RU" dirty="0" err="1" smtClean="0"/>
              <a:t>През</a:t>
            </a:r>
            <a:r>
              <a:rPr lang="ru-RU" dirty="0" smtClean="0"/>
              <a:t> </a:t>
            </a:r>
            <a:r>
              <a:rPr lang="ru-RU" dirty="0" err="1"/>
              <a:t>отчетната</a:t>
            </a:r>
            <a:r>
              <a:rPr lang="ru-RU" dirty="0"/>
              <a:t> 2024 година </a:t>
            </a:r>
            <a:r>
              <a:rPr lang="ru-RU" dirty="0" err="1"/>
              <a:t>са</a:t>
            </a:r>
            <a:r>
              <a:rPr lang="ru-RU" dirty="0"/>
              <a:t> били на производство 928 </a:t>
            </a:r>
            <a:r>
              <a:rPr lang="ru-RU" dirty="0" err="1"/>
              <a:t>броя</a:t>
            </a:r>
            <a:r>
              <a:rPr lang="ru-RU" dirty="0"/>
              <a:t> граждански дела /</a:t>
            </a:r>
            <a:r>
              <a:rPr lang="ru-RU" dirty="0" err="1"/>
              <a:t>новообразувани</a:t>
            </a:r>
            <a:r>
              <a:rPr lang="ru-RU" dirty="0"/>
              <a:t> 866/,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300 </a:t>
            </a:r>
            <a:r>
              <a:rPr lang="ru-RU" dirty="0" err="1"/>
              <a:t>бр</a:t>
            </a:r>
            <a:r>
              <a:rPr lang="ru-RU" dirty="0"/>
              <a:t>. дела, от </a:t>
            </a:r>
            <a:r>
              <a:rPr lang="ru-RU" dirty="0" err="1"/>
              <a:t>които</a:t>
            </a:r>
            <a:r>
              <a:rPr lang="ru-RU" dirty="0"/>
              <a:t> 167 </a:t>
            </a:r>
            <a:r>
              <a:rPr lang="ru-RU" dirty="0" err="1"/>
              <a:t>бр</a:t>
            </a:r>
            <a:r>
              <a:rPr lang="ru-RU" dirty="0"/>
              <a:t>. </a:t>
            </a:r>
            <a:r>
              <a:rPr lang="ru-RU" dirty="0" err="1"/>
              <a:t>гр.дела</a:t>
            </a:r>
            <a:r>
              <a:rPr lang="ru-RU" dirty="0"/>
              <a:t>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по </a:t>
            </a:r>
            <a:r>
              <a:rPr lang="ru-RU" dirty="0" err="1"/>
              <a:t>искове</a:t>
            </a:r>
            <a:r>
              <a:rPr lang="ru-RU" dirty="0"/>
              <a:t> с </a:t>
            </a:r>
            <a:r>
              <a:rPr lang="ru-RU" dirty="0" err="1"/>
              <a:t>правно</a:t>
            </a:r>
            <a:r>
              <a:rPr lang="ru-RU" dirty="0"/>
              <a:t> основание по СК, ЗЗДН, ЗЛС, ЗГР, </a:t>
            </a:r>
            <a:r>
              <a:rPr lang="ru-RU" dirty="0" err="1"/>
              <a:t>ЗЗДет</a:t>
            </a:r>
            <a:r>
              <a:rPr lang="ru-RU" dirty="0"/>
              <a:t>., ЗБЖИРБ , 41 </a:t>
            </a:r>
            <a:r>
              <a:rPr lang="ru-RU" dirty="0" err="1"/>
              <a:t>броя</a:t>
            </a:r>
            <a:r>
              <a:rPr lang="ru-RU" dirty="0"/>
              <a:t> граждански дела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по </a:t>
            </a:r>
            <a:r>
              <a:rPr lang="ru-RU" dirty="0" err="1"/>
              <a:t>облигационни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12 </a:t>
            </a:r>
            <a:r>
              <a:rPr lang="ru-RU" dirty="0" err="1"/>
              <a:t>броя</a:t>
            </a:r>
            <a:r>
              <a:rPr lang="ru-RU" dirty="0"/>
              <a:t> по </a:t>
            </a:r>
            <a:r>
              <a:rPr lang="ru-RU" dirty="0" err="1"/>
              <a:t>вещни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32 </a:t>
            </a:r>
            <a:r>
              <a:rPr lang="ru-RU" dirty="0" err="1"/>
              <a:t>броя</a:t>
            </a:r>
            <a:r>
              <a:rPr lang="ru-RU" dirty="0"/>
              <a:t> </a:t>
            </a:r>
            <a:r>
              <a:rPr lang="ru-RU" dirty="0" err="1"/>
              <a:t>делби</a:t>
            </a:r>
            <a:r>
              <a:rPr lang="ru-RU" dirty="0"/>
              <a:t>, 48 </a:t>
            </a:r>
            <a:r>
              <a:rPr lang="ru-RU" dirty="0" err="1"/>
              <a:t>броя</a:t>
            </a:r>
            <a:r>
              <a:rPr lang="ru-RU" dirty="0"/>
              <a:t> по </a:t>
            </a:r>
            <a:r>
              <a:rPr lang="ru-RU" dirty="0" err="1"/>
              <a:t>установителни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12 </a:t>
            </a:r>
            <a:r>
              <a:rPr lang="ru-RU" dirty="0" err="1"/>
              <a:t>броя</a:t>
            </a:r>
            <a:r>
              <a:rPr lang="ru-RU" dirty="0"/>
              <a:t> по </a:t>
            </a:r>
            <a:r>
              <a:rPr lang="ru-RU" dirty="0" err="1"/>
              <a:t>искове</a:t>
            </a:r>
            <a:r>
              <a:rPr lang="ru-RU" dirty="0"/>
              <a:t> по КТ, 12 </a:t>
            </a:r>
            <a:r>
              <a:rPr lang="ru-RU" dirty="0" err="1"/>
              <a:t>бр</a:t>
            </a:r>
            <a:r>
              <a:rPr lang="ru-RU" dirty="0"/>
              <a:t>. производства по чл.310 от ГПК, 514 </a:t>
            </a:r>
            <a:r>
              <a:rPr lang="ru-RU" dirty="0" err="1"/>
              <a:t>броя</a:t>
            </a:r>
            <a:r>
              <a:rPr lang="ru-RU" dirty="0"/>
              <a:t>  дела по чл.410 и чл.417 от ГПК,  97 </a:t>
            </a:r>
            <a:r>
              <a:rPr lang="ru-RU" dirty="0" err="1"/>
              <a:t>броя</a:t>
            </a:r>
            <a:r>
              <a:rPr lang="ru-RU" dirty="0"/>
              <a:t> </a:t>
            </a:r>
            <a:r>
              <a:rPr lang="ru-RU" dirty="0" err="1"/>
              <a:t>частни</a:t>
            </a:r>
            <a:r>
              <a:rPr lang="ru-RU" dirty="0"/>
              <a:t> граждански дела, 3 </a:t>
            </a:r>
            <a:r>
              <a:rPr lang="ru-RU" dirty="0" err="1"/>
              <a:t>частни</a:t>
            </a:r>
            <a:r>
              <a:rPr lang="ru-RU" dirty="0"/>
              <a:t> граждански дела -  </a:t>
            </a:r>
            <a:r>
              <a:rPr lang="ru-RU" dirty="0" err="1"/>
              <a:t>процедури</a:t>
            </a:r>
            <a:r>
              <a:rPr lang="ru-RU" dirty="0"/>
              <a:t> по </a:t>
            </a:r>
            <a:r>
              <a:rPr lang="ru-RU" dirty="0" err="1"/>
              <a:t>Регламенти</a:t>
            </a:r>
            <a:r>
              <a:rPr lang="ru-RU" dirty="0"/>
              <a:t> и 6 </a:t>
            </a:r>
            <a:r>
              <a:rPr lang="ru-RU" dirty="0" err="1"/>
              <a:t>бр</a:t>
            </a:r>
            <a:r>
              <a:rPr lang="ru-RU" dirty="0"/>
              <a:t>. </a:t>
            </a:r>
            <a:r>
              <a:rPr lang="ru-RU" dirty="0" err="1"/>
              <a:t>частни</a:t>
            </a:r>
            <a:r>
              <a:rPr lang="ru-RU" dirty="0"/>
              <a:t> граждански дела </a:t>
            </a:r>
            <a:r>
              <a:rPr lang="ru-RU" dirty="0" err="1"/>
              <a:t>обезпечения</a:t>
            </a:r>
            <a:r>
              <a:rPr lang="ru-RU" dirty="0"/>
              <a:t>, </a:t>
            </a:r>
            <a:r>
              <a:rPr lang="ru-RU" dirty="0" err="1"/>
              <a:t>административни</a:t>
            </a:r>
            <a:r>
              <a:rPr lang="ru-RU" dirty="0"/>
              <a:t> граждански дела 2 </a:t>
            </a:r>
            <a:r>
              <a:rPr lang="ru-RU" dirty="0" err="1"/>
              <a:t>броя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        </a:t>
            </a:r>
            <a:r>
              <a:rPr lang="ru-RU" dirty="0"/>
              <a:t>За сравнение с </a:t>
            </a:r>
            <a:r>
              <a:rPr lang="ru-RU" dirty="0" err="1"/>
              <a:t>предходния</a:t>
            </a:r>
            <a:r>
              <a:rPr lang="ru-RU" dirty="0"/>
              <a:t> </a:t>
            </a:r>
            <a:r>
              <a:rPr lang="ru-RU" dirty="0" err="1"/>
              <a:t>отчетен</a:t>
            </a:r>
            <a:r>
              <a:rPr lang="ru-RU" dirty="0"/>
              <a:t> период 2023 година </a:t>
            </a:r>
            <a:r>
              <a:rPr lang="ru-RU" dirty="0" err="1"/>
              <a:t>са</a:t>
            </a:r>
            <a:r>
              <a:rPr lang="ru-RU" dirty="0"/>
              <a:t> били на производство 743 </a:t>
            </a:r>
            <a:r>
              <a:rPr lang="ru-RU" dirty="0" err="1"/>
              <a:t>броя</a:t>
            </a:r>
            <a:r>
              <a:rPr lang="ru-RU" dirty="0"/>
              <a:t> граждански дела /</a:t>
            </a:r>
            <a:r>
              <a:rPr lang="ru-RU" dirty="0" err="1"/>
              <a:t>новообразувани</a:t>
            </a:r>
            <a:r>
              <a:rPr lang="ru-RU" dirty="0"/>
              <a:t> 656/,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263 </a:t>
            </a:r>
            <a:r>
              <a:rPr lang="ru-RU" dirty="0" err="1"/>
              <a:t>бр</a:t>
            </a:r>
            <a:r>
              <a:rPr lang="ru-RU" dirty="0"/>
              <a:t>. дела, от </a:t>
            </a:r>
            <a:r>
              <a:rPr lang="ru-RU" dirty="0" err="1"/>
              <a:t>които</a:t>
            </a:r>
            <a:r>
              <a:rPr lang="ru-RU" dirty="0"/>
              <a:t> 143 </a:t>
            </a:r>
            <a:r>
              <a:rPr lang="ru-RU" dirty="0" err="1"/>
              <a:t>бр</a:t>
            </a:r>
            <a:r>
              <a:rPr lang="ru-RU" dirty="0"/>
              <a:t>. </a:t>
            </a:r>
            <a:r>
              <a:rPr lang="ru-RU" dirty="0" err="1"/>
              <a:t>гр.дела</a:t>
            </a:r>
            <a:r>
              <a:rPr lang="ru-RU" dirty="0"/>
              <a:t>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по </a:t>
            </a:r>
            <a:r>
              <a:rPr lang="ru-RU" dirty="0" err="1"/>
              <a:t>искове</a:t>
            </a:r>
            <a:r>
              <a:rPr lang="ru-RU" dirty="0"/>
              <a:t> с </a:t>
            </a:r>
            <a:r>
              <a:rPr lang="ru-RU" dirty="0" err="1"/>
              <a:t>правно</a:t>
            </a:r>
            <a:r>
              <a:rPr lang="ru-RU" dirty="0"/>
              <a:t> основание по СК, ЗЗДН, ЗЛС, ЗГР, </a:t>
            </a:r>
            <a:r>
              <a:rPr lang="ru-RU" dirty="0" err="1"/>
              <a:t>ЗЗДет</a:t>
            </a:r>
            <a:r>
              <a:rPr lang="ru-RU" dirty="0"/>
              <a:t>., ЗБЖИРБ , 26 </a:t>
            </a:r>
            <a:r>
              <a:rPr lang="ru-RU" dirty="0" err="1"/>
              <a:t>броя</a:t>
            </a:r>
            <a:r>
              <a:rPr lang="ru-RU" dirty="0"/>
              <a:t> граждански дела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по </a:t>
            </a:r>
            <a:r>
              <a:rPr lang="ru-RU" dirty="0" err="1"/>
              <a:t>облигационни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12 </a:t>
            </a:r>
            <a:r>
              <a:rPr lang="ru-RU" dirty="0" err="1"/>
              <a:t>броя</a:t>
            </a:r>
            <a:r>
              <a:rPr lang="ru-RU" dirty="0"/>
              <a:t> по </a:t>
            </a:r>
            <a:r>
              <a:rPr lang="ru-RU" dirty="0" err="1"/>
              <a:t>вещни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18 </a:t>
            </a:r>
            <a:r>
              <a:rPr lang="ru-RU" dirty="0" err="1"/>
              <a:t>броя</a:t>
            </a:r>
            <a:r>
              <a:rPr lang="ru-RU" dirty="0"/>
              <a:t> </a:t>
            </a:r>
            <a:r>
              <a:rPr lang="ru-RU" dirty="0" err="1"/>
              <a:t>делби</a:t>
            </a:r>
            <a:r>
              <a:rPr lang="ru-RU" dirty="0"/>
              <a:t>, 50 </a:t>
            </a:r>
            <a:r>
              <a:rPr lang="ru-RU" dirty="0" err="1"/>
              <a:t>броя</a:t>
            </a:r>
            <a:r>
              <a:rPr lang="ru-RU" dirty="0"/>
              <a:t> по </a:t>
            </a:r>
            <a:r>
              <a:rPr lang="ru-RU" dirty="0" err="1"/>
              <a:t>установителни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11 </a:t>
            </a:r>
            <a:r>
              <a:rPr lang="ru-RU" dirty="0" err="1"/>
              <a:t>броя</a:t>
            </a:r>
            <a:r>
              <a:rPr lang="ru-RU" dirty="0"/>
              <a:t> по </a:t>
            </a:r>
            <a:r>
              <a:rPr lang="ru-RU" dirty="0" err="1"/>
              <a:t>искове</a:t>
            </a:r>
            <a:r>
              <a:rPr lang="ru-RU" dirty="0"/>
              <a:t> по КТ, 7 </a:t>
            </a:r>
            <a:r>
              <a:rPr lang="ru-RU" dirty="0" err="1"/>
              <a:t>бр</a:t>
            </a:r>
            <a:r>
              <a:rPr lang="ru-RU" dirty="0"/>
              <a:t>. производства по чл.310 от ГПК, 370 </a:t>
            </a:r>
            <a:r>
              <a:rPr lang="ru-RU" dirty="0" err="1"/>
              <a:t>броя</a:t>
            </a:r>
            <a:r>
              <a:rPr lang="ru-RU" dirty="0"/>
              <a:t>  дела по чл.410 и чл.417 от ГПК,  98 </a:t>
            </a:r>
            <a:r>
              <a:rPr lang="ru-RU" dirty="0" err="1"/>
              <a:t>броя</a:t>
            </a:r>
            <a:r>
              <a:rPr lang="ru-RU" dirty="0"/>
              <a:t> </a:t>
            </a:r>
            <a:r>
              <a:rPr lang="ru-RU" dirty="0" err="1"/>
              <a:t>частни</a:t>
            </a:r>
            <a:r>
              <a:rPr lang="ru-RU" dirty="0"/>
              <a:t> граждански дела, 4 </a:t>
            </a:r>
            <a:r>
              <a:rPr lang="ru-RU" dirty="0" err="1"/>
              <a:t>частни</a:t>
            </a:r>
            <a:r>
              <a:rPr lang="ru-RU" dirty="0"/>
              <a:t> граждански дела -  </a:t>
            </a:r>
            <a:r>
              <a:rPr lang="ru-RU" dirty="0" err="1"/>
              <a:t>процедури</a:t>
            </a:r>
            <a:r>
              <a:rPr lang="ru-RU" dirty="0"/>
              <a:t> по </a:t>
            </a:r>
            <a:r>
              <a:rPr lang="ru-RU" dirty="0" err="1"/>
              <a:t>Регламенти</a:t>
            </a:r>
            <a:r>
              <a:rPr lang="ru-RU" dirty="0"/>
              <a:t> и 7 </a:t>
            </a:r>
            <a:r>
              <a:rPr lang="ru-RU" dirty="0" err="1"/>
              <a:t>бр</a:t>
            </a:r>
            <a:r>
              <a:rPr lang="ru-RU" dirty="0"/>
              <a:t>. </a:t>
            </a:r>
            <a:r>
              <a:rPr lang="ru-RU" dirty="0" err="1"/>
              <a:t>частни</a:t>
            </a:r>
            <a:r>
              <a:rPr lang="ru-RU" dirty="0"/>
              <a:t> граждански дела </a:t>
            </a:r>
            <a:r>
              <a:rPr lang="ru-RU" dirty="0" err="1"/>
              <a:t>обезпечения</a:t>
            </a:r>
            <a:r>
              <a:rPr lang="ru-RU" dirty="0"/>
              <a:t>, </a:t>
            </a:r>
            <a:r>
              <a:rPr lang="ru-RU" dirty="0" err="1"/>
              <a:t>административни</a:t>
            </a:r>
            <a:r>
              <a:rPr lang="ru-RU" dirty="0"/>
              <a:t> граждански дела по ЗСПЗЗ 3 </a:t>
            </a:r>
            <a:r>
              <a:rPr lang="ru-RU" dirty="0" err="1"/>
              <a:t>броя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sz="5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2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1216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II. КАДРОВА ОБЕЗПЕЧЕНОСТ. СТРУКТУРА И УПРАВЛЕНИЕ НА ИНСТИТУЦИЯТА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1416"/>
            <a:ext cx="8928992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1. Управление на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съда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С решение на ВСС от 15.04.2019 г. по протокол № 15 за  </a:t>
            </a:r>
            <a:r>
              <a:rPr lang="ru-RU" sz="1800" dirty="0" err="1" smtClean="0">
                <a:latin typeface="Arial Narrow" panose="020B0606020202030204" pitchFamily="34" charset="0"/>
              </a:rPr>
              <a:t>Административен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ръководител</a:t>
            </a:r>
            <a:r>
              <a:rPr lang="ru-RU" sz="1800" dirty="0" smtClean="0">
                <a:latin typeface="Arial Narrow" panose="020B0606020202030204" pitchFamily="34" charset="0"/>
              </a:rPr>
              <a:t> –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Председател</a:t>
            </a:r>
            <a:r>
              <a:rPr lang="ru-RU" sz="1800" dirty="0" smtClean="0">
                <a:latin typeface="Arial Narrow" panose="020B0606020202030204" pitchFamily="34" charset="0"/>
              </a:rPr>
              <a:t> е определена </a:t>
            </a:r>
            <a:r>
              <a:rPr lang="ru-RU" sz="1800" dirty="0" err="1" smtClean="0">
                <a:latin typeface="Arial Narrow" panose="020B0606020202030204" pitchFamily="34" charset="0"/>
              </a:rPr>
              <a:t>Дияна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Димова</a:t>
            </a:r>
            <a:r>
              <a:rPr lang="ru-RU" sz="1800" dirty="0" smtClean="0">
                <a:latin typeface="Arial Narrow" panose="020B0606020202030204" pitchFamily="34" charset="0"/>
              </a:rPr>
              <a:t> Петрова –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съдия</a:t>
            </a:r>
            <a:r>
              <a:rPr lang="ru-RU" sz="1800" dirty="0" smtClean="0">
                <a:latin typeface="Arial Narrow" panose="020B0606020202030204" pitchFamily="34" charset="0"/>
              </a:rPr>
              <a:t> в </a:t>
            </a:r>
            <a:r>
              <a:rPr lang="ru-RU" sz="1800" dirty="0" err="1" smtClean="0">
                <a:latin typeface="Arial Narrow" panose="020B0606020202030204" pitchFamily="34" charset="0"/>
              </a:rPr>
              <a:t>Районен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</a:t>
            </a:r>
            <a:r>
              <a:rPr lang="ru-RU" sz="1800" dirty="0" smtClean="0">
                <a:latin typeface="Arial Narrow" panose="020B0606020202030204" pitchFamily="34" charset="0"/>
              </a:rPr>
              <a:t> – Велики </a:t>
            </a:r>
            <a:r>
              <a:rPr lang="ru-RU" sz="1800" dirty="0" err="1" smtClean="0">
                <a:latin typeface="Arial Narrow" panose="020B0606020202030204" pitchFamily="34" charset="0"/>
              </a:rPr>
              <a:t>Преслав</a:t>
            </a:r>
            <a:r>
              <a:rPr lang="ru-RU" sz="1800" dirty="0" smtClean="0">
                <a:latin typeface="Arial Narrow" panose="020B0606020202030204" pitchFamily="34" charset="0"/>
              </a:rPr>
              <a:t>, считано от 04.06.2019 г. </a:t>
            </a:r>
            <a:r>
              <a:rPr lang="bg-BG" sz="1800" dirty="0" smtClean="0">
                <a:latin typeface="Arial Narrow" panose="020B0606020202030204" pitchFamily="34" charset="0"/>
              </a:rPr>
              <a:t>След изтичане на мандата на председателя в средата на 2024 г., съдия Дияна Петрова е определена за временно изпълняващ длъжността до 19.12.2024 г., когато е встъпила в длъжност Председател на Районен съд – Велики Преслав на основание решение на ВСС по протокол №45 от 03.12.2024 г.</a:t>
            </a:r>
            <a:endParaRPr lang="ru-RU" sz="18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 2.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Районни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съдии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Кадрова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обезпеченост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Атестиране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Районните съдии, които към 31.12.2024 г. по щат са трима съдии. През 2024 г. са работили в съда: Дияна Петрова, Соня Стефанова, Елена </a:t>
            </a:r>
            <a:r>
              <a:rPr lang="bg-BG" sz="1800" dirty="0" err="1" smtClean="0">
                <a:latin typeface="Arial Narrow" panose="020B0606020202030204" pitchFamily="34" charset="0"/>
              </a:rPr>
              <a:t>Геренска</a:t>
            </a:r>
            <a:r>
              <a:rPr lang="bg-BG" sz="1800" dirty="0" smtClean="0">
                <a:latin typeface="Arial Narrow" panose="020B0606020202030204" pitchFamily="34" charset="0"/>
              </a:rPr>
              <a:t> от 01.</a:t>
            </a:r>
            <a:r>
              <a:rPr lang="bg-BG" sz="1800" dirty="0" err="1" smtClean="0">
                <a:latin typeface="Arial Narrow" panose="020B0606020202030204" pitchFamily="34" charset="0"/>
              </a:rPr>
              <a:t>01</a:t>
            </a:r>
            <a:r>
              <a:rPr lang="bg-BG" sz="1800" dirty="0" smtClean="0">
                <a:latin typeface="Arial Narrow" panose="020B0606020202030204" pitchFamily="34" charset="0"/>
              </a:rPr>
              <a:t>.2024 г. до 01.08.2024 г. и Милена </a:t>
            </a:r>
            <a:r>
              <a:rPr lang="bg-BG" sz="1800" dirty="0" err="1" smtClean="0">
                <a:latin typeface="Arial Narrow" panose="020B0606020202030204" pitchFamily="34" charset="0"/>
              </a:rPr>
              <a:t>Хазарян</a:t>
            </a:r>
            <a:r>
              <a:rPr lang="bg-BG" sz="1800" dirty="0" smtClean="0">
                <a:latin typeface="Arial Narrow" panose="020B0606020202030204" pitchFamily="34" charset="0"/>
              </a:rPr>
              <a:t> от 23.07.2024 г. до 31.12.2024 г.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През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календарната</a:t>
            </a:r>
            <a:r>
              <a:rPr lang="ru-RU" sz="1800" dirty="0" smtClean="0">
                <a:latin typeface="Arial Narrow" panose="020B0606020202030204" pitchFamily="34" charset="0"/>
              </a:rPr>
              <a:t> 2024 г. е </a:t>
            </a:r>
            <a:r>
              <a:rPr lang="ru-RU" sz="1800" dirty="0" err="1" smtClean="0">
                <a:latin typeface="Arial Narrow" panose="020B0606020202030204" pitchFamily="34" charset="0"/>
              </a:rPr>
              <a:t>започнала</a:t>
            </a:r>
            <a:r>
              <a:rPr lang="ru-RU" sz="1800" dirty="0" smtClean="0">
                <a:latin typeface="Arial Narrow" panose="020B0606020202030204" pitchFamily="34" charset="0"/>
              </a:rPr>
              <a:t> процедура по </a:t>
            </a:r>
            <a:r>
              <a:rPr lang="ru-RU" sz="1800" dirty="0" err="1" smtClean="0">
                <a:latin typeface="Arial Narrow" panose="020B0606020202030204" pitchFamily="34" charset="0"/>
              </a:rPr>
              <a:t>атестиране</a:t>
            </a:r>
            <a:r>
              <a:rPr lang="ru-RU" sz="1800" dirty="0" smtClean="0">
                <a:latin typeface="Arial Narrow" panose="020B0606020202030204" pitchFamily="34" charset="0"/>
              </a:rPr>
              <a:t> на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съдия</a:t>
            </a:r>
            <a:r>
              <a:rPr lang="ru-RU" sz="1800" dirty="0" smtClean="0">
                <a:latin typeface="Arial Narrow" panose="020B0606020202030204" pitchFamily="34" charset="0"/>
              </a:rPr>
              <a:t> Соня </a:t>
            </a:r>
            <a:r>
              <a:rPr lang="ru-RU" sz="1800" dirty="0" err="1" smtClean="0">
                <a:latin typeface="Arial Narrow" panose="020B0606020202030204" pitchFamily="34" charset="0"/>
              </a:rPr>
              <a:t>Стефанова</a:t>
            </a:r>
            <a:r>
              <a:rPr lang="ru-RU" sz="1800" dirty="0" smtClean="0">
                <a:latin typeface="Arial Narrow" panose="020B0606020202030204" pitchFamily="34" charset="0"/>
              </a:rPr>
              <a:t>, </a:t>
            </a:r>
            <a:r>
              <a:rPr lang="ru-RU" sz="1800" dirty="0" err="1" smtClean="0">
                <a:latin typeface="Arial Narrow" panose="020B0606020202030204" pitchFamily="34" charset="0"/>
              </a:rPr>
              <a:t>която</a:t>
            </a:r>
            <a:r>
              <a:rPr lang="ru-RU" sz="1800" dirty="0" smtClean="0">
                <a:latin typeface="Arial Narrow" panose="020B0606020202030204" pitchFamily="34" charset="0"/>
              </a:rPr>
              <a:t> до края на </a:t>
            </a:r>
            <a:r>
              <a:rPr lang="ru-RU" sz="1800" dirty="0" err="1" smtClean="0">
                <a:latin typeface="Arial Narrow" panose="020B0606020202030204" pitchFamily="34" charset="0"/>
              </a:rPr>
              <a:t>отчетния</a:t>
            </a:r>
            <a:r>
              <a:rPr lang="ru-RU" sz="1800" dirty="0" smtClean="0">
                <a:latin typeface="Arial Narrow" panose="020B0606020202030204" pitchFamily="34" charset="0"/>
              </a:rPr>
              <a:t> период не е приключила. </a:t>
            </a:r>
          </a:p>
          <a:p>
            <a:pPr marL="0" indent="0"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  3.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Държавни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съдебни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изпълнители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Съдия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по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вписванията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</a:t>
            </a:r>
            <a:r>
              <a:rPr lang="ru-RU" sz="1800" dirty="0" err="1" smtClean="0">
                <a:latin typeface="Arial Narrow" panose="020B0606020202030204" pitchFamily="34" charset="0"/>
              </a:rPr>
              <a:t>Щатът</a:t>
            </a:r>
            <a:r>
              <a:rPr lang="ru-RU" sz="1800" dirty="0" smtClean="0">
                <a:latin typeface="Arial Narrow" panose="020B0606020202030204" pitchFamily="34" charset="0"/>
              </a:rPr>
              <a:t> на </a:t>
            </a:r>
            <a:r>
              <a:rPr lang="ru-RU" sz="1800" dirty="0" err="1" smtClean="0">
                <a:latin typeface="Arial Narrow" panose="020B0606020202030204" pitchFamily="34" charset="0"/>
              </a:rPr>
              <a:t>Районен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</a:t>
            </a:r>
            <a:r>
              <a:rPr lang="ru-RU" sz="1800" dirty="0" smtClean="0">
                <a:latin typeface="Arial Narrow" panose="020B0606020202030204" pitchFamily="34" charset="0"/>
              </a:rPr>
              <a:t> - Велики </a:t>
            </a:r>
            <a:r>
              <a:rPr lang="ru-RU" sz="1800" dirty="0" err="1" smtClean="0">
                <a:latin typeface="Arial Narrow" panose="020B0606020202030204" pitchFamily="34" charset="0"/>
              </a:rPr>
              <a:t>Преслав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към</a:t>
            </a:r>
            <a:r>
              <a:rPr lang="ru-RU" sz="1800" dirty="0" smtClean="0">
                <a:latin typeface="Arial Narrow" panose="020B0606020202030204" pitchFamily="34" charset="0"/>
              </a:rPr>
              <a:t> 31.12.2024 г. </a:t>
            </a:r>
            <a:r>
              <a:rPr lang="ru-RU" sz="1800" dirty="0" err="1" smtClean="0">
                <a:latin typeface="Arial Narrow" panose="020B0606020202030204" pitchFamily="34" charset="0"/>
              </a:rPr>
              <a:t>включва</a:t>
            </a:r>
            <a:r>
              <a:rPr lang="ru-RU" sz="1800" dirty="0" smtClean="0">
                <a:latin typeface="Arial Narrow" panose="020B0606020202030204" pitchFamily="34" charset="0"/>
              </a:rPr>
              <a:t> 2 </a:t>
            </a:r>
            <a:r>
              <a:rPr lang="ru-RU" sz="1800" dirty="0" err="1" smtClean="0">
                <a:latin typeface="Arial Narrow" panose="020B0606020202030204" pitchFamily="34" charset="0"/>
              </a:rPr>
              <a:t>щатни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бройки</a:t>
            </a:r>
            <a:r>
              <a:rPr lang="ru-RU" sz="1800" dirty="0" smtClean="0">
                <a:latin typeface="Arial Narrow" panose="020B0606020202030204" pitchFamily="34" charset="0"/>
              </a:rPr>
              <a:t> за </a:t>
            </a:r>
            <a:r>
              <a:rPr lang="ru-RU" sz="1800" dirty="0" err="1" smtClean="0">
                <a:latin typeface="Arial Narrow" panose="020B0606020202030204" pitchFamily="34" charset="0"/>
              </a:rPr>
              <a:t>длъжността</a:t>
            </a:r>
            <a:r>
              <a:rPr lang="ru-RU" sz="1800" dirty="0" smtClean="0">
                <a:latin typeface="Arial Narrow" panose="020B0606020202030204" pitchFamily="34" charset="0"/>
              </a:rPr>
              <a:t> “</a:t>
            </a:r>
            <a:r>
              <a:rPr lang="ru-RU" sz="1800" dirty="0" err="1" smtClean="0">
                <a:latin typeface="Arial Narrow" panose="020B0606020202030204" pitchFamily="34" charset="0"/>
              </a:rPr>
              <a:t>държавен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съдебен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изпълнител</a:t>
            </a:r>
            <a:r>
              <a:rPr lang="ru-RU" sz="1800" dirty="0" smtClean="0">
                <a:latin typeface="Arial Narrow" panose="020B0606020202030204" pitchFamily="34" charset="0"/>
              </a:rPr>
              <a:t>”, </a:t>
            </a:r>
            <a:r>
              <a:rPr lang="ru-RU" sz="1800" dirty="0" err="1" smtClean="0">
                <a:latin typeface="Arial Narrow" panose="020B0606020202030204" pitchFamily="34" charset="0"/>
              </a:rPr>
              <a:t>които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през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отчетния</a:t>
            </a:r>
            <a:r>
              <a:rPr lang="ru-RU" sz="1800" dirty="0" smtClean="0">
                <a:latin typeface="Arial Narrow" panose="020B0606020202030204" pitchFamily="34" charset="0"/>
              </a:rPr>
              <a:t> период </a:t>
            </a:r>
            <a:r>
              <a:rPr lang="ru-RU" sz="1800" dirty="0" err="1" smtClean="0">
                <a:latin typeface="Arial Narrow" panose="020B0606020202030204" pitchFamily="34" charset="0"/>
              </a:rPr>
              <a:t>са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заети</a:t>
            </a:r>
            <a:r>
              <a:rPr lang="ru-RU" sz="1800" dirty="0" smtClean="0">
                <a:latin typeface="Arial Narrow" panose="020B0606020202030204" pitchFamily="34" charset="0"/>
              </a:rPr>
              <a:t> от </a:t>
            </a:r>
            <a:r>
              <a:rPr lang="ru-RU" sz="1800" dirty="0" err="1" smtClean="0">
                <a:latin typeface="Arial Narrow" panose="020B0606020202030204" pitchFamily="34" charset="0"/>
              </a:rPr>
              <a:t>държавните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съдебни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изпълнители</a:t>
            </a:r>
            <a:r>
              <a:rPr lang="ru-RU" sz="1800" dirty="0" smtClean="0">
                <a:latin typeface="Arial Narrow" panose="020B0606020202030204" pitchFamily="34" charset="0"/>
              </a:rPr>
              <a:t> - </a:t>
            </a:r>
            <a:r>
              <a:rPr lang="ru-RU" sz="1800" dirty="0" err="1" smtClean="0">
                <a:latin typeface="Arial Narrow" panose="020B0606020202030204" pitchFamily="34" charset="0"/>
              </a:rPr>
              <a:t>Росица</a:t>
            </a:r>
            <a:r>
              <a:rPr lang="ru-RU" sz="1800" dirty="0" smtClean="0">
                <a:latin typeface="Arial Narrow" panose="020B0606020202030204" pitchFamily="34" charset="0"/>
              </a:rPr>
              <a:t> Кирилова и </a:t>
            </a:r>
            <a:r>
              <a:rPr lang="ru-RU" sz="1800" dirty="0" err="1" smtClean="0">
                <a:latin typeface="Arial Narrow" panose="020B0606020202030204" pitchFamily="34" charset="0"/>
              </a:rPr>
              <a:t>Цветослав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Копринджийски</a:t>
            </a:r>
            <a:r>
              <a:rPr lang="ru-RU" sz="1800" dirty="0" smtClean="0">
                <a:latin typeface="Arial Narrow" panose="020B0606020202030204" pitchFamily="34" charset="0"/>
              </a:rPr>
              <a:t>. В </a:t>
            </a:r>
            <a:r>
              <a:rPr lang="ru-RU" sz="1800" dirty="0" err="1" smtClean="0">
                <a:latin typeface="Arial Narrow" panose="020B0606020202030204" pitchFamily="34" charset="0"/>
              </a:rPr>
              <a:t>Районен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</a:t>
            </a:r>
            <a:r>
              <a:rPr lang="ru-RU" sz="1800" dirty="0" smtClean="0">
                <a:latin typeface="Arial Narrow" panose="020B0606020202030204" pitchFamily="34" charset="0"/>
              </a:rPr>
              <a:t> - Велики </a:t>
            </a:r>
            <a:r>
              <a:rPr lang="ru-RU" sz="1800" dirty="0" err="1" smtClean="0">
                <a:latin typeface="Arial Narrow" panose="020B0606020202030204" pitchFamily="34" charset="0"/>
              </a:rPr>
              <a:t>Преслав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работи</a:t>
            </a:r>
            <a:r>
              <a:rPr lang="ru-RU" sz="1800" dirty="0" smtClean="0">
                <a:latin typeface="Arial Narrow" panose="020B0606020202030204" pitchFamily="34" charset="0"/>
              </a:rPr>
              <a:t> един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съдия</a:t>
            </a:r>
            <a:r>
              <a:rPr lang="ru-RU" sz="1800" dirty="0" smtClean="0">
                <a:latin typeface="Arial Narrow" panose="020B0606020202030204" pitchFamily="34" charset="0"/>
              </a:rPr>
              <a:t> по </a:t>
            </a:r>
            <a:r>
              <a:rPr lang="ru-RU" sz="1800" dirty="0" err="1" smtClean="0">
                <a:latin typeface="Arial Narrow" panose="020B0606020202030204" pitchFamily="34" charset="0"/>
              </a:rPr>
              <a:t>вписванията</a:t>
            </a:r>
            <a:r>
              <a:rPr lang="ru-RU" sz="1800" dirty="0" smtClean="0">
                <a:latin typeface="Arial Narrow" panose="020B0606020202030204" pitchFamily="34" charset="0"/>
              </a:rPr>
              <a:t> - Румяна  Христова.</a:t>
            </a:r>
          </a:p>
          <a:p>
            <a:endParaRPr lang="bg-BG" sz="1050" dirty="0"/>
          </a:p>
        </p:txBody>
      </p:sp>
    </p:spTree>
    <p:extLst>
      <p:ext uri="{BB962C8B-B14F-4D97-AF65-F5344CB8AC3E}">
        <p14:creationId xmlns:p14="http://schemas.microsoft.com/office/powerpoint/2010/main" val="3034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507288" cy="59766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/>
              <a:t>          </a:t>
            </a:r>
            <a:r>
              <a:rPr lang="ru-RU" dirty="0" err="1"/>
              <a:t>Голям</a:t>
            </a:r>
            <a:r>
              <a:rPr lang="ru-RU" dirty="0"/>
              <a:t> </a:t>
            </a:r>
            <a:r>
              <a:rPr lang="ru-RU" dirty="0" err="1"/>
              <a:t>дял</a:t>
            </a:r>
            <a:r>
              <a:rPr lang="ru-RU" dirty="0"/>
              <a:t>, в </a:t>
            </a:r>
            <a:r>
              <a:rPr lang="ru-RU" dirty="0" err="1"/>
              <a:t>броя</a:t>
            </a:r>
            <a:r>
              <a:rPr lang="ru-RU" dirty="0"/>
              <a:t> на </a:t>
            </a:r>
            <a:r>
              <a:rPr lang="ru-RU" dirty="0" err="1"/>
              <a:t>разгледаните</a:t>
            </a:r>
            <a:r>
              <a:rPr lang="ru-RU" dirty="0"/>
              <a:t> </a:t>
            </a:r>
            <a:r>
              <a:rPr lang="ru-RU" dirty="0" err="1"/>
              <a:t>през</a:t>
            </a:r>
            <a:r>
              <a:rPr lang="ru-RU" dirty="0"/>
              <a:t> 2024 година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производствата</a:t>
            </a:r>
            <a:r>
              <a:rPr lang="ru-RU" dirty="0"/>
              <a:t> по чл.410 и чл.417 от </a:t>
            </a:r>
            <a:r>
              <a:rPr lang="ru-RU" dirty="0" err="1"/>
              <a:t>ГПК,около</a:t>
            </a:r>
            <a:r>
              <a:rPr lang="ru-RU" dirty="0"/>
              <a:t> 55%, </a:t>
            </a:r>
            <a:r>
              <a:rPr lang="ru-RU" dirty="0" err="1"/>
              <a:t>наблюдава</a:t>
            </a:r>
            <a:r>
              <a:rPr lang="ru-RU" dirty="0"/>
              <a:t> се увеличение в </a:t>
            </a:r>
            <a:r>
              <a:rPr lang="ru-RU" dirty="0" err="1"/>
              <a:t>броя</a:t>
            </a:r>
            <a:r>
              <a:rPr lang="ru-RU" dirty="0"/>
              <a:t> на </a:t>
            </a:r>
            <a:r>
              <a:rPr lang="ru-RU" dirty="0" err="1"/>
              <a:t>новопостъпилите</a:t>
            </a:r>
            <a:r>
              <a:rPr lang="ru-RU" dirty="0"/>
              <a:t> граждански дела. </a:t>
            </a:r>
          </a:p>
          <a:p>
            <a:pPr marL="0" indent="0" algn="just">
              <a:buNone/>
            </a:pPr>
            <a:r>
              <a:rPr lang="ru-RU" dirty="0" smtClean="0"/>
              <a:t>          </a:t>
            </a:r>
            <a:r>
              <a:rPr lang="ru-RU" dirty="0" err="1" smtClean="0"/>
              <a:t>Съдиите</a:t>
            </a:r>
            <a:r>
              <a:rPr lang="ru-RU" dirty="0" smtClean="0"/>
              <a:t> </a:t>
            </a:r>
            <a:r>
              <a:rPr lang="ru-RU" dirty="0"/>
              <a:t>в РС-Велики </a:t>
            </a:r>
            <a:r>
              <a:rPr lang="ru-RU" dirty="0" err="1"/>
              <a:t>Преслав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решили </a:t>
            </a:r>
            <a:r>
              <a:rPr lang="ru-RU" dirty="0" err="1"/>
              <a:t>общо</a:t>
            </a:r>
            <a:r>
              <a:rPr lang="ru-RU" dirty="0"/>
              <a:t> 807 </a:t>
            </a:r>
            <a:r>
              <a:rPr lang="ru-RU" dirty="0" err="1"/>
              <a:t>броя</a:t>
            </a:r>
            <a:r>
              <a:rPr lang="ru-RU" dirty="0"/>
              <a:t> граждански дела, 198 </a:t>
            </a:r>
            <a:r>
              <a:rPr lang="ru-RU" dirty="0" err="1"/>
              <a:t>броя</a:t>
            </a:r>
            <a:r>
              <a:rPr lang="ru-RU" dirty="0"/>
              <a:t> гр. дела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/144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искове</a:t>
            </a:r>
            <a:r>
              <a:rPr lang="ru-RU" dirty="0"/>
              <a:t> с </a:t>
            </a:r>
            <a:r>
              <a:rPr lang="ru-RU" dirty="0" err="1"/>
              <a:t>правно</a:t>
            </a:r>
            <a:r>
              <a:rPr lang="ru-RU" dirty="0"/>
              <a:t> основание по СК, ЗЗДН, ЗЛС, ЗГР, </a:t>
            </a:r>
            <a:r>
              <a:rPr lang="ru-RU" dirty="0" err="1"/>
              <a:t>ЗЗДет</a:t>
            </a:r>
            <a:r>
              <a:rPr lang="ru-RU" dirty="0"/>
              <a:t>., ЗБЖИРБ, 14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облигационни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5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вещни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26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установителни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5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искове</a:t>
            </a:r>
            <a:r>
              <a:rPr lang="ru-RU" dirty="0"/>
              <a:t> по КТ и 11 </a:t>
            </a:r>
            <a:r>
              <a:rPr lang="ru-RU" dirty="0" err="1"/>
              <a:t>бр</a:t>
            </a:r>
            <a:r>
              <a:rPr lang="ru-RU" dirty="0"/>
              <a:t>. </a:t>
            </a:r>
            <a:r>
              <a:rPr lang="ru-RU" dirty="0" err="1"/>
              <a:t>делби</a:t>
            </a:r>
            <a:r>
              <a:rPr lang="ru-RU" dirty="0"/>
              <a:t>/ , 7 производства по чл.310 от ГПК, 92 </a:t>
            </a:r>
            <a:r>
              <a:rPr lang="ru-RU" dirty="0" err="1"/>
              <a:t>броя</a:t>
            </a:r>
            <a:r>
              <a:rPr lang="ru-RU" dirty="0"/>
              <a:t> </a:t>
            </a:r>
            <a:r>
              <a:rPr lang="ru-RU" dirty="0" err="1"/>
              <a:t>ч.гр.дела</a:t>
            </a:r>
            <a:r>
              <a:rPr lang="ru-RU" dirty="0"/>
              <a:t>, 510 </a:t>
            </a:r>
            <a:r>
              <a:rPr lang="ru-RU" dirty="0" err="1"/>
              <a:t>броя</a:t>
            </a:r>
            <a:r>
              <a:rPr lang="ru-RU" dirty="0"/>
              <a:t>  </a:t>
            </a:r>
            <a:r>
              <a:rPr lang="ru-RU" dirty="0" err="1"/>
              <a:t>частни</a:t>
            </a:r>
            <a:r>
              <a:rPr lang="ru-RU" dirty="0"/>
              <a:t> граждански дела по чл.410 и чл.417 от ГПК, от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съдебен</a:t>
            </a:r>
            <a:r>
              <a:rPr lang="ru-RU" dirty="0"/>
              <a:t> акт по </a:t>
            </a:r>
            <a:r>
              <a:rPr lang="ru-RU" dirty="0" err="1"/>
              <a:t>същество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682 </a:t>
            </a:r>
            <a:r>
              <a:rPr lang="ru-RU" dirty="0" err="1"/>
              <a:t>бр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       </a:t>
            </a:r>
            <a:r>
              <a:rPr lang="ru-RU" dirty="0" smtClean="0"/>
              <a:t>  </a:t>
            </a:r>
            <a:r>
              <a:rPr lang="ru-RU" dirty="0"/>
              <a:t>За сравнение с </a:t>
            </a:r>
            <a:r>
              <a:rPr lang="ru-RU" dirty="0" err="1"/>
              <a:t>предходния</a:t>
            </a:r>
            <a:r>
              <a:rPr lang="ru-RU" dirty="0"/>
              <a:t> </a:t>
            </a:r>
            <a:r>
              <a:rPr lang="ru-RU" dirty="0" err="1"/>
              <a:t>отчетен</a:t>
            </a:r>
            <a:r>
              <a:rPr lang="ru-RU" dirty="0"/>
              <a:t> период 2023 година, </a:t>
            </a:r>
            <a:r>
              <a:rPr lang="ru-RU" dirty="0" err="1"/>
              <a:t>съдиите</a:t>
            </a:r>
            <a:r>
              <a:rPr lang="ru-RU" dirty="0"/>
              <a:t> в РС-Велики </a:t>
            </a:r>
            <a:r>
              <a:rPr lang="ru-RU" dirty="0" err="1"/>
              <a:t>Преслав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решили </a:t>
            </a:r>
            <a:r>
              <a:rPr lang="ru-RU" dirty="0" err="1"/>
              <a:t>общо</a:t>
            </a:r>
            <a:r>
              <a:rPr lang="ru-RU" dirty="0"/>
              <a:t> 684 </a:t>
            </a:r>
            <a:r>
              <a:rPr lang="ru-RU" dirty="0" err="1"/>
              <a:t>броя</a:t>
            </a:r>
            <a:r>
              <a:rPr lang="ru-RU" dirty="0"/>
              <a:t> граждански дела, 211 </a:t>
            </a:r>
            <a:r>
              <a:rPr lang="ru-RU" dirty="0" err="1"/>
              <a:t>броя</a:t>
            </a:r>
            <a:r>
              <a:rPr lang="ru-RU" dirty="0"/>
              <a:t> гр. дела по </a:t>
            </a:r>
            <a:r>
              <a:rPr lang="ru-RU" dirty="0" err="1"/>
              <a:t>общия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/131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искове</a:t>
            </a:r>
            <a:r>
              <a:rPr lang="ru-RU" dirty="0"/>
              <a:t> с </a:t>
            </a:r>
            <a:r>
              <a:rPr lang="ru-RU" dirty="0" err="1"/>
              <a:t>правно</a:t>
            </a:r>
            <a:r>
              <a:rPr lang="ru-RU" dirty="0"/>
              <a:t> основание по СК, ЗЗДН, ЗЛС, ЗГР, </a:t>
            </a:r>
            <a:r>
              <a:rPr lang="ru-RU" dirty="0" err="1"/>
              <a:t>ЗЗДет</a:t>
            </a:r>
            <a:r>
              <a:rPr lang="ru-RU" dirty="0"/>
              <a:t>., ЗБЖИРБ, 15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облигационни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10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вещни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36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установителни</a:t>
            </a:r>
            <a:r>
              <a:rPr lang="ru-RU" dirty="0"/>
              <a:t> </a:t>
            </a:r>
            <a:r>
              <a:rPr lang="ru-RU" dirty="0" err="1"/>
              <a:t>искове</a:t>
            </a:r>
            <a:r>
              <a:rPr lang="ru-RU" dirty="0"/>
              <a:t>, 10 </a:t>
            </a:r>
            <a:r>
              <a:rPr lang="ru-RU" dirty="0" err="1"/>
              <a:t>бр</a:t>
            </a:r>
            <a:r>
              <a:rPr lang="ru-RU" dirty="0"/>
              <a:t>. по </a:t>
            </a:r>
            <a:r>
              <a:rPr lang="ru-RU" dirty="0" err="1"/>
              <a:t>искове</a:t>
            </a:r>
            <a:r>
              <a:rPr lang="ru-RU" dirty="0"/>
              <a:t> по КТ и 7 </a:t>
            </a:r>
            <a:r>
              <a:rPr lang="ru-RU" dirty="0" err="1"/>
              <a:t>бр</a:t>
            </a:r>
            <a:r>
              <a:rPr lang="ru-RU" dirty="0"/>
              <a:t>. </a:t>
            </a:r>
            <a:r>
              <a:rPr lang="ru-RU" dirty="0" err="1"/>
              <a:t>делби</a:t>
            </a:r>
            <a:r>
              <a:rPr lang="ru-RU" dirty="0"/>
              <a:t>/ , 7 производства по чл.310 от ГПК, </a:t>
            </a:r>
            <a:r>
              <a:rPr lang="ru-RU" dirty="0" err="1"/>
              <a:t>административни</a:t>
            </a:r>
            <a:r>
              <a:rPr lang="ru-RU" dirty="0"/>
              <a:t> граждански дела по ЗСПЗЗ 3 брой,104 </a:t>
            </a:r>
            <a:r>
              <a:rPr lang="ru-RU" dirty="0" err="1"/>
              <a:t>броя</a:t>
            </a:r>
            <a:r>
              <a:rPr lang="ru-RU" dirty="0"/>
              <a:t> </a:t>
            </a:r>
            <a:r>
              <a:rPr lang="ru-RU" dirty="0" err="1"/>
              <a:t>ч.гр.дела</a:t>
            </a:r>
            <a:r>
              <a:rPr lang="ru-RU" dirty="0"/>
              <a:t>, 368 </a:t>
            </a:r>
            <a:r>
              <a:rPr lang="ru-RU" dirty="0" err="1"/>
              <a:t>броя</a:t>
            </a:r>
            <a:r>
              <a:rPr lang="ru-RU" dirty="0"/>
              <a:t>  </a:t>
            </a:r>
            <a:r>
              <a:rPr lang="ru-RU" dirty="0" err="1"/>
              <a:t>частни</a:t>
            </a:r>
            <a:r>
              <a:rPr lang="ru-RU" dirty="0"/>
              <a:t> граждански дела по чл.410 и чл.417 от ГПК, от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съдебен</a:t>
            </a:r>
            <a:r>
              <a:rPr lang="ru-RU" dirty="0"/>
              <a:t> акт по </a:t>
            </a:r>
            <a:r>
              <a:rPr lang="ru-RU" dirty="0" err="1"/>
              <a:t>същество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591 </a:t>
            </a:r>
            <a:r>
              <a:rPr lang="ru-RU" dirty="0" err="1"/>
              <a:t>бр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sz="5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6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   Дела </a:t>
            </a: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за </a:t>
            </a:r>
            <a:r>
              <a:rPr lang="bg-BG" sz="4000" dirty="0" smtClean="0">
                <a:solidFill>
                  <a:schemeClr val="accent3">
                    <a:lumMod val="50000"/>
                  </a:schemeClr>
                </a:solidFill>
              </a:rPr>
              <a:t>разглеждане</a:t>
            </a: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bg-BG" sz="4000" dirty="0" smtClean="0">
                <a:solidFill>
                  <a:schemeClr val="accent3">
                    <a:lumMod val="50000"/>
                  </a:schemeClr>
                </a:solidFill>
              </a:rPr>
              <a:t>в </a:t>
            </a:r>
            <a:r>
              <a:rPr lang="bg-BG" sz="4000" dirty="0" smtClean="0">
                <a:solidFill>
                  <a:schemeClr val="accent3">
                    <a:lumMod val="50000"/>
                  </a:schemeClr>
                </a:solidFill>
              </a:rPr>
              <a:t>сравнителна</a:t>
            </a:r>
            <a:br>
              <a:rPr lang="bg-BG" sz="40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bg-BG" sz="40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таблица</a:t>
            </a:r>
            <a:endParaRPr lang="en-US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327438"/>
              </p:ext>
            </p:extLst>
          </p:nvPr>
        </p:nvGraphicFramePr>
        <p:xfrm>
          <a:off x="395536" y="1916832"/>
          <a:ext cx="8208912" cy="3835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1008112"/>
                <a:gridCol w="1512168"/>
                <a:gridCol w="720080"/>
                <a:gridCol w="1224136"/>
                <a:gridCol w="1224136"/>
                <a:gridCol w="1512168"/>
              </a:tblGrid>
              <a:tr h="1708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Видове дела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Гр.дела по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общия ред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Бързи производства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по чл.310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от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ГПК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Други граждански дела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Частни граждански дела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по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чл.410 и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чл.417  </a:t>
                      </a: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ГПК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Частни граждански дела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Административни граждански дела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по ЗСПЗЗ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2024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928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514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4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2023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211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368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104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4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296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396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107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4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316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367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127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7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            Дела </a:t>
            </a:r>
            <a:r>
              <a:rPr lang="bg-BG" dirty="0" smtClean="0">
                <a:solidFill>
                  <a:schemeClr val="accent3">
                    <a:lumMod val="50000"/>
                  </a:schemeClr>
                </a:solidFill>
              </a:rPr>
              <a:t>за разглеждане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723736"/>
              </p:ext>
            </p:extLst>
          </p:nvPr>
        </p:nvGraphicFramePr>
        <p:xfrm>
          <a:off x="457200" y="1600200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92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07288" cy="5112568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5600" dirty="0" smtClean="0">
                <a:latin typeface="Arial Narrow" panose="020B0606020202030204" pitchFamily="34" charset="0"/>
              </a:rPr>
              <a:t>        </a:t>
            </a:r>
            <a:r>
              <a:rPr lang="ru-RU" sz="5600" dirty="0" err="1" smtClean="0">
                <a:latin typeface="Arial Narrow" panose="020B0606020202030204" pitchFamily="34" charset="0"/>
              </a:rPr>
              <a:t>Разглежданите</a:t>
            </a:r>
            <a:r>
              <a:rPr lang="ru-RU" sz="5600" dirty="0" smtClean="0">
                <a:latin typeface="Arial Narrow" panose="020B0606020202030204" pitchFamily="34" charset="0"/>
              </a:rPr>
              <a:t> </a:t>
            </a:r>
            <a:r>
              <a:rPr lang="ru-RU" sz="5600" dirty="0">
                <a:latin typeface="Arial Narrow" panose="020B0606020202030204" pitchFamily="34" charset="0"/>
              </a:rPr>
              <a:t>дела по </a:t>
            </a:r>
            <a:r>
              <a:rPr lang="ru-RU" sz="5600" dirty="0" err="1">
                <a:latin typeface="Arial Narrow" panose="020B0606020202030204" pitchFamily="34" charset="0"/>
              </a:rPr>
              <a:t>вещни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искове</a:t>
            </a:r>
            <a:r>
              <a:rPr lang="ru-RU" sz="5600" dirty="0">
                <a:latin typeface="Arial Narrow" panose="020B0606020202030204" pitchFamily="34" charset="0"/>
              </a:rPr>
              <a:t> за </a:t>
            </a:r>
            <a:r>
              <a:rPr lang="ru-RU" sz="5600" dirty="0" err="1">
                <a:latin typeface="Arial Narrow" panose="020B0606020202030204" pitchFamily="34" charset="0"/>
              </a:rPr>
              <a:t>отчетния</a:t>
            </a:r>
            <a:r>
              <a:rPr lang="ru-RU" sz="5600" dirty="0">
                <a:latin typeface="Arial Narrow" panose="020B0606020202030204" pitchFamily="34" charset="0"/>
              </a:rPr>
              <a:t> период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12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5600" dirty="0">
                <a:latin typeface="Arial Narrow" panose="020B0606020202030204" pitchFamily="34" charset="0"/>
              </a:rPr>
              <a:t> 10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., </a:t>
            </a:r>
            <a:r>
              <a:rPr lang="ru-RU" sz="5600" dirty="0" err="1">
                <a:latin typeface="Arial Narrow" panose="020B0606020202030204" pitchFamily="34" charset="0"/>
              </a:rPr>
              <a:t>свършили</a:t>
            </a:r>
            <a:r>
              <a:rPr lang="ru-RU" sz="5600" dirty="0">
                <a:latin typeface="Arial Narrow" panose="020B0606020202030204" pitchFamily="34" charset="0"/>
              </a:rPr>
              <a:t> 5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5600" dirty="0" smtClean="0">
                <a:latin typeface="Arial Narrow" panose="020B0606020202030204" pitchFamily="34" charset="0"/>
              </a:rPr>
              <a:t>        </a:t>
            </a:r>
            <a:r>
              <a:rPr lang="ru-RU" sz="5600" dirty="0" err="1" smtClean="0">
                <a:latin typeface="Arial Narrow" panose="020B0606020202030204" pitchFamily="34" charset="0"/>
              </a:rPr>
              <a:t>През</a:t>
            </a:r>
            <a:r>
              <a:rPr lang="ru-RU" sz="5600" dirty="0" smtClean="0">
                <a:latin typeface="Arial Narrow" panose="020B0606020202030204" pitchFamily="34" charset="0"/>
              </a:rPr>
              <a:t> </a:t>
            </a:r>
            <a:r>
              <a:rPr lang="ru-RU" sz="5600" dirty="0">
                <a:latin typeface="Arial Narrow" panose="020B0606020202030204" pitchFamily="34" charset="0"/>
              </a:rPr>
              <a:t>2023 г.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били 12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5600" dirty="0">
                <a:latin typeface="Arial Narrow" panose="020B0606020202030204" pitchFamily="34" charset="0"/>
              </a:rPr>
              <a:t> 9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., </a:t>
            </a:r>
            <a:r>
              <a:rPr lang="ru-RU" sz="5600" dirty="0" err="1">
                <a:latin typeface="Arial Narrow" panose="020B0606020202030204" pitchFamily="34" charset="0"/>
              </a:rPr>
              <a:t>свършили</a:t>
            </a:r>
            <a:r>
              <a:rPr lang="ru-RU" sz="5600" dirty="0">
                <a:latin typeface="Arial Narrow" panose="020B0606020202030204" pitchFamily="34" charset="0"/>
              </a:rPr>
              <a:t> 10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5600" dirty="0" smtClean="0">
                <a:latin typeface="Arial Narrow" panose="020B0606020202030204" pitchFamily="34" charset="0"/>
              </a:rPr>
              <a:t>        </a:t>
            </a:r>
            <a:r>
              <a:rPr lang="ru-RU" sz="5600" dirty="0" err="1" smtClean="0">
                <a:latin typeface="Arial Narrow" panose="020B0606020202030204" pitchFamily="34" charset="0"/>
              </a:rPr>
              <a:t>Броят</a:t>
            </a:r>
            <a:r>
              <a:rPr lang="ru-RU" sz="5600" dirty="0" smtClean="0">
                <a:latin typeface="Arial Narrow" panose="020B0606020202030204" pitchFamily="34" charset="0"/>
              </a:rPr>
              <a:t> </a:t>
            </a:r>
            <a:r>
              <a:rPr lang="ru-RU" sz="5600" dirty="0">
                <a:latin typeface="Arial Narrow" panose="020B0606020202030204" pitchFamily="34" charset="0"/>
              </a:rPr>
              <a:t>на </a:t>
            </a:r>
            <a:r>
              <a:rPr lang="ru-RU" sz="5600" dirty="0" err="1">
                <a:latin typeface="Arial Narrow" panose="020B0606020202030204" pitchFamily="34" charset="0"/>
              </a:rPr>
              <a:t>делата</a:t>
            </a:r>
            <a:r>
              <a:rPr lang="ru-RU" sz="5600" dirty="0">
                <a:latin typeface="Arial Narrow" panose="020B0606020202030204" pitchFamily="34" charset="0"/>
              </a:rPr>
              <a:t> за </a:t>
            </a:r>
            <a:r>
              <a:rPr lang="ru-RU" sz="5600" dirty="0" err="1">
                <a:latin typeface="Arial Narrow" panose="020B0606020202030204" pitchFamily="34" charset="0"/>
              </a:rPr>
              <a:t>разглеждане</a:t>
            </a:r>
            <a:r>
              <a:rPr lang="ru-RU" sz="5600" dirty="0">
                <a:latin typeface="Arial Narrow" panose="020B0606020202030204" pitchFamily="34" charset="0"/>
              </a:rPr>
              <a:t> по </a:t>
            </a:r>
            <a:r>
              <a:rPr lang="ru-RU" sz="5600" dirty="0" err="1">
                <a:latin typeface="Arial Narrow" panose="020B0606020202030204" pitchFamily="34" charset="0"/>
              </a:rPr>
              <a:t>исковете</a:t>
            </a:r>
            <a:r>
              <a:rPr lang="ru-RU" sz="5600" dirty="0">
                <a:latin typeface="Arial Narrow" panose="020B0606020202030204" pitchFamily="34" charset="0"/>
              </a:rPr>
              <a:t> по Кодекса на труда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били 12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5600" dirty="0">
                <a:latin typeface="Arial Narrow" panose="020B0606020202030204" pitchFamily="34" charset="0"/>
              </a:rPr>
              <a:t> 11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свършили</a:t>
            </a:r>
            <a:r>
              <a:rPr lang="ru-RU" sz="5600" dirty="0">
                <a:latin typeface="Arial Narrow" panose="020B0606020202030204" pitchFamily="34" charset="0"/>
              </a:rPr>
              <a:t> 5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  </a:t>
            </a:r>
          </a:p>
          <a:p>
            <a:pPr marL="0" indent="0" algn="just">
              <a:buNone/>
            </a:pPr>
            <a:r>
              <a:rPr lang="ru-RU" sz="5600" dirty="0" smtClean="0">
                <a:latin typeface="Arial Narrow" panose="020B0606020202030204" pitchFamily="34" charset="0"/>
              </a:rPr>
              <a:t>        </a:t>
            </a:r>
            <a:r>
              <a:rPr lang="ru-RU" sz="5600" dirty="0" err="1" smtClean="0">
                <a:latin typeface="Arial Narrow" panose="020B0606020202030204" pitchFamily="34" charset="0"/>
              </a:rPr>
              <a:t>През</a:t>
            </a:r>
            <a:r>
              <a:rPr lang="ru-RU" sz="5600" dirty="0" smtClean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предходния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отчетен</a:t>
            </a:r>
            <a:r>
              <a:rPr lang="ru-RU" sz="5600" dirty="0">
                <a:latin typeface="Arial Narrow" panose="020B0606020202030204" pitchFamily="34" charset="0"/>
              </a:rPr>
              <a:t> период 2023 г. </a:t>
            </a:r>
            <a:r>
              <a:rPr lang="ru-RU" sz="5600" dirty="0" err="1">
                <a:latin typeface="Arial Narrow" panose="020B0606020202030204" pitchFamily="34" charset="0"/>
              </a:rPr>
              <a:t>броят</a:t>
            </a:r>
            <a:r>
              <a:rPr lang="ru-RU" sz="5600" dirty="0">
                <a:latin typeface="Arial Narrow" panose="020B0606020202030204" pitchFamily="34" charset="0"/>
              </a:rPr>
              <a:t> на </a:t>
            </a:r>
            <a:r>
              <a:rPr lang="ru-RU" sz="5600" dirty="0" err="1">
                <a:latin typeface="Arial Narrow" panose="020B0606020202030204" pitchFamily="34" charset="0"/>
              </a:rPr>
              <a:t>делата</a:t>
            </a:r>
            <a:r>
              <a:rPr lang="ru-RU" sz="5600" dirty="0">
                <a:latin typeface="Arial Narrow" panose="020B0606020202030204" pitchFamily="34" charset="0"/>
              </a:rPr>
              <a:t> за </a:t>
            </a:r>
            <a:r>
              <a:rPr lang="ru-RU" sz="5600" dirty="0" err="1">
                <a:latin typeface="Arial Narrow" panose="020B0606020202030204" pitchFamily="34" charset="0"/>
              </a:rPr>
              <a:t>разглеждане</a:t>
            </a:r>
            <a:r>
              <a:rPr lang="ru-RU" sz="5600" dirty="0">
                <a:latin typeface="Arial Narrow" panose="020B0606020202030204" pitchFamily="34" charset="0"/>
              </a:rPr>
              <a:t> по </a:t>
            </a:r>
            <a:r>
              <a:rPr lang="ru-RU" sz="5600" dirty="0" err="1">
                <a:latin typeface="Arial Narrow" panose="020B0606020202030204" pitchFamily="34" charset="0"/>
              </a:rPr>
              <a:t>исковете</a:t>
            </a:r>
            <a:r>
              <a:rPr lang="ru-RU" sz="5600" dirty="0">
                <a:latin typeface="Arial Narrow" panose="020B0606020202030204" pitchFamily="34" charset="0"/>
              </a:rPr>
              <a:t> по Кодекса на труда, </a:t>
            </a:r>
            <a:r>
              <a:rPr lang="ru-RU" sz="5600" dirty="0" err="1">
                <a:latin typeface="Arial Narrow" panose="020B0606020202030204" pitchFamily="34" charset="0"/>
              </a:rPr>
              <a:t>включително</a:t>
            </a:r>
            <a:r>
              <a:rPr lang="ru-RU" sz="5600" dirty="0">
                <a:latin typeface="Arial Narrow" panose="020B0606020202030204" pitchFamily="34" charset="0"/>
              </a:rPr>
              <a:t> и </a:t>
            </a:r>
            <a:r>
              <a:rPr lang="ru-RU" sz="5600" dirty="0" err="1">
                <a:latin typeface="Arial Narrow" panose="020B0606020202030204" pitchFamily="34" charset="0"/>
              </a:rPr>
              <a:t>бързи</a:t>
            </a:r>
            <a:r>
              <a:rPr lang="ru-RU" sz="5600" dirty="0">
                <a:latin typeface="Arial Narrow" panose="020B0606020202030204" pitchFamily="34" charset="0"/>
              </a:rPr>
              <a:t> производства,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били 11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5600" dirty="0">
                <a:latin typeface="Arial Narrow" panose="020B0606020202030204" pitchFamily="34" charset="0"/>
              </a:rPr>
              <a:t> 6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свършили</a:t>
            </a:r>
            <a:r>
              <a:rPr lang="ru-RU" sz="5600" dirty="0">
                <a:latin typeface="Arial Narrow" panose="020B0606020202030204" pitchFamily="34" charset="0"/>
              </a:rPr>
              <a:t> 10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      </a:t>
            </a:r>
          </a:p>
          <a:p>
            <a:pPr marL="0" indent="0" algn="just">
              <a:buNone/>
            </a:pPr>
            <a:r>
              <a:rPr lang="ru-RU" sz="5600" dirty="0">
                <a:latin typeface="Arial Narrow" panose="020B0606020202030204" pitchFamily="34" charset="0"/>
              </a:rPr>
              <a:t>  </a:t>
            </a:r>
            <a:r>
              <a:rPr lang="ru-RU" sz="5600" dirty="0" smtClean="0">
                <a:latin typeface="Arial Narrow" panose="020B0606020202030204" pitchFamily="34" charset="0"/>
              </a:rPr>
              <a:t>      </a:t>
            </a:r>
            <a:r>
              <a:rPr lang="ru-RU" sz="5600" dirty="0" err="1" smtClean="0">
                <a:latin typeface="Arial Narrow" panose="020B0606020202030204" pitchFamily="34" charset="0"/>
              </a:rPr>
              <a:t>Гражданските</a:t>
            </a:r>
            <a:r>
              <a:rPr lang="ru-RU" sz="5600" dirty="0" smtClean="0">
                <a:latin typeface="Arial Narrow" panose="020B0606020202030204" pitchFamily="34" charset="0"/>
              </a:rPr>
              <a:t> </a:t>
            </a:r>
            <a:r>
              <a:rPr lang="ru-RU" sz="5600" dirty="0">
                <a:latin typeface="Arial Narrow" panose="020B0606020202030204" pitchFamily="34" charset="0"/>
              </a:rPr>
              <a:t>дела за развод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32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през</a:t>
            </a:r>
            <a:r>
              <a:rPr lang="ru-RU" sz="5600" dirty="0">
                <a:latin typeface="Arial Narrow" panose="020B0606020202030204" pitchFamily="34" charset="0"/>
              </a:rPr>
              <a:t> 2024 г.,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5600" dirty="0">
                <a:latin typeface="Arial Narrow" panose="020B0606020202030204" pitchFamily="34" charset="0"/>
              </a:rPr>
              <a:t> 12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  за развод по взаимно </a:t>
            </a:r>
            <a:r>
              <a:rPr lang="ru-RU" sz="5600" dirty="0" err="1">
                <a:latin typeface="Arial Narrow" panose="020B0606020202030204" pitchFamily="34" charset="0"/>
              </a:rPr>
              <a:t>съгласие</a:t>
            </a:r>
            <a:r>
              <a:rPr lang="ru-RU" sz="5600" dirty="0">
                <a:latin typeface="Arial Narrow" panose="020B0606020202030204" pitchFamily="34" charset="0"/>
              </a:rPr>
              <a:t> и 17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 по исков ред. </a:t>
            </a:r>
            <a:r>
              <a:rPr lang="ru-RU" sz="5600" dirty="0" err="1">
                <a:latin typeface="Arial Narrow" panose="020B0606020202030204" pitchFamily="34" charset="0"/>
              </a:rPr>
              <a:t>Свършилите</a:t>
            </a:r>
            <a:r>
              <a:rPr lang="ru-RU" sz="5600" dirty="0">
                <a:latin typeface="Arial Narrow" panose="020B0606020202030204" pitchFamily="34" charset="0"/>
              </a:rPr>
              <a:t> дела за развод </a:t>
            </a:r>
            <a:r>
              <a:rPr lang="ru-RU" sz="5600" dirty="0" err="1">
                <a:latin typeface="Arial Narrow" panose="020B0606020202030204" pitchFamily="34" charset="0"/>
              </a:rPr>
              <a:t>през</a:t>
            </a:r>
            <a:r>
              <a:rPr lang="ru-RU" sz="5600" dirty="0">
                <a:latin typeface="Arial Narrow" panose="020B0606020202030204" pitchFamily="34" charset="0"/>
              </a:rPr>
              <a:t> 2024 г.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23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  </a:t>
            </a:r>
          </a:p>
          <a:p>
            <a:pPr marL="0" indent="0" algn="just">
              <a:buNone/>
            </a:pPr>
            <a:r>
              <a:rPr lang="ru-RU" sz="5600" dirty="0" smtClean="0">
                <a:latin typeface="Arial Narrow" panose="020B0606020202030204" pitchFamily="34" charset="0"/>
              </a:rPr>
              <a:t>        Сравнение </a:t>
            </a:r>
            <a:r>
              <a:rPr lang="ru-RU" sz="5600" dirty="0">
                <a:latin typeface="Arial Narrow" panose="020B0606020202030204" pitchFamily="34" charset="0"/>
              </a:rPr>
              <a:t>с </a:t>
            </a:r>
            <a:r>
              <a:rPr lang="ru-RU" sz="5600" dirty="0" err="1">
                <a:latin typeface="Arial Narrow" panose="020B0606020202030204" pitchFamily="34" charset="0"/>
              </a:rPr>
              <a:t>предходния</a:t>
            </a:r>
            <a:r>
              <a:rPr lang="ru-RU" sz="5600" dirty="0">
                <a:latin typeface="Arial Narrow" panose="020B0606020202030204" pitchFamily="34" charset="0"/>
              </a:rPr>
              <a:t> период 2023 г.: </a:t>
            </a:r>
            <a:r>
              <a:rPr lang="ru-RU" sz="5600" dirty="0" err="1">
                <a:latin typeface="Arial Narrow" panose="020B0606020202030204" pitchFamily="34" charset="0"/>
              </a:rPr>
              <a:t>гражданските</a:t>
            </a:r>
            <a:r>
              <a:rPr lang="ru-RU" sz="5600" dirty="0">
                <a:latin typeface="Arial Narrow" panose="020B0606020202030204" pitchFamily="34" charset="0"/>
              </a:rPr>
              <a:t> дела за развод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31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през</a:t>
            </a:r>
            <a:r>
              <a:rPr lang="ru-RU" sz="5600" dirty="0">
                <a:latin typeface="Arial Narrow" panose="020B0606020202030204" pitchFamily="34" charset="0"/>
              </a:rPr>
              <a:t> 2023 г., от </a:t>
            </a:r>
            <a:r>
              <a:rPr lang="ru-RU" sz="5600" dirty="0" err="1">
                <a:latin typeface="Arial Narrow" panose="020B0606020202030204" pitchFamily="34" charset="0"/>
              </a:rPr>
              <a:t>които</a:t>
            </a:r>
            <a:r>
              <a:rPr lang="ru-RU" sz="5600" dirty="0">
                <a:latin typeface="Arial Narrow" panose="020B0606020202030204" pitchFamily="34" charset="0"/>
              </a:rPr>
              <a:t> </a:t>
            </a:r>
            <a:r>
              <a:rPr lang="ru-RU" sz="56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5600" dirty="0">
                <a:latin typeface="Arial Narrow" panose="020B0606020202030204" pitchFamily="34" charset="0"/>
              </a:rPr>
              <a:t> 8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  за развод по взаимно </a:t>
            </a:r>
            <a:r>
              <a:rPr lang="ru-RU" sz="5600" dirty="0" err="1">
                <a:latin typeface="Arial Narrow" panose="020B0606020202030204" pitchFamily="34" charset="0"/>
              </a:rPr>
              <a:t>съгласие</a:t>
            </a:r>
            <a:r>
              <a:rPr lang="ru-RU" sz="5600" dirty="0">
                <a:latin typeface="Arial Narrow" panose="020B0606020202030204" pitchFamily="34" charset="0"/>
              </a:rPr>
              <a:t> и 12 </a:t>
            </a:r>
            <a:r>
              <a:rPr lang="ru-RU" sz="5600" dirty="0" err="1">
                <a:latin typeface="Arial Narrow" panose="020B0606020202030204" pitchFamily="34" charset="0"/>
              </a:rPr>
              <a:t>броя</a:t>
            </a:r>
            <a:r>
              <a:rPr lang="ru-RU" sz="5600" dirty="0">
                <a:latin typeface="Arial Narrow" panose="020B0606020202030204" pitchFamily="34" charset="0"/>
              </a:rPr>
              <a:t> по исков ред. </a:t>
            </a:r>
            <a:r>
              <a:rPr lang="ru-RU" sz="5600" dirty="0" err="1">
                <a:latin typeface="Arial Narrow" panose="020B0606020202030204" pitchFamily="34" charset="0"/>
              </a:rPr>
              <a:t>Свършилите</a:t>
            </a:r>
            <a:r>
              <a:rPr lang="ru-RU" sz="5600" dirty="0">
                <a:latin typeface="Arial Narrow" panose="020B0606020202030204" pitchFamily="34" charset="0"/>
              </a:rPr>
              <a:t> дела за развод </a:t>
            </a:r>
            <a:r>
              <a:rPr lang="ru-RU" sz="5600" dirty="0" err="1">
                <a:latin typeface="Arial Narrow" panose="020B0606020202030204" pitchFamily="34" charset="0"/>
              </a:rPr>
              <a:t>през</a:t>
            </a:r>
            <a:r>
              <a:rPr lang="ru-RU" sz="5600" dirty="0">
                <a:latin typeface="Arial Narrow" panose="020B0606020202030204" pitchFamily="34" charset="0"/>
              </a:rPr>
              <a:t> 2023 г. </a:t>
            </a:r>
            <a:r>
              <a:rPr lang="ru-RU" sz="5600" dirty="0" err="1">
                <a:latin typeface="Arial Narrow" panose="020B0606020202030204" pitchFamily="34" charset="0"/>
              </a:rPr>
              <a:t>са</a:t>
            </a:r>
            <a:r>
              <a:rPr lang="ru-RU" sz="5600" dirty="0">
                <a:latin typeface="Arial Narrow" panose="020B0606020202030204" pitchFamily="34" charset="0"/>
              </a:rPr>
              <a:t> 28 </a:t>
            </a:r>
            <a:r>
              <a:rPr lang="ru-RU" sz="5600" dirty="0" err="1">
                <a:latin typeface="Arial Narrow" panose="020B0606020202030204" pitchFamily="34" charset="0"/>
              </a:rPr>
              <a:t>бр</a:t>
            </a:r>
            <a:r>
              <a:rPr lang="ru-RU" sz="5600" dirty="0">
                <a:latin typeface="Arial Narrow" panose="020B0606020202030204" pitchFamily="34" charset="0"/>
              </a:rPr>
              <a:t>. </a:t>
            </a:r>
            <a:endParaRPr lang="ru-RU" sz="5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80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07288" cy="441987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5600" dirty="0">
                <a:latin typeface="Arial Narrow" panose="020B0606020202030204" pitchFamily="34" charset="0"/>
              </a:rPr>
              <a:t>     </a:t>
            </a:r>
            <a:r>
              <a:rPr lang="ru-RU" sz="5600" dirty="0" smtClean="0">
                <a:latin typeface="Arial Narrow" panose="020B0606020202030204" pitchFamily="34" charset="0"/>
              </a:rPr>
              <a:t>       </a:t>
            </a:r>
            <a:r>
              <a:rPr lang="ru-RU" sz="8000" dirty="0" err="1" smtClean="0">
                <a:latin typeface="Arial Narrow" panose="020B0606020202030204" pitchFamily="34" charset="0"/>
              </a:rPr>
              <a:t>Делата</a:t>
            </a:r>
            <a:r>
              <a:rPr lang="ru-RU" sz="8000" dirty="0" smtClean="0">
                <a:latin typeface="Arial Narrow" panose="020B0606020202030204" pitchFamily="34" charset="0"/>
              </a:rPr>
              <a:t> </a:t>
            </a:r>
            <a:r>
              <a:rPr lang="ru-RU" sz="8000" dirty="0">
                <a:latin typeface="Arial Narrow" panose="020B0606020202030204" pitchFamily="34" charset="0"/>
              </a:rPr>
              <a:t>за </a:t>
            </a:r>
            <a:r>
              <a:rPr lang="ru-RU" sz="8000" dirty="0" err="1">
                <a:latin typeface="Arial Narrow" panose="020B0606020202030204" pitchFamily="34" charset="0"/>
              </a:rPr>
              <a:t>издръжка</a:t>
            </a:r>
            <a:r>
              <a:rPr lang="ru-RU" sz="8000" dirty="0">
                <a:latin typeface="Arial Narrow" panose="020B0606020202030204" pitchFamily="34" charset="0"/>
              </a:rPr>
              <a:t> и изменение на </a:t>
            </a:r>
            <a:r>
              <a:rPr lang="ru-RU" sz="8000" dirty="0" err="1">
                <a:latin typeface="Arial Narrow" panose="020B0606020202030204" pitchFamily="34" charset="0"/>
              </a:rPr>
              <a:t>издръжка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през</a:t>
            </a:r>
            <a:r>
              <a:rPr lang="ru-RU" sz="8000" dirty="0">
                <a:latin typeface="Arial Narrow" panose="020B0606020202030204" pitchFamily="34" charset="0"/>
              </a:rPr>
              <a:t> 2024 г.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5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от </a:t>
            </a:r>
            <a:r>
              <a:rPr lang="ru-RU" sz="8000" dirty="0" err="1">
                <a:latin typeface="Arial Narrow" panose="020B0606020202030204" pitchFamily="34" charset="0"/>
              </a:rPr>
              <a:t>които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новопостъпили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5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по </a:t>
            </a:r>
            <a:r>
              <a:rPr lang="ru-RU" sz="8000" dirty="0" err="1">
                <a:latin typeface="Arial Narrow" panose="020B0606020202030204" pitchFamily="34" charset="0"/>
              </a:rPr>
              <a:t>реда</a:t>
            </a:r>
            <a:r>
              <a:rPr lang="ru-RU" sz="8000" dirty="0">
                <a:latin typeface="Arial Narrow" panose="020B0606020202030204" pitchFamily="34" charset="0"/>
              </a:rPr>
              <a:t> на </a:t>
            </a:r>
            <a:r>
              <a:rPr lang="ru-RU" sz="8000" dirty="0" err="1">
                <a:latin typeface="Arial Narrow" panose="020B0606020202030204" pitchFamily="34" charset="0"/>
              </a:rPr>
              <a:t>бързото</a:t>
            </a:r>
            <a:r>
              <a:rPr lang="ru-RU" sz="8000" dirty="0">
                <a:latin typeface="Arial Narrow" panose="020B0606020202030204" pitchFamily="34" charset="0"/>
              </a:rPr>
              <a:t> производство и </a:t>
            </a:r>
            <a:r>
              <a:rPr lang="ru-RU" sz="8000" dirty="0" err="1">
                <a:latin typeface="Arial Narrow" panose="020B0606020202030204" pitchFamily="34" charset="0"/>
              </a:rPr>
              <a:t>свършили</a:t>
            </a:r>
            <a:r>
              <a:rPr lang="ru-RU" sz="8000" dirty="0">
                <a:latin typeface="Arial Narrow" panose="020B0606020202030204" pitchFamily="34" charset="0"/>
              </a:rPr>
              <a:t> 3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в сравнение с </a:t>
            </a:r>
            <a:r>
              <a:rPr lang="ru-RU" sz="8000" dirty="0" err="1">
                <a:latin typeface="Arial Narrow" panose="020B0606020202030204" pitchFamily="34" charset="0"/>
              </a:rPr>
              <a:t>предходни</a:t>
            </a:r>
            <a:r>
              <a:rPr lang="ru-RU" sz="8000" dirty="0">
                <a:latin typeface="Arial Narrow" panose="020B0606020202030204" pitchFamily="34" charset="0"/>
              </a:rPr>
              <a:t> период: за 2023 г. 3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от </a:t>
            </a:r>
            <a:r>
              <a:rPr lang="ru-RU" sz="8000" dirty="0" err="1">
                <a:latin typeface="Arial Narrow" panose="020B0606020202030204" pitchFamily="34" charset="0"/>
              </a:rPr>
              <a:t>които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новопостъпили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3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по </a:t>
            </a:r>
            <a:r>
              <a:rPr lang="ru-RU" sz="8000" dirty="0" err="1">
                <a:latin typeface="Arial Narrow" panose="020B0606020202030204" pitchFamily="34" charset="0"/>
              </a:rPr>
              <a:t>реда</a:t>
            </a:r>
            <a:r>
              <a:rPr lang="ru-RU" sz="8000" dirty="0">
                <a:latin typeface="Arial Narrow" panose="020B0606020202030204" pitchFamily="34" charset="0"/>
              </a:rPr>
              <a:t> на </a:t>
            </a:r>
            <a:r>
              <a:rPr lang="ru-RU" sz="8000" dirty="0" err="1">
                <a:latin typeface="Arial Narrow" panose="020B0606020202030204" pitchFamily="34" charset="0"/>
              </a:rPr>
              <a:t>бързото</a:t>
            </a:r>
            <a:r>
              <a:rPr lang="ru-RU" sz="8000" dirty="0">
                <a:latin typeface="Arial Narrow" panose="020B0606020202030204" pitchFamily="34" charset="0"/>
              </a:rPr>
              <a:t> производство и </a:t>
            </a:r>
            <a:r>
              <a:rPr lang="ru-RU" sz="8000" dirty="0" err="1">
                <a:latin typeface="Arial Narrow" panose="020B0606020202030204" pitchFamily="34" charset="0"/>
              </a:rPr>
              <a:t>свършили</a:t>
            </a:r>
            <a:r>
              <a:rPr lang="ru-RU" sz="8000" dirty="0">
                <a:latin typeface="Arial Narrow" panose="020B0606020202030204" pitchFamily="34" charset="0"/>
              </a:rPr>
              <a:t> 3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8000" dirty="0" smtClean="0">
                <a:latin typeface="Arial Narrow" panose="020B0606020202030204" pitchFamily="34" charset="0"/>
              </a:rPr>
              <a:t>             По </a:t>
            </a:r>
            <a:r>
              <a:rPr lang="ru-RU" sz="8000" dirty="0">
                <a:latin typeface="Arial Narrow" panose="020B0606020202030204" pitchFamily="34" charset="0"/>
              </a:rPr>
              <a:t>Закона за защита </a:t>
            </a:r>
            <a:r>
              <a:rPr lang="ru-RU" sz="8000" dirty="0" err="1">
                <a:latin typeface="Arial Narrow" panose="020B0606020202030204" pitchFamily="34" charset="0"/>
              </a:rPr>
              <a:t>срещу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домашно</a:t>
            </a:r>
            <a:r>
              <a:rPr lang="ru-RU" sz="8000" dirty="0">
                <a:latin typeface="Arial Narrow" panose="020B0606020202030204" pitchFamily="34" charset="0"/>
              </a:rPr>
              <a:t> насилие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били на производство </a:t>
            </a:r>
            <a:r>
              <a:rPr lang="ru-RU" sz="8000" dirty="0" err="1">
                <a:latin typeface="Arial Narrow" panose="020B0606020202030204" pitchFamily="34" charset="0"/>
              </a:rPr>
              <a:t>през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отчетната</a:t>
            </a:r>
            <a:r>
              <a:rPr lang="ru-RU" sz="8000" dirty="0">
                <a:latin typeface="Arial Narrow" panose="020B0606020202030204" pitchFamily="34" charset="0"/>
              </a:rPr>
              <a:t> година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26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от </a:t>
            </a:r>
            <a:r>
              <a:rPr lang="ru-RU" sz="8000" dirty="0" err="1">
                <a:latin typeface="Arial Narrow" panose="020B0606020202030204" pitchFamily="34" charset="0"/>
              </a:rPr>
              <a:t>които</a:t>
            </a:r>
            <a:r>
              <a:rPr lang="ru-RU" sz="8000" dirty="0">
                <a:latin typeface="Arial Narrow" panose="020B0606020202030204" pitchFamily="34" charset="0"/>
              </a:rPr>
              <a:t> 24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</a:t>
            </a:r>
            <a:r>
              <a:rPr lang="ru-RU" sz="80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8000" dirty="0">
                <a:latin typeface="Arial Narrow" panose="020B0606020202030204" pitchFamily="34" charset="0"/>
              </a:rPr>
              <a:t>, </a:t>
            </a:r>
            <a:r>
              <a:rPr lang="ru-RU" sz="8000" dirty="0" err="1">
                <a:latin typeface="Arial Narrow" panose="020B0606020202030204" pitchFamily="34" charset="0"/>
              </a:rPr>
              <a:t>свършили</a:t>
            </a:r>
            <a:r>
              <a:rPr lang="ru-RU" sz="8000" dirty="0">
                <a:latin typeface="Arial Narrow" panose="020B0606020202030204" pitchFamily="34" charset="0"/>
              </a:rPr>
              <a:t> 22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с акт по </a:t>
            </a:r>
            <a:r>
              <a:rPr lang="ru-RU" sz="8000" dirty="0" err="1">
                <a:latin typeface="Arial Narrow" panose="020B0606020202030204" pitchFamily="34" charset="0"/>
              </a:rPr>
              <a:t>същество</a:t>
            </a:r>
            <a:r>
              <a:rPr lang="ru-RU" sz="8000" dirty="0">
                <a:latin typeface="Arial Narrow" panose="020B0606020202030204" pitchFamily="34" charset="0"/>
              </a:rPr>
              <a:t>  11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и </a:t>
            </a:r>
            <a:r>
              <a:rPr lang="ru-RU" sz="8000" dirty="0" err="1">
                <a:latin typeface="Arial Narrow" panose="020B0606020202030204" pitchFamily="34" charset="0"/>
              </a:rPr>
              <a:t>прекратени</a:t>
            </a:r>
            <a:r>
              <a:rPr lang="ru-RU" sz="8000" dirty="0">
                <a:latin typeface="Arial Narrow" panose="020B0606020202030204" pitchFamily="34" charset="0"/>
              </a:rPr>
              <a:t> 11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8000" dirty="0" smtClean="0">
                <a:latin typeface="Arial Narrow" panose="020B0606020202030204" pitchFamily="34" charset="0"/>
              </a:rPr>
              <a:t>             Сравнение </a:t>
            </a:r>
            <a:r>
              <a:rPr lang="ru-RU" sz="8000" dirty="0">
                <a:latin typeface="Arial Narrow" panose="020B0606020202030204" pitchFamily="34" charset="0"/>
              </a:rPr>
              <a:t>с </a:t>
            </a:r>
            <a:r>
              <a:rPr lang="ru-RU" sz="8000" dirty="0" err="1">
                <a:latin typeface="Arial Narrow" panose="020B0606020202030204" pitchFamily="34" charset="0"/>
              </a:rPr>
              <a:t>предходни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периоди</a:t>
            </a:r>
            <a:r>
              <a:rPr lang="ru-RU" sz="8000" dirty="0">
                <a:latin typeface="Arial Narrow" panose="020B0606020202030204" pitchFamily="34" charset="0"/>
              </a:rPr>
              <a:t>: 2023 г. по Закона за защита </a:t>
            </a:r>
            <a:r>
              <a:rPr lang="ru-RU" sz="8000" dirty="0" err="1">
                <a:latin typeface="Arial Narrow" panose="020B0606020202030204" pitchFamily="34" charset="0"/>
              </a:rPr>
              <a:t>срещу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домашно</a:t>
            </a:r>
            <a:r>
              <a:rPr lang="ru-RU" sz="8000" dirty="0">
                <a:latin typeface="Arial Narrow" panose="020B0606020202030204" pitchFamily="34" charset="0"/>
              </a:rPr>
              <a:t> насилие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били на производство 12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от </a:t>
            </a:r>
            <a:r>
              <a:rPr lang="ru-RU" sz="8000" dirty="0" err="1">
                <a:latin typeface="Arial Narrow" panose="020B0606020202030204" pitchFamily="34" charset="0"/>
              </a:rPr>
              <a:t>които</a:t>
            </a:r>
            <a:r>
              <a:rPr lang="ru-RU" sz="8000" dirty="0">
                <a:latin typeface="Arial Narrow" panose="020B0606020202030204" pitchFamily="34" charset="0"/>
              </a:rPr>
              <a:t> 10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</a:t>
            </a:r>
            <a:r>
              <a:rPr lang="ru-RU" sz="8000" dirty="0" err="1">
                <a:latin typeface="Arial Narrow" panose="020B0606020202030204" pitchFamily="34" charset="0"/>
              </a:rPr>
              <a:t>новообразувани</a:t>
            </a:r>
            <a:r>
              <a:rPr lang="ru-RU" sz="80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8000" dirty="0" smtClean="0">
                <a:latin typeface="Arial Narrow" panose="020B0606020202030204" pitchFamily="34" charset="0"/>
              </a:rPr>
              <a:t>             Граждански </a:t>
            </a:r>
            <a:r>
              <a:rPr lang="ru-RU" sz="8000" dirty="0">
                <a:latin typeface="Arial Narrow" panose="020B0606020202030204" pitchFamily="34" charset="0"/>
              </a:rPr>
              <a:t>дела за </a:t>
            </a:r>
            <a:r>
              <a:rPr lang="ru-RU" sz="8000" dirty="0" err="1">
                <a:latin typeface="Arial Narrow" panose="020B0606020202030204" pitchFamily="34" charset="0"/>
              </a:rPr>
              <a:t>разглеждане</a:t>
            </a:r>
            <a:r>
              <a:rPr lang="ru-RU" sz="8000" dirty="0">
                <a:latin typeface="Arial Narrow" panose="020B0606020202030204" pitchFamily="34" charset="0"/>
              </a:rPr>
              <a:t> в производства по </a:t>
            </a:r>
            <a:r>
              <a:rPr lang="ru-RU" sz="8000" dirty="0" err="1">
                <a:latin typeface="Arial Narrow" panose="020B0606020202030204" pitchFamily="34" charset="0"/>
              </a:rPr>
              <a:t>делба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през</a:t>
            </a:r>
            <a:r>
              <a:rPr lang="ru-RU" sz="8000" dirty="0">
                <a:latin typeface="Arial Narrow" panose="020B0606020202030204" pitchFamily="34" charset="0"/>
              </a:rPr>
              <a:t> 2024 г.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29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</a:t>
            </a:r>
            <a:r>
              <a:rPr lang="ru-RU" sz="8000" dirty="0" err="1">
                <a:latin typeface="Arial Narrow" panose="020B0606020202030204" pitchFamily="34" charset="0"/>
              </a:rPr>
              <a:t>останали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несвършени</a:t>
            </a:r>
            <a:r>
              <a:rPr lang="ru-RU" sz="8000" dirty="0">
                <a:latin typeface="Arial Narrow" panose="020B0606020202030204" pitchFamily="34" charset="0"/>
              </a:rPr>
              <a:t> от </a:t>
            </a:r>
            <a:r>
              <a:rPr lang="ru-RU" sz="8000" dirty="0" err="1">
                <a:latin typeface="Arial Narrow" panose="020B0606020202030204" pitchFamily="34" charset="0"/>
              </a:rPr>
              <a:t>предходен</a:t>
            </a:r>
            <a:r>
              <a:rPr lang="ru-RU" sz="8000" dirty="0">
                <a:latin typeface="Arial Narrow" panose="020B0606020202030204" pitchFamily="34" charset="0"/>
              </a:rPr>
              <a:t> период  12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., </a:t>
            </a:r>
            <a:r>
              <a:rPr lang="ru-RU" sz="8000" dirty="0" err="1">
                <a:latin typeface="Arial Narrow" panose="020B0606020202030204" pitchFamily="34" charset="0"/>
              </a:rPr>
              <a:t>новопостъпили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17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</a:t>
            </a:r>
            <a:r>
              <a:rPr lang="ru-RU" sz="8000" dirty="0" err="1">
                <a:latin typeface="Arial Narrow" panose="020B0606020202030204" pitchFamily="34" charset="0"/>
              </a:rPr>
              <a:t>Свършените</a:t>
            </a:r>
            <a:r>
              <a:rPr lang="ru-RU" sz="8000" dirty="0">
                <a:latin typeface="Arial Narrow" panose="020B0606020202030204" pitchFamily="34" charset="0"/>
              </a:rPr>
              <a:t> дела за </a:t>
            </a:r>
            <a:r>
              <a:rPr lang="ru-RU" sz="8000" dirty="0" err="1">
                <a:latin typeface="Arial Narrow" panose="020B0606020202030204" pitchFamily="34" charset="0"/>
              </a:rPr>
              <a:t>делба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9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и </a:t>
            </a:r>
            <a:r>
              <a:rPr lang="ru-RU" sz="8000" dirty="0" err="1">
                <a:latin typeface="Arial Narrow" panose="020B0606020202030204" pitchFamily="34" charset="0"/>
              </a:rPr>
              <a:t>останали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несвършени</a:t>
            </a:r>
            <a:r>
              <a:rPr lang="ru-RU" sz="8000" dirty="0">
                <a:latin typeface="Arial Narrow" panose="020B0606020202030204" pitchFamily="34" charset="0"/>
              </a:rPr>
              <a:t> 20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sz="8000" dirty="0" smtClean="0">
                <a:latin typeface="Arial Narrow" panose="020B0606020202030204" pitchFamily="34" charset="0"/>
              </a:rPr>
              <a:t>             </a:t>
            </a:r>
            <a:r>
              <a:rPr lang="ru-RU" sz="8000" dirty="0" err="1" smtClean="0">
                <a:latin typeface="Arial Narrow" panose="020B0606020202030204" pitchFamily="34" charset="0"/>
              </a:rPr>
              <a:t>През</a:t>
            </a:r>
            <a:r>
              <a:rPr lang="ru-RU" sz="8000" dirty="0" smtClean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отчетния</a:t>
            </a:r>
            <a:r>
              <a:rPr lang="ru-RU" sz="8000" dirty="0">
                <a:latin typeface="Arial Narrow" panose="020B0606020202030204" pitchFamily="34" charset="0"/>
              </a:rPr>
              <a:t> период 2024 г.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постъпили</a:t>
            </a:r>
            <a:r>
              <a:rPr lang="ru-RU" sz="8000" dirty="0">
                <a:latin typeface="Arial Narrow" panose="020B0606020202030204" pitchFamily="34" charset="0"/>
              </a:rPr>
              <a:t> 2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</a:t>
            </a:r>
            <a:r>
              <a:rPr lang="ru-RU" sz="8000" dirty="0" err="1">
                <a:latin typeface="Arial Narrow" panose="020B0606020202030204" pitchFamily="34" charset="0"/>
              </a:rPr>
              <a:t>административни</a:t>
            </a:r>
            <a:r>
              <a:rPr lang="ru-RU" sz="8000" dirty="0">
                <a:latin typeface="Arial Narrow" panose="020B0606020202030204" pitchFamily="34" charset="0"/>
              </a:rPr>
              <a:t> дела по ЗСПЗЗ, </a:t>
            </a:r>
            <a:r>
              <a:rPr lang="ru-RU" sz="8000" dirty="0" err="1">
                <a:latin typeface="Arial Narrow" panose="020B0606020202030204" pitchFamily="34" charset="0"/>
              </a:rPr>
              <a:t>които</a:t>
            </a:r>
            <a:r>
              <a:rPr lang="ru-RU" sz="8000" dirty="0">
                <a:latin typeface="Arial Narrow" panose="020B0606020202030204" pitchFamily="34" charset="0"/>
              </a:rPr>
              <a:t> не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свършили</a:t>
            </a:r>
            <a:r>
              <a:rPr lang="ru-RU" sz="8000" dirty="0">
                <a:latin typeface="Arial Narrow" panose="020B0606020202030204" pitchFamily="34" charset="0"/>
              </a:rPr>
              <a:t> в </a:t>
            </a:r>
            <a:r>
              <a:rPr lang="ru-RU" sz="8000" dirty="0" err="1">
                <a:latin typeface="Arial Narrow" panose="020B0606020202030204" pitchFamily="34" charset="0"/>
              </a:rPr>
              <a:t>отчетния</a:t>
            </a:r>
            <a:r>
              <a:rPr lang="ru-RU" sz="8000" dirty="0">
                <a:latin typeface="Arial Narrow" panose="020B0606020202030204" pitchFamily="34" charset="0"/>
              </a:rPr>
              <a:t> период. 	</a:t>
            </a:r>
            <a:r>
              <a:rPr lang="ru-RU" sz="8000" dirty="0" err="1">
                <a:latin typeface="Arial Narrow" panose="020B0606020202030204" pitchFamily="34" charset="0"/>
              </a:rPr>
              <a:t>През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предходния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отчетен</a:t>
            </a:r>
            <a:r>
              <a:rPr lang="ru-RU" sz="8000" dirty="0">
                <a:latin typeface="Arial Narrow" panose="020B0606020202030204" pitchFamily="34" charset="0"/>
              </a:rPr>
              <a:t> период 2023 г.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постъпили</a:t>
            </a:r>
            <a:r>
              <a:rPr lang="ru-RU" sz="8000" dirty="0">
                <a:latin typeface="Arial Narrow" panose="020B0606020202030204" pitchFamily="34" charset="0"/>
              </a:rPr>
              <a:t> 3 </a:t>
            </a:r>
            <a:r>
              <a:rPr lang="ru-RU" sz="8000" dirty="0" err="1">
                <a:latin typeface="Arial Narrow" panose="020B0606020202030204" pitchFamily="34" charset="0"/>
              </a:rPr>
              <a:t>бр</a:t>
            </a:r>
            <a:r>
              <a:rPr lang="ru-RU" sz="8000" dirty="0">
                <a:latin typeface="Arial Narrow" panose="020B0606020202030204" pitchFamily="34" charset="0"/>
              </a:rPr>
              <a:t>. </a:t>
            </a:r>
            <a:r>
              <a:rPr lang="ru-RU" sz="8000" dirty="0" err="1">
                <a:latin typeface="Arial Narrow" panose="020B0606020202030204" pitchFamily="34" charset="0"/>
              </a:rPr>
              <a:t>административни</a:t>
            </a:r>
            <a:r>
              <a:rPr lang="ru-RU" sz="8000" dirty="0">
                <a:latin typeface="Arial Narrow" panose="020B0606020202030204" pitchFamily="34" charset="0"/>
              </a:rPr>
              <a:t> дела по ЗСПЗЗ, </a:t>
            </a:r>
            <a:r>
              <a:rPr lang="ru-RU" sz="8000" dirty="0" err="1">
                <a:latin typeface="Arial Narrow" panose="020B0606020202030204" pitchFamily="34" charset="0"/>
              </a:rPr>
              <a:t>които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са</a:t>
            </a:r>
            <a:r>
              <a:rPr lang="ru-RU" sz="8000" dirty="0">
                <a:latin typeface="Arial Narrow" panose="020B0606020202030204" pitchFamily="34" charset="0"/>
              </a:rPr>
              <a:t> </a:t>
            </a:r>
            <a:r>
              <a:rPr lang="ru-RU" sz="8000" dirty="0" err="1">
                <a:latin typeface="Arial Narrow" panose="020B0606020202030204" pitchFamily="34" charset="0"/>
              </a:rPr>
              <a:t>свършили</a:t>
            </a:r>
            <a:r>
              <a:rPr lang="ru-RU" sz="8000" dirty="0">
                <a:latin typeface="Arial Narrow" panose="020B0606020202030204" pitchFamily="34" charset="0"/>
              </a:rPr>
              <a:t> в </a:t>
            </a:r>
            <a:r>
              <a:rPr lang="ru-RU" sz="8000" dirty="0" err="1">
                <a:latin typeface="Arial Narrow" panose="020B0606020202030204" pitchFamily="34" charset="0"/>
              </a:rPr>
              <a:t>отчетния</a:t>
            </a:r>
            <a:r>
              <a:rPr lang="ru-RU" sz="8000" dirty="0">
                <a:latin typeface="Arial Narrow" panose="020B0606020202030204" pitchFamily="34" charset="0"/>
              </a:rPr>
              <a:t> период.</a:t>
            </a:r>
          </a:p>
          <a:p>
            <a:pPr marL="0" indent="0" algn="just">
              <a:buNone/>
            </a:pPr>
            <a:endParaRPr lang="ru-RU" sz="56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5600" dirty="0" smtClean="0">
                <a:latin typeface="Arial Narrow" panose="020B0606020202030204" pitchFamily="34" charset="0"/>
              </a:rPr>
              <a:t>   </a:t>
            </a:r>
            <a:endParaRPr lang="ru-RU" sz="5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9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Arial Narrow" panose="020B0606020202030204" pitchFamily="34" charset="0"/>
              </a:rPr>
              <a:t>4. Свършени </a:t>
            </a:r>
            <a:r>
              <a:rPr lang="ru-RU" dirty="0">
                <a:latin typeface="Arial Narrow" panose="020B0606020202030204" pitchFamily="34" charset="0"/>
              </a:rPr>
              <a:t>дела и несвършени дела.</a:t>
            </a:r>
          </a:p>
          <a:p>
            <a:pPr marL="0" indent="0">
              <a:buNone/>
            </a:pPr>
            <a:r>
              <a:rPr lang="ru-RU" dirty="0">
                <a:latin typeface="Arial Narrow" panose="020B0606020202030204" pitchFamily="34" charset="0"/>
              </a:rPr>
              <a:t>	</a:t>
            </a:r>
          </a:p>
          <a:p>
            <a:pPr marL="0" indent="0" algn="just">
              <a:buNone/>
            </a:pPr>
            <a:r>
              <a:rPr lang="ru-RU" dirty="0">
                <a:latin typeface="Arial Narrow" panose="020B0606020202030204" pitchFamily="34" charset="0"/>
              </a:rPr>
              <a:t>	</a:t>
            </a:r>
            <a:r>
              <a:rPr lang="bg-BG" dirty="0" smtClean="0">
                <a:latin typeface="Arial Narrow" panose="020B0606020202030204" pitchFamily="34" charset="0"/>
              </a:rPr>
              <a:t>От  разгледаните </a:t>
            </a:r>
            <a:r>
              <a:rPr lang="en-US" dirty="0" smtClean="0">
                <a:latin typeface="Arial Narrow" panose="020B0606020202030204" pitchFamily="34" charset="0"/>
              </a:rPr>
              <a:t>928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граждански дела, общо свършени през отчетната </a:t>
            </a:r>
            <a:r>
              <a:rPr lang="bg-BG" dirty="0" smtClean="0">
                <a:latin typeface="Arial Narrow" panose="020B0606020202030204" pitchFamily="34" charset="0"/>
              </a:rPr>
              <a:t>202</a:t>
            </a:r>
            <a:r>
              <a:rPr lang="en-US" dirty="0" smtClean="0">
                <a:latin typeface="Arial Narrow" panose="020B0606020202030204" pitchFamily="34" charset="0"/>
              </a:rPr>
              <a:t>4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година са </a:t>
            </a:r>
            <a:r>
              <a:rPr lang="en-US" dirty="0" smtClean="0">
                <a:latin typeface="Arial Narrow" panose="020B0606020202030204" pitchFamily="34" charset="0"/>
              </a:rPr>
              <a:t>807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броя, от тях в срок до 3 месеца са свършени </a:t>
            </a:r>
            <a:r>
              <a:rPr lang="en-US" dirty="0" smtClean="0">
                <a:latin typeface="Arial Narrow" panose="020B0606020202030204" pitchFamily="34" charset="0"/>
              </a:rPr>
              <a:t>766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дела, или </a:t>
            </a:r>
            <a:r>
              <a:rPr lang="bg-BG" dirty="0" smtClean="0">
                <a:latin typeface="Arial Narrow" panose="020B0606020202030204" pitchFamily="34" charset="0"/>
              </a:rPr>
              <a:t>9</a:t>
            </a:r>
            <a:r>
              <a:rPr lang="en-US" dirty="0" smtClean="0">
                <a:latin typeface="Arial Narrow" panose="020B0606020202030204" pitchFamily="34" charset="0"/>
              </a:rPr>
              <a:t>5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%. Със съдебен акт по същество са приключили общо </a:t>
            </a:r>
            <a:r>
              <a:rPr lang="en-US" dirty="0" smtClean="0">
                <a:latin typeface="Arial Narrow" panose="020B0606020202030204" pitchFamily="34" charset="0"/>
              </a:rPr>
              <a:t>682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 дела, като прекратените са общо </a:t>
            </a:r>
            <a:r>
              <a:rPr lang="en-US" dirty="0" smtClean="0">
                <a:latin typeface="Arial Narrow" panose="020B0606020202030204" pitchFamily="34" charset="0"/>
              </a:rPr>
              <a:t>125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броя. От тях </a:t>
            </a:r>
            <a:r>
              <a:rPr lang="en-US" dirty="0">
                <a:latin typeface="Arial Narrow" panose="020B0606020202030204" pitchFamily="34" charset="0"/>
              </a:rPr>
              <a:t>6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 дела са прекратени по спогодба и </a:t>
            </a:r>
            <a:r>
              <a:rPr lang="en-US" dirty="0" smtClean="0">
                <a:latin typeface="Arial Narrow" panose="020B0606020202030204" pitchFamily="34" charset="0"/>
              </a:rPr>
              <a:t>119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бр. по други причини. </a:t>
            </a: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	Сравнение с предходния период: през </a:t>
            </a:r>
            <a:r>
              <a:rPr lang="bg-BG" dirty="0" smtClean="0">
                <a:latin typeface="Arial Narrow" panose="020B0606020202030204" pitchFamily="34" charset="0"/>
              </a:rPr>
              <a:t>202</a:t>
            </a:r>
            <a:r>
              <a:rPr lang="en-US" dirty="0" smtClean="0">
                <a:latin typeface="Arial Narrow" panose="020B0606020202030204" pitchFamily="34" charset="0"/>
              </a:rPr>
              <a:t>3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г. от разгледаните </a:t>
            </a:r>
            <a:r>
              <a:rPr lang="en-US" dirty="0" smtClean="0">
                <a:latin typeface="Arial Narrow" panose="020B0606020202030204" pitchFamily="34" charset="0"/>
              </a:rPr>
              <a:t>743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граждански дела, общо свършени през отчетната </a:t>
            </a:r>
            <a:r>
              <a:rPr lang="bg-BG" dirty="0" smtClean="0">
                <a:latin typeface="Arial Narrow" panose="020B0606020202030204" pitchFamily="34" charset="0"/>
              </a:rPr>
              <a:t>202</a:t>
            </a:r>
            <a:r>
              <a:rPr lang="en-US" dirty="0" smtClean="0">
                <a:latin typeface="Arial Narrow" panose="020B0606020202030204" pitchFamily="34" charset="0"/>
              </a:rPr>
              <a:t>3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година са </a:t>
            </a:r>
            <a:r>
              <a:rPr lang="en-US" dirty="0" smtClean="0">
                <a:latin typeface="Arial Narrow" panose="020B0606020202030204" pitchFamily="34" charset="0"/>
              </a:rPr>
              <a:t>684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 дела, от тях в срок до 3 месеца са свършени </a:t>
            </a:r>
            <a:r>
              <a:rPr lang="bg-BG" dirty="0" smtClean="0">
                <a:latin typeface="Arial Narrow" panose="020B0606020202030204" pitchFamily="34" charset="0"/>
              </a:rPr>
              <a:t>6</a:t>
            </a:r>
            <a:r>
              <a:rPr lang="en-US" dirty="0" smtClean="0">
                <a:latin typeface="Arial Narrow" panose="020B0606020202030204" pitchFamily="34" charset="0"/>
              </a:rPr>
              <a:t>39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дела, или </a:t>
            </a:r>
            <a:r>
              <a:rPr lang="en-US" dirty="0" smtClean="0">
                <a:latin typeface="Arial Narrow" panose="020B0606020202030204" pitchFamily="34" charset="0"/>
              </a:rPr>
              <a:t>93</a:t>
            </a:r>
            <a:r>
              <a:rPr lang="bg-BG" dirty="0" smtClean="0">
                <a:latin typeface="Arial Narrow" panose="020B0606020202030204" pitchFamily="34" charset="0"/>
              </a:rPr>
              <a:t>%. </a:t>
            </a:r>
            <a:r>
              <a:rPr lang="bg-BG" dirty="0" smtClean="0">
                <a:latin typeface="Arial Narrow" panose="020B0606020202030204" pitchFamily="34" charset="0"/>
              </a:rPr>
              <a:t>Със съдебен акт по същество са приключили общо </a:t>
            </a:r>
            <a:r>
              <a:rPr lang="en-US" dirty="0" smtClean="0">
                <a:latin typeface="Arial Narrow" panose="020B0606020202030204" pitchFamily="34" charset="0"/>
              </a:rPr>
              <a:t>591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 дела, като прекратените са общо </a:t>
            </a:r>
            <a:r>
              <a:rPr lang="en-US" dirty="0" smtClean="0">
                <a:latin typeface="Arial Narrow" panose="020B0606020202030204" pitchFamily="34" charset="0"/>
              </a:rPr>
              <a:t>93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броя. От тях 11 броя дела са прекратени по спогодба и </a:t>
            </a:r>
            <a:r>
              <a:rPr lang="en-US" dirty="0" smtClean="0">
                <a:latin typeface="Arial Narrow" panose="020B0606020202030204" pitchFamily="34" charset="0"/>
              </a:rPr>
              <a:t>82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бр. по други причини. </a:t>
            </a: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	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654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578328"/>
          </a:xfrm>
        </p:spPr>
        <p:txBody>
          <a:bodyPr>
            <a:normAutofit fontScale="90000"/>
          </a:bodyPr>
          <a:lstStyle/>
          <a:p>
            <a:r>
              <a:rPr lang="bg-BG" sz="3600" dirty="0" smtClean="0">
                <a:solidFill>
                  <a:schemeClr val="accent2">
                    <a:lumMod val="50000"/>
                  </a:schemeClr>
                </a:solidFill>
              </a:rPr>
              <a:t>         Свършени </a:t>
            </a:r>
            <a:r>
              <a:rPr lang="bg-BG" sz="3600" dirty="0" smtClean="0">
                <a:solidFill>
                  <a:schemeClr val="accent2">
                    <a:lumMod val="50000"/>
                  </a:schemeClr>
                </a:solidFill>
              </a:rPr>
              <a:t>дела в тримесечен срок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216176"/>
              </p:ext>
            </p:extLst>
          </p:nvPr>
        </p:nvGraphicFramePr>
        <p:xfrm>
          <a:off x="467544" y="1196752"/>
          <a:ext cx="8424936" cy="2088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  <a:gridCol w="2664296"/>
                <a:gridCol w="1800200"/>
                <a:gridCol w="2232248"/>
              </a:tblGrid>
              <a:tr h="1069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Видове </a:t>
                      </a:r>
                      <a:r>
                        <a:rPr lang="bg-BG" sz="18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дела 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Дела за разглеждане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Свършени дела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Свършени дела в тримесечен срок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03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4</a:t>
                      </a:r>
                      <a:r>
                        <a:rPr lang="bg-BG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928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807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766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15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effectLst/>
                        </a:rPr>
                        <a:t>202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bg-BG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743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684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  <a:endParaRPr lang="bg-B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061162"/>
              </p:ext>
            </p:extLst>
          </p:nvPr>
        </p:nvGraphicFramePr>
        <p:xfrm>
          <a:off x="539552" y="3501008"/>
          <a:ext cx="8424936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373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 Съдиите – докладчици </a:t>
            </a:r>
            <a:r>
              <a:rPr lang="bg-BG" dirty="0" smtClean="0">
                <a:latin typeface="Arial Narrow" panose="020B0606020202030204" pitchFamily="34" charset="0"/>
              </a:rPr>
              <a:t>са </a:t>
            </a:r>
            <a:r>
              <a:rPr lang="bg-BG" dirty="0" smtClean="0">
                <a:latin typeface="Arial Narrow" panose="020B0606020202030204" pitchFamily="34" charset="0"/>
              </a:rPr>
              <a:t>насрочвали делата в предвидените от закона срокове. Редките случаи, когато делата са насрочвани след законовия срок са по обективни причини.</a:t>
            </a:r>
          </a:p>
          <a:p>
            <a:pPr marL="0" indent="0" algn="just">
              <a:buNone/>
            </a:pPr>
            <a:endParaRPr lang="bg-BG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 От насрочените </a:t>
            </a:r>
            <a:r>
              <a:rPr lang="bg-BG" dirty="0" smtClean="0">
                <a:latin typeface="Arial Narrow" panose="020B0606020202030204" pitchFamily="34" charset="0"/>
              </a:rPr>
              <a:t>298 </a:t>
            </a:r>
            <a:r>
              <a:rPr lang="bg-BG" dirty="0" smtClean="0">
                <a:latin typeface="Arial Narrow" panose="020B0606020202030204" pitchFamily="34" charset="0"/>
              </a:rPr>
              <a:t>бр. отлагани дела са </a:t>
            </a:r>
            <a:r>
              <a:rPr lang="bg-BG" dirty="0" smtClean="0">
                <a:latin typeface="Arial Narrow" panose="020B0606020202030204" pitchFamily="34" charset="0"/>
              </a:rPr>
              <a:t>83</a:t>
            </a:r>
            <a:r>
              <a:rPr lang="bg-BG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броя, или 27 %, като основни причини за отлагане е за събиране на нови доказателства, в по-малка степен по молба на страните /включително и поради заболяване/ и поради нередовно призоваване. </a:t>
            </a:r>
          </a:p>
          <a:p>
            <a:pPr marL="0" indent="0" algn="just">
              <a:buNone/>
            </a:pPr>
            <a:endParaRPr lang="bg-BG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 От съдиите-докладчици е упражняван необходимият контрол по връчване на призовките и съдебните книжа, с цел намаляване случаите на отлагане, като са предприемани предвидените в закона мерки за дисциплиниране на страните в процеса. При отлагане на делата, насрочването е било преимуществено в срок до два месеца.</a:t>
            </a:r>
          </a:p>
          <a:p>
            <a:pPr marL="0" indent="0" algn="just">
              <a:buNone/>
            </a:pPr>
            <a:endParaRPr lang="bg-BG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  Само две дела са с отменен ход по същество, което обосновава извода за много доброто качество на работа на съдиите при подготовка на делата.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88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dirty="0">
                <a:latin typeface="Arial Narrow" panose="020B0606020202030204" pitchFamily="34" charset="0"/>
              </a:rPr>
              <a:t>5.Тенденции и заключение.</a:t>
            </a:r>
            <a:endParaRPr lang="en-US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bg-BG" dirty="0">
                <a:latin typeface="Arial Narrow" panose="020B0606020202030204" pitchFamily="34" charset="0"/>
              </a:rPr>
              <a:t> </a:t>
            </a:r>
            <a:endParaRPr lang="en-US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 Като </a:t>
            </a:r>
            <a:r>
              <a:rPr lang="bg-BG" dirty="0">
                <a:latin typeface="Arial Narrow" panose="020B0606020202030204" pitchFamily="34" charset="0"/>
              </a:rPr>
              <a:t>обобщение следва да се отбележи, че през отчетния период се </a:t>
            </a:r>
            <a:r>
              <a:rPr lang="bg-BG" dirty="0" smtClean="0">
                <a:latin typeface="Arial Narrow" panose="020B0606020202030204" pitchFamily="34" charset="0"/>
              </a:rPr>
              <a:t>наблюдава </a:t>
            </a:r>
            <a:r>
              <a:rPr lang="bg-BG" dirty="0" smtClean="0">
                <a:latin typeface="Arial Narrow" panose="020B0606020202030204" pitchFamily="34" charset="0"/>
              </a:rPr>
              <a:t>увеличение в </a:t>
            </a:r>
            <a:r>
              <a:rPr lang="bg-BG" dirty="0" smtClean="0">
                <a:latin typeface="Arial Narrow" panose="020B0606020202030204" pitchFamily="34" charset="0"/>
              </a:rPr>
              <a:t>броя на новообразуваните граждански дела.</a:t>
            </a:r>
          </a:p>
          <a:p>
            <a:pPr marL="0" indent="0" algn="just">
              <a:buNone/>
            </a:pP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    </a:t>
            </a:r>
            <a:r>
              <a:rPr lang="bg-BG" dirty="0">
                <a:latin typeface="Arial Narrow" panose="020B0606020202030204" pitchFamily="34" charset="0"/>
              </a:rPr>
              <a:t>Запазва се и тенденцията през последните години на голям дял от новообразуваните и разглежданите дела по чл.410 и чл.417 от ГПК около </a:t>
            </a:r>
            <a:r>
              <a:rPr lang="bg-BG" dirty="0" smtClean="0">
                <a:latin typeface="Arial Narrow" panose="020B0606020202030204" pitchFamily="34" charset="0"/>
              </a:rPr>
              <a:t>55% </a:t>
            </a:r>
            <a:r>
              <a:rPr lang="bg-BG" dirty="0">
                <a:latin typeface="Arial Narrow" panose="020B0606020202030204" pitchFamily="34" charset="0"/>
              </a:rPr>
              <a:t>от </a:t>
            </a:r>
            <a:r>
              <a:rPr lang="bg-BG" dirty="0" smtClean="0">
                <a:latin typeface="Arial Narrow" panose="020B0606020202030204" pitchFamily="34" charset="0"/>
              </a:rPr>
              <a:t>делата </a:t>
            </a:r>
            <a:r>
              <a:rPr lang="bg-BG" dirty="0">
                <a:latin typeface="Arial Narrow" panose="020B0606020202030204" pitchFamily="34" charset="0"/>
              </a:rPr>
              <a:t>за разглеждане. </a:t>
            </a:r>
            <a:endParaRPr lang="bg-BG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    Наблюдава </a:t>
            </a:r>
            <a:r>
              <a:rPr lang="bg-BG" dirty="0">
                <a:latin typeface="Arial Narrow" panose="020B0606020202030204" pitchFamily="34" charset="0"/>
              </a:rPr>
              <a:t>се </a:t>
            </a:r>
            <a:r>
              <a:rPr lang="bg-BG" dirty="0" smtClean="0">
                <a:latin typeface="Arial Narrow" panose="020B0606020202030204" pitchFamily="34" charset="0"/>
              </a:rPr>
              <a:t>повишение </a:t>
            </a:r>
            <a:r>
              <a:rPr lang="bg-BG" dirty="0">
                <a:latin typeface="Arial Narrow" panose="020B0606020202030204" pitchFamily="34" charset="0"/>
              </a:rPr>
              <a:t>през отчетния период на показателя-свършени дела в срок до три месеца от </a:t>
            </a:r>
            <a:r>
              <a:rPr lang="bg-BG" dirty="0" smtClean="0">
                <a:latin typeface="Arial Narrow" panose="020B0606020202030204" pitchFamily="34" charset="0"/>
              </a:rPr>
              <a:t>95</a:t>
            </a:r>
            <a:r>
              <a:rPr lang="bg-BG" dirty="0" smtClean="0">
                <a:latin typeface="Arial Narrow" panose="020B0606020202030204" pitchFamily="34" charset="0"/>
              </a:rPr>
              <a:t>% </a:t>
            </a:r>
            <a:r>
              <a:rPr lang="bg-BG" dirty="0">
                <a:latin typeface="Arial Narrow" panose="020B0606020202030204" pitchFamily="34" charset="0"/>
              </a:rPr>
              <a:t>през </a:t>
            </a:r>
            <a:r>
              <a:rPr lang="bg-BG" dirty="0" smtClean="0">
                <a:latin typeface="Arial Narrow" panose="020B0606020202030204" pitchFamily="34" charset="0"/>
              </a:rPr>
              <a:t>2024 </a:t>
            </a:r>
            <a:r>
              <a:rPr lang="bg-BG" dirty="0">
                <a:latin typeface="Arial Narrow" panose="020B0606020202030204" pitchFamily="34" charset="0"/>
              </a:rPr>
              <a:t>г. </a:t>
            </a:r>
            <a:r>
              <a:rPr lang="bg-BG" dirty="0" smtClean="0">
                <a:latin typeface="Arial Narrow" panose="020B0606020202030204" pitchFamily="34" charset="0"/>
              </a:rPr>
              <a:t>в сравнение   </a:t>
            </a:r>
            <a:r>
              <a:rPr lang="bg-BG" dirty="0" smtClean="0">
                <a:latin typeface="Arial Narrow" panose="020B0606020202030204" pitchFamily="34" charset="0"/>
              </a:rPr>
              <a:t>93% </a:t>
            </a:r>
            <a:r>
              <a:rPr lang="bg-BG" dirty="0">
                <a:latin typeface="Arial Narrow" panose="020B0606020202030204" pitchFamily="34" charset="0"/>
              </a:rPr>
              <a:t>през </a:t>
            </a:r>
            <a:r>
              <a:rPr lang="bg-BG" dirty="0" smtClean="0">
                <a:latin typeface="Arial Narrow" panose="020B0606020202030204" pitchFamily="34" charset="0"/>
              </a:rPr>
              <a:t>2023 </a:t>
            </a:r>
            <a:r>
              <a:rPr lang="bg-BG" dirty="0">
                <a:latin typeface="Arial Narrow" panose="020B0606020202030204" pitchFamily="34" charset="0"/>
              </a:rPr>
              <a:t>г. </a:t>
            </a:r>
            <a:endParaRPr lang="bg-BG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    Запазва се </a:t>
            </a:r>
            <a:r>
              <a:rPr lang="bg-BG" dirty="0">
                <a:latin typeface="Arial Narrow" panose="020B0606020202030204" pitchFamily="34" charset="0"/>
              </a:rPr>
              <a:t>показателя за брой свършени дела </a:t>
            </a:r>
            <a:r>
              <a:rPr lang="bg-BG" dirty="0" smtClean="0">
                <a:latin typeface="Arial Narrow" panose="020B0606020202030204" pitchFamily="34" charset="0"/>
              </a:rPr>
              <a:t>през отчетния период, както и броя на останалите несвършени дела в края на периода. </a:t>
            </a:r>
          </a:p>
          <a:p>
            <a:pPr marL="0" indent="0" algn="just">
              <a:buNone/>
            </a:pPr>
            <a:r>
              <a:rPr lang="bg-BG" dirty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    Това </a:t>
            </a:r>
            <a:r>
              <a:rPr lang="bg-BG" dirty="0">
                <a:latin typeface="Arial Narrow" panose="020B0606020202030204" pitchFamily="34" charset="0"/>
              </a:rPr>
              <a:t>се дължи, както на попълване на щата на съдиите в Районен съд – Велики Преслав, така и най – вече на стриктната и срочна работа на всички съдии при разглеждане и решаване на делата. 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809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VI. АНАЛИЗ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НА ДЕЙНОСТТА НА СЪДИИТЕ В РАЙОНЕН СЪД – ВЕЛИКИ ПРЕСЛАВ</a:t>
            </a:r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18457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200" b="1" dirty="0" smtClean="0">
                <a:latin typeface="Arial Narrow" panose="020B0606020202030204" pitchFamily="34" charset="0"/>
              </a:rPr>
              <a:t>1. </a:t>
            </a:r>
            <a:r>
              <a:rPr lang="ru-RU" sz="6200" b="1" dirty="0" err="1" smtClean="0">
                <a:latin typeface="Arial Narrow" panose="020B0606020202030204" pitchFamily="34" charset="0"/>
              </a:rPr>
              <a:t>Дейността</a:t>
            </a:r>
            <a:r>
              <a:rPr lang="ru-RU" sz="6200" b="1" dirty="0" smtClean="0">
                <a:latin typeface="Arial Narrow" panose="020B0606020202030204" pitchFamily="34" charset="0"/>
              </a:rPr>
              <a:t> </a:t>
            </a:r>
            <a:r>
              <a:rPr lang="ru-RU" sz="6200" b="1" dirty="0">
                <a:latin typeface="Arial Narrow" panose="020B0606020202030204" pitchFamily="34" charset="0"/>
              </a:rPr>
              <a:t>на съдиите по дела</a:t>
            </a:r>
            <a:r>
              <a:rPr lang="ru-RU" sz="6200" b="1" dirty="0" smtClean="0"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ru-RU" sz="6200" b="1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6200" dirty="0" smtClean="0">
                <a:latin typeface="Arial Narrow" panose="020B0606020202030204" pitchFamily="34" charset="0"/>
              </a:rPr>
              <a:t>         </a:t>
            </a:r>
            <a:r>
              <a:rPr lang="ru-RU" sz="6200" b="1" dirty="0" err="1" smtClean="0">
                <a:latin typeface="Arial Narrow" panose="020B0606020202030204" pitchFamily="34" charset="0"/>
              </a:rPr>
              <a:t>Дияна</a:t>
            </a:r>
            <a:r>
              <a:rPr lang="ru-RU" sz="6200" b="1" dirty="0" smtClean="0">
                <a:latin typeface="Arial Narrow" panose="020B0606020202030204" pitchFamily="34" charset="0"/>
              </a:rPr>
              <a:t> </a:t>
            </a:r>
            <a:r>
              <a:rPr lang="ru-RU" sz="6200" b="1" dirty="0">
                <a:latin typeface="Arial Narrow" panose="020B0606020202030204" pitchFamily="34" charset="0"/>
              </a:rPr>
              <a:t>Димова Петрова </a:t>
            </a:r>
            <a:r>
              <a:rPr lang="ru-RU" sz="6200" dirty="0">
                <a:latin typeface="Arial Narrow" panose="020B0606020202030204" pitchFamily="34" charset="0"/>
              </a:rPr>
              <a:t>– </a:t>
            </a:r>
            <a:r>
              <a:rPr lang="bg-BG" sz="6200" dirty="0" smtClean="0">
                <a:latin typeface="Arial Narrow" panose="020B0606020202030204" pitchFamily="34" charset="0"/>
              </a:rPr>
              <a:t>съдия в Районен съд – Велики Преслав, към </a:t>
            </a:r>
            <a:r>
              <a:rPr lang="bg-BG" sz="6200" dirty="0" smtClean="0">
                <a:latin typeface="Arial Narrow" panose="020B0606020202030204" pitchFamily="34" charset="0"/>
              </a:rPr>
              <a:t>01.</a:t>
            </a:r>
            <a:r>
              <a:rPr lang="bg-BG" sz="6200" dirty="0" err="1" smtClean="0">
                <a:latin typeface="Arial Narrow" panose="020B0606020202030204" pitchFamily="34" charset="0"/>
              </a:rPr>
              <a:t>01</a:t>
            </a:r>
            <a:r>
              <a:rPr lang="bg-BG" sz="6200" dirty="0" smtClean="0">
                <a:latin typeface="Arial Narrow" panose="020B0606020202030204" pitchFamily="34" charset="0"/>
              </a:rPr>
              <a:t>.2024 </a:t>
            </a:r>
            <a:r>
              <a:rPr lang="bg-BG" sz="6200" dirty="0" smtClean="0">
                <a:latin typeface="Arial Narrow" panose="020B0606020202030204" pitchFamily="34" charset="0"/>
              </a:rPr>
              <a:t>г. е имала останали несвършени общо </a:t>
            </a:r>
            <a:r>
              <a:rPr lang="bg-BG" sz="6200" dirty="0" smtClean="0">
                <a:latin typeface="Arial Narrow" panose="020B0606020202030204" pitchFamily="34" charset="0"/>
              </a:rPr>
              <a:t>15</a:t>
            </a:r>
            <a:r>
              <a:rPr lang="bg-BG" sz="6200" dirty="0" smtClean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бр. дела, от които </a:t>
            </a:r>
            <a:r>
              <a:rPr lang="bg-BG" sz="6200" dirty="0" smtClean="0">
                <a:latin typeface="Arial Narrow" panose="020B0606020202030204" pitchFamily="34" charset="0"/>
              </a:rPr>
              <a:t>6 </a:t>
            </a:r>
            <a:r>
              <a:rPr lang="bg-BG" sz="6200" dirty="0" smtClean="0">
                <a:latin typeface="Arial Narrow" panose="020B0606020202030204" pitchFamily="34" charset="0"/>
              </a:rPr>
              <a:t>граждански и </a:t>
            </a:r>
            <a:r>
              <a:rPr lang="bg-BG" sz="6200" dirty="0">
                <a:latin typeface="Arial Narrow" panose="020B0606020202030204" pitchFamily="34" charset="0"/>
              </a:rPr>
              <a:t>9</a:t>
            </a:r>
            <a:r>
              <a:rPr lang="bg-BG" sz="6200" dirty="0" smtClean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наказателни дела, от които </a:t>
            </a:r>
            <a:r>
              <a:rPr lang="bg-BG" sz="6200" dirty="0" smtClean="0">
                <a:latin typeface="Arial Narrow" panose="020B0606020202030204" pitchFamily="34" charset="0"/>
              </a:rPr>
              <a:t>4 </a:t>
            </a:r>
            <a:r>
              <a:rPr lang="bg-BG" sz="6200" dirty="0" smtClean="0">
                <a:latin typeface="Arial Narrow" panose="020B0606020202030204" pitchFamily="34" charset="0"/>
              </a:rPr>
              <a:t>бр. НОХД, 1 бр. НЧХД, </a:t>
            </a:r>
            <a:r>
              <a:rPr lang="bg-BG" sz="6200" dirty="0" smtClean="0">
                <a:latin typeface="Arial Narrow" panose="020B0606020202030204" pitchFamily="34" charset="0"/>
              </a:rPr>
              <a:t>3 </a:t>
            </a:r>
            <a:r>
              <a:rPr lang="bg-BG" sz="6200" dirty="0" smtClean="0">
                <a:latin typeface="Arial Narrow" panose="020B0606020202030204" pitchFamily="34" charset="0"/>
              </a:rPr>
              <a:t>бр. </a:t>
            </a:r>
            <a:r>
              <a:rPr lang="bg-BG" sz="6200" dirty="0" smtClean="0">
                <a:latin typeface="Arial Narrow" panose="020B0606020202030204" pitchFamily="34" charset="0"/>
              </a:rPr>
              <a:t>АНД </a:t>
            </a:r>
            <a:r>
              <a:rPr lang="bg-BG" sz="6200" dirty="0" smtClean="0">
                <a:latin typeface="Arial Narrow" panose="020B0606020202030204" pitchFamily="34" charset="0"/>
              </a:rPr>
              <a:t>и </a:t>
            </a:r>
            <a:r>
              <a:rPr lang="bg-BG" sz="6200" dirty="0" smtClean="0">
                <a:latin typeface="Arial Narrow" panose="020B0606020202030204" pitchFamily="34" charset="0"/>
              </a:rPr>
              <a:t>1 </a:t>
            </a:r>
            <a:r>
              <a:rPr lang="bg-BG" sz="6200" dirty="0" smtClean="0">
                <a:latin typeface="Arial Narrow" panose="020B0606020202030204" pitchFamily="34" charset="0"/>
              </a:rPr>
              <a:t>бр. </a:t>
            </a:r>
            <a:r>
              <a:rPr lang="bg-BG" sz="6200" dirty="0" smtClean="0">
                <a:latin typeface="Arial Narrow" panose="020B0606020202030204" pitchFamily="34" charset="0"/>
              </a:rPr>
              <a:t>ЧНД</a:t>
            </a:r>
            <a:r>
              <a:rPr lang="bg-BG" sz="6200" dirty="0" smtClean="0">
                <a:latin typeface="Arial Narrow" panose="020B0606020202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bg-BG" sz="6200" dirty="0" smtClean="0">
                <a:latin typeface="Arial Narrow" panose="020B0606020202030204" pitchFamily="34" charset="0"/>
              </a:rPr>
              <a:t>         Разпределени са й били новообразувани общо </a:t>
            </a:r>
            <a:r>
              <a:rPr lang="bg-BG" sz="6200" dirty="0" smtClean="0">
                <a:latin typeface="Arial Narrow" panose="020B0606020202030204" pitchFamily="34" charset="0"/>
              </a:rPr>
              <a:t>433 </a:t>
            </a:r>
            <a:r>
              <a:rPr lang="bg-BG" sz="6200" dirty="0" smtClean="0">
                <a:latin typeface="Arial Narrow" panose="020B0606020202030204" pitchFamily="34" charset="0"/>
              </a:rPr>
              <a:t>дела, от които </a:t>
            </a:r>
            <a:r>
              <a:rPr lang="bg-BG" sz="6200" dirty="0" smtClean="0">
                <a:latin typeface="Arial Narrow" panose="020B0606020202030204" pitchFamily="34" charset="0"/>
              </a:rPr>
              <a:t>268</a:t>
            </a:r>
            <a:r>
              <a:rPr lang="bg-BG" sz="6200" dirty="0" smtClean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граждански /</a:t>
            </a:r>
            <a:r>
              <a:rPr lang="bg-BG" sz="6200" dirty="0" smtClean="0">
                <a:latin typeface="Arial Narrow" panose="020B0606020202030204" pitchFamily="34" charset="0"/>
              </a:rPr>
              <a:t>156 </a:t>
            </a:r>
            <a:r>
              <a:rPr lang="bg-BG" sz="6200" dirty="0" smtClean="0">
                <a:latin typeface="Arial Narrow" panose="020B0606020202030204" pitchFamily="34" charset="0"/>
              </a:rPr>
              <a:t>бр. ЧГД по чл.410 и чл.417 от ГПК, </a:t>
            </a:r>
            <a:r>
              <a:rPr lang="bg-BG" sz="6200" dirty="0" smtClean="0">
                <a:latin typeface="Arial Narrow" panose="020B0606020202030204" pitchFamily="34" charset="0"/>
              </a:rPr>
              <a:t>3 </a:t>
            </a:r>
            <a:r>
              <a:rPr lang="bg-BG" sz="6200" dirty="0" smtClean="0">
                <a:latin typeface="Arial Narrow" panose="020B0606020202030204" pitchFamily="34" charset="0"/>
              </a:rPr>
              <a:t>бр. </a:t>
            </a:r>
            <a:r>
              <a:rPr lang="bg-BG" sz="6200" dirty="0" smtClean="0">
                <a:latin typeface="Arial Narrow" panose="020B0606020202030204" pitchFamily="34" charset="0"/>
              </a:rPr>
              <a:t>бързи ГД</a:t>
            </a:r>
            <a:r>
              <a:rPr lang="bg-BG" sz="6200" dirty="0" smtClean="0">
                <a:latin typeface="Arial Narrow" panose="020B0606020202030204" pitchFamily="34" charset="0"/>
              </a:rPr>
              <a:t>, </a:t>
            </a:r>
            <a:r>
              <a:rPr lang="bg-BG" sz="6200" dirty="0" smtClean="0">
                <a:latin typeface="Arial Narrow" panose="020B0606020202030204" pitchFamily="34" charset="0"/>
              </a:rPr>
              <a:t>74 бр. ГД, 34 </a:t>
            </a:r>
            <a:r>
              <a:rPr lang="bg-BG" sz="6200" dirty="0" smtClean="0">
                <a:latin typeface="Arial Narrow" panose="020B0606020202030204" pitchFamily="34" charset="0"/>
              </a:rPr>
              <a:t>бр. </a:t>
            </a:r>
            <a:r>
              <a:rPr lang="bg-BG" sz="6200" dirty="0" smtClean="0">
                <a:latin typeface="Arial Narrow" panose="020B0606020202030204" pitchFamily="34" charset="0"/>
              </a:rPr>
              <a:t>ЧГД и 1 бр. </a:t>
            </a:r>
            <a:r>
              <a:rPr lang="bg-BG" sz="6200" dirty="0" err="1" smtClean="0">
                <a:latin typeface="Arial Narrow" panose="020B0606020202030204" pitchFamily="34" charset="0"/>
              </a:rPr>
              <a:t>адм</a:t>
            </a:r>
            <a:r>
              <a:rPr lang="bg-BG" sz="6200" dirty="0" smtClean="0">
                <a:latin typeface="Arial Narrow" panose="020B0606020202030204" pitchFamily="34" charset="0"/>
              </a:rPr>
              <a:t>.гр.дело/ </a:t>
            </a:r>
            <a:r>
              <a:rPr lang="bg-BG" sz="6200" dirty="0" smtClean="0">
                <a:latin typeface="Arial Narrow" panose="020B0606020202030204" pitchFamily="34" charset="0"/>
              </a:rPr>
              <a:t>и </a:t>
            </a:r>
            <a:r>
              <a:rPr lang="bg-BG" sz="6200" dirty="0" smtClean="0">
                <a:latin typeface="Arial Narrow" panose="020B0606020202030204" pitchFamily="34" charset="0"/>
              </a:rPr>
              <a:t>165 </a:t>
            </a:r>
            <a:r>
              <a:rPr lang="bg-BG" sz="6200" dirty="0" smtClean="0">
                <a:latin typeface="Arial Narrow" panose="020B0606020202030204" pitchFamily="34" charset="0"/>
              </a:rPr>
              <a:t>наказателни дела, от </a:t>
            </a:r>
            <a:r>
              <a:rPr lang="bg-BG" sz="6200" dirty="0" smtClean="0">
                <a:latin typeface="Arial Narrow" panose="020B0606020202030204" pitchFamily="34" charset="0"/>
              </a:rPr>
              <a:t>които 64 </a:t>
            </a:r>
            <a:r>
              <a:rPr lang="bg-BG" sz="6200" dirty="0" smtClean="0">
                <a:latin typeface="Arial Narrow" panose="020B0606020202030204" pitchFamily="34" charset="0"/>
              </a:rPr>
              <a:t>бр. НОХД, </a:t>
            </a:r>
            <a:r>
              <a:rPr lang="bg-BG" sz="6200" dirty="0" smtClean="0">
                <a:latin typeface="Arial Narrow" panose="020B0606020202030204" pitchFamily="34" charset="0"/>
              </a:rPr>
              <a:t>8 </a:t>
            </a:r>
            <a:r>
              <a:rPr lang="bg-BG" sz="6200" dirty="0" smtClean="0">
                <a:latin typeface="Arial Narrow" panose="020B0606020202030204" pitchFamily="34" charset="0"/>
              </a:rPr>
              <a:t>бр. НЧХД, </a:t>
            </a:r>
            <a:r>
              <a:rPr lang="bg-BG" sz="6200" dirty="0" smtClean="0">
                <a:latin typeface="Arial Narrow" panose="020B0606020202030204" pitchFamily="34" charset="0"/>
              </a:rPr>
              <a:t>11 </a:t>
            </a:r>
            <a:r>
              <a:rPr lang="bg-BG" sz="6200" dirty="0" smtClean="0">
                <a:latin typeface="Arial Narrow" panose="020B0606020202030204" pitchFamily="34" charset="0"/>
              </a:rPr>
              <a:t>бр. АНД по чл.78а от НК, </a:t>
            </a:r>
            <a:r>
              <a:rPr lang="bg-BG" sz="6200" dirty="0" smtClean="0">
                <a:latin typeface="Arial Narrow" panose="020B0606020202030204" pitchFamily="34" charset="0"/>
              </a:rPr>
              <a:t>23 </a:t>
            </a:r>
            <a:r>
              <a:rPr lang="bg-BG" sz="6200" dirty="0" smtClean="0">
                <a:latin typeface="Arial Narrow" panose="020B0606020202030204" pitchFamily="34" charset="0"/>
              </a:rPr>
              <a:t>бр. АНД и </a:t>
            </a:r>
            <a:r>
              <a:rPr lang="bg-BG" sz="6200" dirty="0" smtClean="0">
                <a:latin typeface="Arial Narrow" panose="020B0606020202030204" pitchFamily="34" charset="0"/>
              </a:rPr>
              <a:t>59 </a:t>
            </a:r>
            <a:r>
              <a:rPr lang="bg-BG" sz="6200" dirty="0" smtClean="0">
                <a:latin typeface="Arial Narrow" panose="020B0606020202030204" pitchFamily="34" charset="0"/>
              </a:rPr>
              <a:t>бр. ЧНД. За разглеждане съдия Петрова е имала </a:t>
            </a:r>
            <a:r>
              <a:rPr lang="bg-BG" sz="6200" dirty="0" smtClean="0">
                <a:latin typeface="Arial Narrow" panose="020B0606020202030204" pitchFamily="34" charset="0"/>
              </a:rPr>
              <a:t>174 </a:t>
            </a:r>
            <a:r>
              <a:rPr lang="bg-BG" sz="6200" dirty="0" smtClean="0">
                <a:latin typeface="Arial Narrow" panose="020B0606020202030204" pitchFamily="34" charset="0"/>
              </a:rPr>
              <a:t>бр. наказателни дела и </a:t>
            </a:r>
            <a:r>
              <a:rPr lang="bg-BG" sz="6200" dirty="0" smtClean="0">
                <a:latin typeface="Arial Narrow" panose="020B0606020202030204" pitchFamily="34" charset="0"/>
              </a:rPr>
              <a:t>274 </a:t>
            </a:r>
            <a:r>
              <a:rPr lang="bg-BG" sz="6200" dirty="0" smtClean="0">
                <a:latin typeface="Arial Narrow" panose="020B0606020202030204" pitchFamily="34" charset="0"/>
              </a:rPr>
              <a:t>бр. граждански. </a:t>
            </a:r>
          </a:p>
          <a:p>
            <a:pPr marL="0" indent="0" algn="just">
              <a:buNone/>
            </a:pPr>
            <a:r>
              <a:rPr lang="bg-BG" sz="6200" dirty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        През годината е приключила </a:t>
            </a:r>
            <a:r>
              <a:rPr lang="bg-BG" sz="6200" dirty="0" smtClean="0">
                <a:latin typeface="Arial Narrow" panose="020B0606020202030204" pitchFamily="34" charset="0"/>
              </a:rPr>
              <a:t>396 </a:t>
            </a:r>
            <a:r>
              <a:rPr lang="bg-BG" sz="6200" dirty="0" smtClean="0">
                <a:latin typeface="Arial Narrow" panose="020B0606020202030204" pitchFamily="34" charset="0"/>
              </a:rPr>
              <a:t>дела -  </a:t>
            </a:r>
            <a:r>
              <a:rPr lang="bg-BG" sz="6200" dirty="0" smtClean="0">
                <a:latin typeface="Arial Narrow" panose="020B0606020202030204" pitchFamily="34" charset="0"/>
              </a:rPr>
              <a:t>148 </a:t>
            </a:r>
            <a:r>
              <a:rPr lang="bg-BG" sz="6200" dirty="0" smtClean="0">
                <a:latin typeface="Arial Narrow" panose="020B0606020202030204" pitchFamily="34" charset="0"/>
              </a:rPr>
              <a:t>бр. наказателни, от които </a:t>
            </a:r>
            <a:r>
              <a:rPr lang="bg-BG" sz="6200" dirty="0" smtClean="0">
                <a:latin typeface="Arial Narrow" panose="020B0606020202030204" pitchFamily="34" charset="0"/>
              </a:rPr>
              <a:t>134 </a:t>
            </a:r>
            <a:r>
              <a:rPr lang="bg-BG" sz="6200" dirty="0" smtClean="0">
                <a:latin typeface="Arial Narrow" panose="020B0606020202030204" pitchFamily="34" charset="0"/>
              </a:rPr>
              <a:t>бр.  в тримесечен срок и </a:t>
            </a:r>
            <a:r>
              <a:rPr lang="bg-BG" sz="6200" dirty="0" smtClean="0">
                <a:latin typeface="Arial Narrow" panose="020B0606020202030204" pitchFamily="34" charset="0"/>
              </a:rPr>
              <a:t>248</a:t>
            </a:r>
            <a:r>
              <a:rPr lang="bg-BG" sz="6200" dirty="0" smtClean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бр. граждански дела, от които в тримесечен срок са приключили </a:t>
            </a:r>
            <a:r>
              <a:rPr lang="bg-BG" sz="6200" dirty="0" smtClean="0">
                <a:latin typeface="Arial Narrow" panose="020B0606020202030204" pitchFamily="34" charset="0"/>
              </a:rPr>
              <a:t>244</a:t>
            </a:r>
            <a:r>
              <a:rPr lang="bg-BG" sz="6200" dirty="0" smtClean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дела. </a:t>
            </a:r>
          </a:p>
          <a:p>
            <a:pPr marL="0" indent="0" algn="just">
              <a:buNone/>
            </a:pPr>
            <a:r>
              <a:rPr lang="bg-BG" sz="6200" dirty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        По същество са решени </a:t>
            </a:r>
            <a:r>
              <a:rPr lang="bg-BG" sz="6200" dirty="0" smtClean="0">
                <a:latin typeface="Arial Narrow" panose="020B0606020202030204" pitchFamily="34" charset="0"/>
              </a:rPr>
              <a:t>214 </a:t>
            </a:r>
            <a:r>
              <a:rPr lang="bg-BG" sz="6200" dirty="0" smtClean="0">
                <a:latin typeface="Arial Narrow" panose="020B0606020202030204" pitchFamily="34" charset="0"/>
              </a:rPr>
              <a:t>бр. граждански дела, а </a:t>
            </a:r>
            <a:r>
              <a:rPr lang="bg-BG" sz="6200" dirty="0" smtClean="0">
                <a:latin typeface="Arial Narrow" panose="020B0606020202030204" pitchFamily="34" charset="0"/>
              </a:rPr>
              <a:t>34</a:t>
            </a:r>
            <a:r>
              <a:rPr lang="bg-BG" sz="6200" dirty="0" smtClean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бр. гр. дела са </a:t>
            </a:r>
            <a:r>
              <a:rPr lang="bg-BG" sz="6200" dirty="0" smtClean="0">
                <a:latin typeface="Arial Narrow" panose="020B0606020202030204" pitchFamily="34" charset="0"/>
              </a:rPr>
              <a:t>прекратени. По същество са решени 81 </a:t>
            </a:r>
            <a:r>
              <a:rPr lang="bg-BG" sz="6200" dirty="0" smtClean="0">
                <a:latin typeface="Arial Narrow" panose="020B0606020202030204" pitchFamily="34" charset="0"/>
              </a:rPr>
              <a:t>бр. наказателни дела </a:t>
            </a:r>
            <a:r>
              <a:rPr lang="bg-BG" sz="6200" dirty="0" smtClean="0">
                <a:latin typeface="Arial Narrow" panose="020B0606020202030204" pitchFamily="34" charset="0"/>
              </a:rPr>
              <a:t>и прекратени 67 бр. включително, поради решени </a:t>
            </a:r>
            <a:r>
              <a:rPr lang="bg-BG" sz="6200" dirty="0" smtClean="0">
                <a:latin typeface="Arial Narrow" panose="020B0606020202030204" pitchFamily="34" charset="0"/>
              </a:rPr>
              <a:t>със споразумения по чл.381 и чл.384 от </a:t>
            </a:r>
            <a:r>
              <a:rPr lang="bg-BG" sz="6200" dirty="0" smtClean="0">
                <a:latin typeface="Arial Narrow" panose="020B0606020202030204" pitchFamily="34" charset="0"/>
              </a:rPr>
              <a:t>НПК. </a:t>
            </a:r>
            <a:endParaRPr lang="bg-BG" sz="62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6200" dirty="0" smtClean="0">
                <a:latin typeface="Arial Narrow" panose="020B0606020202030204" pitchFamily="34" charset="0"/>
              </a:rPr>
              <a:t>         Останали несвършени в края на периода са </a:t>
            </a:r>
            <a:r>
              <a:rPr lang="bg-BG" sz="6200" dirty="0" smtClean="0">
                <a:latin typeface="Arial Narrow" panose="020B0606020202030204" pitchFamily="34" charset="0"/>
              </a:rPr>
              <a:t>52</a:t>
            </a:r>
            <a:r>
              <a:rPr lang="bg-BG" sz="6200" dirty="0" smtClean="0">
                <a:latin typeface="Arial Narrow" panose="020B0606020202030204" pitchFamily="34" charset="0"/>
              </a:rPr>
              <a:t> </a:t>
            </a:r>
            <a:r>
              <a:rPr lang="bg-BG" sz="6200" dirty="0" smtClean="0">
                <a:latin typeface="Arial Narrow" panose="020B0606020202030204" pitchFamily="34" charset="0"/>
              </a:rPr>
              <a:t>дела -  </a:t>
            </a:r>
            <a:r>
              <a:rPr lang="bg-BG" sz="6200" dirty="0" smtClean="0">
                <a:latin typeface="Arial Narrow" panose="020B0606020202030204" pitchFamily="34" charset="0"/>
              </a:rPr>
              <a:t>26 </a:t>
            </a:r>
            <a:r>
              <a:rPr lang="bg-BG" sz="6200" dirty="0" smtClean="0">
                <a:latin typeface="Arial Narrow" panose="020B0606020202030204" pitchFamily="34" charset="0"/>
              </a:rPr>
              <a:t>бр. наказателни и </a:t>
            </a:r>
            <a:r>
              <a:rPr lang="bg-BG" sz="6200" dirty="0" smtClean="0">
                <a:latin typeface="Arial Narrow" panose="020B0606020202030204" pitchFamily="34" charset="0"/>
              </a:rPr>
              <a:t>26 </a:t>
            </a:r>
            <a:r>
              <a:rPr lang="bg-BG" sz="6200" dirty="0" smtClean="0">
                <a:latin typeface="Arial Narrow" panose="020B0606020202030204" pitchFamily="34" charset="0"/>
              </a:rPr>
              <a:t>бр. граждански.</a:t>
            </a:r>
          </a:p>
          <a:p>
            <a:pPr marL="0" indent="0" algn="just">
              <a:buNone/>
            </a:pPr>
            <a:endParaRPr lang="bg-BG" sz="5600" dirty="0" smtClean="0"/>
          </a:p>
        </p:txBody>
      </p:sp>
    </p:spTree>
    <p:extLst>
      <p:ext uri="{BB962C8B-B14F-4D97-AF65-F5344CB8AC3E}">
        <p14:creationId xmlns:p14="http://schemas.microsoft.com/office/powerpoint/2010/main" val="69199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1600" y="332656"/>
            <a:ext cx="6984776" cy="72008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Съдебна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администрация. Структура.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Кадрова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обезпеченост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През</a:t>
            </a:r>
            <a:r>
              <a:rPr lang="ru-RU" sz="1800" dirty="0" smtClean="0">
                <a:latin typeface="Arial Narrow" panose="020B0606020202030204" pitchFamily="34" charset="0"/>
              </a:rPr>
              <a:t> 2024 </a:t>
            </a:r>
            <a:r>
              <a:rPr lang="ru-RU" sz="1800" dirty="0">
                <a:latin typeface="Arial Narrow" panose="020B0606020202030204" pitchFamily="34" charset="0"/>
              </a:rPr>
              <a:t>година няма промени в щатната численост на съдебната администрация на Районен съд-Велики Преслав, която се състои по щат от </a:t>
            </a:r>
            <a:r>
              <a:rPr lang="ru-RU" sz="1800" dirty="0" err="1">
                <a:latin typeface="Arial Narrow" panose="020B0606020202030204" pitchFamily="34" charset="0"/>
              </a:rPr>
              <a:t>шестнадесет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служители, </a:t>
            </a:r>
            <a:r>
              <a:rPr lang="bg-BG" sz="1800" dirty="0" smtClean="0">
                <a:latin typeface="Arial Narrow" panose="020B0606020202030204" pitchFamily="34" charset="0"/>
              </a:rPr>
              <a:t>който е запълнен изцяло</a:t>
            </a:r>
            <a:r>
              <a:rPr lang="ru-RU" sz="1800" dirty="0" smtClean="0">
                <a:latin typeface="Arial Narrow" panose="020B0606020202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Специализираната администрация на Районен съд - Велики Преслав е организирана както следва: Регистратура; Съдебно деловодство - граждански и наказателни дела; </a:t>
            </a:r>
            <a:r>
              <a:rPr lang="bg-BG" sz="1800" dirty="0">
                <a:latin typeface="Arial Narrow" panose="020B0606020202030204" pitchFamily="34" charset="0"/>
              </a:rPr>
              <a:t>Служба „Съдебно деловодство” включва 4 съдебни деловодители: 2-ма по граждански дела и 2-ма деловодители по наказателни дела. Един от съдебните деловодители, обработващ наказателните дела, изпълнява и функциите на архивар. Също един от съдебните деловодители, обработващ граждански дела изпълнява и функциите на деловодител-регистратура, поради липса на такъв щат в съда. Съдебни </a:t>
            </a:r>
            <a:r>
              <a:rPr lang="bg-BG" sz="1800" dirty="0" smtClean="0">
                <a:latin typeface="Arial Narrow" panose="020B0606020202030204" pitchFamily="34" charset="0"/>
              </a:rPr>
              <a:t>секретари </a:t>
            </a:r>
            <a:r>
              <a:rPr lang="bg-BG" sz="1800" dirty="0">
                <a:latin typeface="Arial Narrow" panose="020B0606020202030204" pitchFamily="34" charset="0"/>
              </a:rPr>
              <a:t>- три щатни бройки „Съдебен секретар</a:t>
            </a:r>
            <a:r>
              <a:rPr lang="bg-BG" sz="1800" dirty="0" smtClean="0">
                <a:latin typeface="Arial Narrow" panose="020B0606020202030204" pitchFamily="34" charset="0"/>
              </a:rPr>
              <a:t>“; Архив; Съдебно-изпълнителна служба; Бюро за съдимост. </a:t>
            </a:r>
            <a:r>
              <a:rPr lang="ru-RU" sz="1800" dirty="0" smtClean="0">
                <a:latin typeface="Arial Narrow" panose="020B0606020202030204" pitchFamily="34" charset="0"/>
              </a:rPr>
              <a:t>В </a:t>
            </a:r>
            <a:r>
              <a:rPr lang="ru-RU" sz="1800" dirty="0">
                <a:latin typeface="Arial Narrow" panose="020B0606020202030204" pitchFamily="34" charset="0"/>
              </a:rPr>
              <a:t>„Бюро </a:t>
            </a:r>
            <a:r>
              <a:rPr lang="ru-RU" sz="1800" dirty="0" err="1">
                <a:latin typeface="Arial Narrow" panose="020B0606020202030204" pitchFamily="34" charset="0"/>
              </a:rPr>
              <a:t>съдимост</a:t>
            </a:r>
            <a:r>
              <a:rPr lang="ru-RU" sz="1800" dirty="0">
                <a:latin typeface="Arial Narrow" panose="020B0606020202030204" pitchFamily="34" charset="0"/>
              </a:rPr>
              <a:t>“ </a:t>
            </a:r>
            <a:r>
              <a:rPr lang="ru-RU" sz="1800" dirty="0" err="1">
                <a:latin typeface="Arial Narrow" panose="020B0606020202030204" pitchFamily="34" charset="0"/>
              </a:rPr>
              <a:t>дейността</a:t>
            </a:r>
            <a:r>
              <a:rPr lang="ru-RU" sz="1800" dirty="0">
                <a:latin typeface="Arial Narrow" panose="020B0606020202030204" pitchFamily="34" charset="0"/>
              </a:rPr>
              <a:t> се </a:t>
            </a:r>
            <a:r>
              <a:rPr lang="ru-RU" sz="1800" dirty="0" err="1">
                <a:latin typeface="Arial Narrow" panose="020B0606020202030204" pitchFamily="34" charset="0"/>
              </a:rPr>
              <a:t>изпълнява</a:t>
            </a:r>
            <a:r>
              <a:rPr lang="ru-RU" sz="1800" dirty="0">
                <a:latin typeface="Arial Narrow" panose="020B0606020202030204" pitchFamily="34" charset="0"/>
              </a:rPr>
              <a:t> от един </a:t>
            </a:r>
            <a:r>
              <a:rPr lang="ru-RU" sz="1800" dirty="0" err="1">
                <a:latin typeface="Arial Narrow" panose="020B0606020202030204" pitchFamily="34" charset="0"/>
              </a:rPr>
              <a:t>деловодител</a:t>
            </a:r>
            <a:r>
              <a:rPr lang="ru-RU" sz="1800" dirty="0">
                <a:latin typeface="Arial Narrow" panose="020B0606020202030204" pitchFamily="34" charset="0"/>
              </a:rPr>
              <a:t>, </a:t>
            </a:r>
            <a:r>
              <a:rPr lang="ru-RU" sz="1800" dirty="0" err="1">
                <a:latin typeface="Arial Narrow" panose="020B0606020202030204" pitchFamily="34" charset="0"/>
              </a:rPr>
              <a:t>както</a:t>
            </a:r>
            <a:r>
              <a:rPr lang="ru-RU" sz="1800" dirty="0">
                <a:latin typeface="Arial Narrow" panose="020B0606020202030204" pitchFamily="34" charset="0"/>
              </a:rPr>
              <a:t> и един </a:t>
            </a:r>
            <a:r>
              <a:rPr lang="ru-RU" sz="1800" dirty="0" err="1">
                <a:latin typeface="Arial Narrow" panose="020B0606020202030204" pitchFamily="34" charset="0"/>
              </a:rPr>
              <a:t>деловодител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err="1">
                <a:latin typeface="Arial Narrow" panose="020B0606020202030204" pitchFamily="34" charset="0"/>
              </a:rPr>
              <a:t>работи</a:t>
            </a:r>
            <a:r>
              <a:rPr lang="ru-RU" sz="1800" dirty="0">
                <a:latin typeface="Arial Narrow" panose="020B0606020202030204" pitchFamily="34" charset="0"/>
              </a:rPr>
              <a:t> в </a:t>
            </a:r>
            <a:r>
              <a:rPr lang="ru-RU" sz="1800" dirty="0" err="1">
                <a:latin typeface="Arial Narrow" panose="020B0606020202030204" pitchFamily="34" charset="0"/>
              </a:rPr>
              <a:t>съдебно-изпълнителна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служба</a:t>
            </a:r>
            <a:r>
              <a:rPr lang="bg-BG" sz="1800" dirty="0" smtClean="0">
                <a:latin typeface="Arial Narrow" panose="020B0606020202030204" pitchFamily="34" charset="0"/>
              </a:rPr>
              <a:t>; Връчване на призовки и съдебни книжа. Връчването на призовките и съдебните книжа се извършва от служител на длъжност „</a:t>
            </a:r>
            <a:r>
              <a:rPr lang="bg-BG" sz="1800" dirty="0" err="1" smtClean="0">
                <a:latin typeface="Arial Narrow" panose="020B0606020202030204" pitchFamily="34" charset="0"/>
              </a:rPr>
              <a:t>Призовкар</a:t>
            </a:r>
            <a:r>
              <a:rPr lang="bg-BG" sz="1800" dirty="0" smtClean="0">
                <a:latin typeface="Arial Narrow" panose="020B0606020202030204" pitchFamily="34" charset="0"/>
              </a:rPr>
              <a:t>“. </a:t>
            </a:r>
            <a:endParaRPr lang="ru-RU" sz="1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endParaRPr lang="ru-RU" sz="1800" dirty="0"/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	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347705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bg-BG" sz="2000" b="1" dirty="0" smtClean="0">
                <a:latin typeface="Arial Narrow" panose="020B0606020202030204" pitchFamily="34" charset="0"/>
              </a:rPr>
              <a:t>         Соня Ангелова Стефанова </a:t>
            </a:r>
            <a:r>
              <a:rPr lang="bg-BG" sz="2000" dirty="0" smtClean="0">
                <a:latin typeface="Arial Narrow" panose="020B0606020202030204" pitchFamily="34" charset="0"/>
              </a:rPr>
              <a:t>– съдия в Районен съд – Велики Преслав, към </a:t>
            </a:r>
            <a:r>
              <a:rPr lang="bg-BG" sz="2000" dirty="0" smtClean="0">
                <a:latin typeface="Arial Narrow" panose="020B0606020202030204" pitchFamily="34" charset="0"/>
              </a:rPr>
              <a:t>01.</a:t>
            </a:r>
            <a:r>
              <a:rPr lang="bg-BG" sz="2000" dirty="0" err="1" smtClean="0">
                <a:latin typeface="Arial Narrow" panose="020B0606020202030204" pitchFamily="34" charset="0"/>
              </a:rPr>
              <a:t>01</a:t>
            </a:r>
            <a:r>
              <a:rPr lang="bg-BG" sz="2000" dirty="0" smtClean="0">
                <a:latin typeface="Arial Narrow" panose="020B0606020202030204" pitchFamily="34" charset="0"/>
              </a:rPr>
              <a:t>.2024 </a:t>
            </a:r>
            <a:r>
              <a:rPr lang="bg-BG" sz="2000" dirty="0" smtClean="0">
                <a:latin typeface="Arial Narrow" panose="020B0606020202030204" pitchFamily="34" charset="0"/>
              </a:rPr>
              <a:t>г. е имала останали несвършени общо </a:t>
            </a:r>
            <a:r>
              <a:rPr lang="bg-BG" sz="2000" dirty="0" err="1" smtClean="0">
                <a:latin typeface="Arial Narrow" panose="020B0606020202030204" pitchFamily="34" charset="0"/>
              </a:rPr>
              <a:t>общо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48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бр. 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48 </a:t>
            </a:r>
            <a:r>
              <a:rPr lang="bg-BG" sz="2000" dirty="0" smtClean="0">
                <a:latin typeface="Arial Narrow" panose="020B0606020202030204" pitchFamily="34" charset="0"/>
              </a:rPr>
              <a:t>граждански и 0 наказателни дела. Разпределени са й били новообразувани общо </a:t>
            </a:r>
            <a:r>
              <a:rPr lang="bg-BG" sz="2000" dirty="0" smtClean="0">
                <a:latin typeface="Arial Narrow" panose="020B0606020202030204" pitchFamily="34" charset="0"/>
              </a:rPr>
              <a:t>390 </a:t>
            </a:r>
            <a:r>
              <a:rPr lang="bg-BG" sz="2000" dirty="0" smtClean="0">
                <a:latin typeface="Arial Narrow" panose="020B0606020202030204" pitchFamily="34" charset="0"/>
              </a:rPr>
              <a:t>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330 </a:t>
            </a:r>
            <a:r>
              <a:rPr lang="bg-BG" sz="2000" dirty="0" smtClean="0">
                <a:latin typeface="Arial Narrow" panose="020B0606020202030204" pitchFamily="34" charset="0"/>
              </a:rPr>
              <a:t>граждански /</a:t>
            </a:r>
            <a:r>
              <a:rPr lang="bg-BG" sz="2000" dirty="0" smtClean="0">
                <a:latin typeface="Arial Narrow" panose="020B0606020202030204" pitchFamily="34" charset="0"/>
              </a:rPr>
              <a:t>177 </a:t>
            </a:r>
            <a:r>
              <a:rPr lang="bg-BG" sz="2000" dirty="0" smtClean="0">
                <a:latin typeface="Arial Narrow" panose="020B0606020202030204" pitchFamily="34" charset="0"/>
              </a:rPr>
              <a:t>бр. ЧГД по чл.410 и чл.417 от ГПК, </a:t>
            </a:r>
            <a:r>
              <a:rPr lang="bg-BG" sz="2000" dirty="0" smtClean="0">
                <a:latin typeface="Arial Narrow" panose="020B0606020202030204" pitchFamily="34" charset="0"/>
              </a:rPr>
              <a:t>106 </a:t>
            </a:r>
            <a:r>
              <a:rPr lang="bg-BG" sz="2000" dirty="0" smtClean="0">
                <a:latin typeface="Arial Narrow" panose="020B0606020202030204" pitchFamily="34" charset="0"/>
              </a:rPr>
              <a:t>бр. ГРД, </a:t>
            </a:r>
            <a:r>
              <a:rPr lang="bg-BG" sz="2000" dirty="0" smtClean="0">
                <a:latin typeface="Arial Narrow" panose="020B0606020202030204" pitchFamily="34" charset="0"/>
              </a:rPr>
              <a:t>6 </a:t>
            </a:r>
            <a:r>
              <a:rPr lang="bg-BG" sz="2000" dirty="0" smtClean="0">
                <a:latin typeface="Arial Narrow" panose="020B0606020202030204" pitchFamily="34" charset="0"/>
              </a:rPr>
              <a:t>бр. по чл.310 от ГПК, </a:t>
            </a:r>
            <a:r>
              <a:rPr lang="bg-BG" sz="2000" dirty="0" smtClean="0">
                <a:latin typeface="Arial Narrow" panose="020B0606020202030204" pitchFamily="34" charset="0"/>
              </a:rPr>
              <a:t>40 </a:t>
            </a:r>
            <a:r>
              <a:rPr lang="bg-BG" sz="2000" dirty="0" smtClean="0">
                <a:latin typeface="Arial Narrow" panose="020B0606020202030204" pitchFamily="34" charset="0"/>
              </a:rPr>
              <a:t>бр. ЧГД и </a:t>
            </a:r>
            <a:r>
              <a:rPr lang="bg-BG" sz="2000" dirty="0" smtClean="0">
                <a:latin typeface="Arial Narrow" panose="020B0606020202030204" pitchFamily="34" charset="0"/>
              </a:rPr>
              <a:t>1 </a:t>
            </a:r>
            <a:r>
              <a:rPr lang="bg-BG" sz="2000" dirty="0" err="1" smtClean="0">
                <a:latin typeface="Arial Narrow" panose="020B0606020202030204" pitchFamily="34" charset="0"/>
              </a:rPr>
              <a:t>бр</a:t>
            </a:r>
            <a:r>
              <a:rPr lang="bg-BG" sz="2000" dirty="0" smtClean="0">
                <a:latin typeface="Arial Narrow" panose="020B0606020202030204" pitchFamily="34" charset="0"/>
              </a:rPr>
              <a:t> АДМ/ и </a:t>
            </a:r>
            <a:r>
              <a:rPr lang="bg-BG" sz="2000" dirty="0" smtClean="0">
                <a:latin typeface="Arial Narrow" panose="020B0606020202030204" pitchFamily="34" charset="0"/>
              </a:rPr>
              <a:t>58 </a:t>
            </a:r>
            <a:r>
              <a:rPr lang="bg-BG" sz="2000" dirty="0" smtClean="0">
                <a:latin typeface="Arial Narrow" panose="020B0606020202030204" pitchFamily="34" charset="0"/>
              </a:rPr>
              <a:t>наказателни дела, всички ЧНД по </a:t>
            </a:r>
            <a:r>
              <a:rPr lang="bg-BG" sz="2000" dirty="0" smtClean="0">
                <a:latin typeface="Arial Narrow" panose="020B0606020202030204" pitchFamily="34" charset="0"/>
              </a:rPr>
              <a:t>дежурство и 2 бр. АНД по дежурство. 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    За разглеждане съдия Стефанова е имала </a:t>
            </a:r>
            <a:r>
              <a:rPr lang="bg-BG" sz="2000" dirty="0" smtClean="0">
                <a:latin typeface="Arial Narrow" panose="020B0606020202030204" pitchFamily="34" charset="0"/>
              </a:rPr>
              <a:t>60 </a:t>
            </a:r>
            <a:r>
              <a:rPr lang="bg-BG" sz="2000" dirty="0" smtClean="0">
                <a:latin typeface="Arial Narrow" panose="020B0606020202030204" pitchFamily="34" charset="0"/>
              </a:rPr>
              <a:t>бр. наказателни дела и </a:t>
            </a:r>
            <a:r>
              <a:rPr lang="bg-BG" sz="2000" dirty="0" smtClean="0">
                <a:latin typeface="Arial Narrow" panose="020B0606020202030204" pitchFamily="34" charset="0"/>
              </a:rPr>
              <a:t>378 </a:t>
            </a:r>
            <a:r>
              <a:rPr lang="bg-BG" sz="2000" dirty="0" smtClean="0">
                <a:latin typeface="Arial Narrow" panose="020B0606020202030204" pitchFamily="34" charset="0"/>
              </a:rPr>
              <a:t>бр. граждански. </a:t>
            </a:r>
          </a:p>
          <a:p>
            <a:pPr marL="0" indent="0" algn="just"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    През годината е приключила </a:t>
            </a:r>
            <a:r>
              <a:rPr lang="bg-BG" sz="2000" dirty="0" smtClean="0">
                <a:latin typeface="Arial Narrow" panose="020B0606020202030204" pitchFamily="34" charset="0"/>
              </a:rPr>
              <a:t>373 </a:t>
            </a:r>
            <a:r>
              <a:rPr lang="bg-BG" sz="2000" dirty="0" smtClean="0">
                <a:latin typeface="Arial Narrow" panose="020B0606020202030204" pitchFamily="34" charset="0"/>
              </a:rPr>
              <a:t>дела - </a:t>
            </a:r>
            <a:r>
              <a:rPr lang="bg-BG" sz="2000" dirty="0" smtClean="0">
                <a:latin typeface="Arial Narrow" panose="020B0606020202030204" pitchFamily="34" charset="0"/>
              </a:rPr>
              <a:t>60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наказателни, всички  в  тримесечен срок и </a:t>
            </a:r>
            <a:r>
              <a:rPr lang="bg-BG" sz="2000" dirty="0" smtClean="0">
                <a:latin typeface="Arial Narrow" panose="020B0606020202030204" pitchFamily="34" charset="0"/>
              </a:rPr>
              <a:t>313 </a:t>
            </a:r>
            <a:r>
              <a:rPr lang="bg-BG" sz="2000" dirty="0" smtClean="0">
                <a:latin typeface="Arial Narrow" panose="020B0606020202030204" pitchFamily="34" charset="0"/>
              </a:rPr>
              <a:t>граждански дела, от които в тримесечен срок са приключили </a:t>
            </a:r>
            <a:r>
              <a:rPr lang="bg-BG" sz="2000" dirty="0" smtClean="0">
                <a:latin typeface="Arial Narrow" panose="020B0606020202030204" pitchFamily="34" charset="0"/>
              </a:rPr>
              <a:t>281 </a:t>
            </a:r>
            <a:r>
              <a:rPr lang="bg-BG" sz="2000" dirty="0" smtClean="0">
                <a:latin typeface="Arial Narrow" panose="020B0606020202030204" pitchFamily="34" charset="0"/>
              </a:rPr>
              <a:t>дела. </a:t>
            </a:r>
          </a:p>
          <a:p>
            <a:pPr marL="0" indent="0" algn="just"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    По същество са решени </a:t>
            </a:r>
            <a:r>
              <a:rPr lang="bg-BG" sz="2000" dirty="0" smtClean="0">
                <a:latin typeface="Arial Narrow" panose="020B0606020202030204" pitchFamily="34" charset="0"/>
              </a:rPr>
              <a:t>259 </a:t>
            </a:r>
            <a:r>
              <a:rPr lang="bg-BG" sz="2000" dirty="0" smtClean="0">
                <a:latin typeface="Arial Narrow" panose="020B0606020202030204" pitchFamily="34" charset="0"/>
              </a:rPr>
              <a:t>граждански дела, прекратени </a:t>
            </a:r>
            <a:r>
              <a:rPr lang="bg-BG" sz="2000" dirty="0" smtClean="0">
                <a:latin typeface="Arial Narrow" panose="020B0606020202030204" pitchFamily="34" charset="0"/>
              </a:rPr>
              <a:t>54 </a:t>
            </a:r>
            <a:r>
              <a:rPr lang="bg-BG" sz="2000" dirty="0" smtClean="0">
                <a:latin typeface="Arial Narrow" panose="020B0606020202030204" pitchFamily="34" charset="0"/>
              </a:rPr>
              <a:t>бр. </a:t>
            </a:r>
            <a:r>
              <a:rPr lang="bg-BG" sz="2000" dirty="0" smtClean="0">
                <a:latin typeface="Arial Narrow" panose="020B0606020202030204" pitchFamily="34" charset="0"/>
              </a:rPr>
              <a:t>граждански дела </a:t>
            </a:r>
            <a:r>
              <a:rPr lang="bg-BG" sz="2000" dirty="0" smtClean="0">
                <a:latin typeface="Arial Narrow" panose="020B0606020202030204" pitchFamily="34" charset="0"/>
              </a:rPr>
              <a:t>и </a:t>
            </a:r>
            <a:r>
              <a:rPr lang="bg-BG" sz="2000" dirty="0" smtClean="0">
                <a:latin typeface="Arial Narrow" panose="020B0606020202030204" pitchFamily="34" charset="0"/>
              </a:rPr>
              <a:t>60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наказателни </a:t>
            </a:r>
            <a:r>
              <a:rPr lang="bg-BG" sz="2000" dirty="0" smtClean="0">
                <a:latin typeface="Arial Narrow" panose="020B0606020202030204" pitchFamily="34" charset="0"/>
              </a:rPr>
              <a:t>дела са решени по същество. 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    Останали несвършени в края на периода са </a:t>
            </a:r>
            <a:r>
              <a:rPr lang="bg-BG" sz="2000" dirty="0" smtClean="0">
                <a:latin typeface="Arial Narrow" panose="020B0606020202030204" pitchFamily="34" charset="0"/>
              </a:rPr>
              <a:t>65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дела -  0 наказателни и </a:t>
            </a:r>
            <a:r>
              <a:rPr lang="bg-BG" sz="2000" dirty="0" smtClean="0">
                <a:latin typeface="Arial Narrow" panose="020B0606020202030204" pitchFamily="34" charset="0"/>
              </a:rPr>
              <a:t>65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граждански.</a:t>
            </a: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    </a:t>
            </a:r>
          </a:p>
          <a:p>
            <a:pPr marL="0" indent="0" algn="just">
              <a:buNone/>
            </a:pPr>
            <a:endParaRPr lang="bg-BG" sz="1400" dirty="0"/>
          </a:p>
        </p:txBody>
      </p:sp>
    </p:spTree>
    <p:extLst>
      <p:ext uri="{BB962C8B-B14F-4D97-AF65-F5344CB8AC3E}">
        <p14:creationId xmlns:p14="http://schemas.microsoft.com/office/powerpoint/2010/main" val="30182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899592" y="260648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dirty="0"/>
              <a:t> </a:t>
            </a:r>
            <a:endParaRPr lang="bg-BG" b="1" dirty="0" smtClean="0"/>
          </a:p>
          <a:p>
            <a:pPr algn="just"/>
            <a:endParaRPr lang="bg-BG" b="1" dirty="0" smtClean="0"/>
          </a:p>
          <a:p>
            <a:pPr algn="just"/>
            <a:r>
              <a:rPr lang="bg-BG" sz="2000" b="1" dirty="0" smtClean="0">
                <a:latin typeface="Arial Narrow" panose="020B0606020202030204" pitchFamily="34" charset="0"/>
              </a:rPr>
              <a:t>         Елена </a:t>
            </a:r>
            <a:r>
              <a:rPr lang="bg-BG" sz="2000" b="1" dirty="0">
                <a:latin typeface="Arial Narrow" panose="020B0606020202030204" pitchFamily="34" charset="0"/>
              </a:rPr>
              <a:t>Симеонова </a:t>
            </a:r>
            <a:r>
              <a:rPr lang="bg-BG" sz="2000" b="1" dirty="0" err="1">
                <a:latin typeface="Arial Narrow" panose="020B0606020202030204" pitchFamily="34" charset="0"/>
              </a:rPr>
              <a:t>Геренска</a:t>
            </a:r>
            <a:r>
              <a:rPr lang="bg-BG" sz="2000" b="1" dirty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– съдия в Районен съд – Велики Преслав, към </a:t>
            </a:r>
            <a:r>
              <a:rPr lang="bg-BG" sz="2000" dirty="0" smtClean="0">
                <a:latin typeface="Arial Narrow" panose="020B0606020202030204" pitchFamily="34" charset="0"/>
              </a:rPr>
              <a:t>01.</a:t>
            </a:r>
            <a:r>
              <a:rPr lang="bg-BG" sz="2000" dirty="0" err="1" smtClean="0">
                <a:latin typeface="Arial Narrow" panose="020B0606020202030204" pitchFamily="34" charset="0"/>
              </a:rPr>
              <a:t>01</a:t>
            </a:r>
            <a:r>
              <a:rPr lang="bg-BG" sz="2000" dirty="0" smtClean="0">
                <a:latin typeface="Arial Narrow" panose="020B0606020202030204" pitchFamily="34" charset="0"/>
              </a:rPr>
              <a:t>.2024 </a:t>
            </a:r>
            <a:r>
              <a:rPr lang="bg-BG" sz="2000" dirty="0">
                <a:latin typeface="Arial Narrow" panose="020B0606020202030204" pitchFamily="34" charset="0"/>
              </a:rPr>
              <a:t>г. е имала останали несвършени общо </a:t>
            </a:r>
            <a:r>
              <a:rPr lang="bg-BG" sz="2000" dirty="0" smtClean="0">
                <a:latin typeface="Arial Narrow" panose="020B0606020202030204" pitchFamily="34" charset="0"/>
              </a:rPr>
              <a:t>17 </a:t>
            </a:r>
            <a:r>
              <a:rPr lang="bg-BG" sz="2000" dirty="0">
                <a:latin typeface="Arial Narrow" panose="020B0606020202030204" pitchFamily="34" charset="0"/>
              </a:rPr>
              <a:t>бр. 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5 </a:t>
            </a:r>
            <a:r>
              <a:rPr lang="bg-BG" sz="2000" dirty="0">
                <a:latin typeface="Arial Narrow" panose="020B0606020202030204" pitchFamily="34" charset="0"/>
              </a:rPr>
              <a:t>граждански и </a:t>
            </a:r>
            <a:r>
              <a:rPr lang="bg-BG" sz="2000" dirty="0" smtClean="0">
                <a:latin typeface="Arial Narrow" panose="020B0606020202030204" pitchFamily="34" charset="0"/>
              </a:rPr>
              <a:t>12 </a:t>
            </a:r>
            <a:r>
              <a:rPr lang="bg-BG" sz="2000" dirty="0">
                <a:latin typeface="Arial Narrow" panose="020B0606020202030204" pitchFamily="34" charset="0"/>
              </a:rPr>
              <a:t>бр. наказателни 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5 </a:t>
            </a:r>
            <a:r>
              <a:rPr lang="bg-BG" sz="2000" dirty="0">
                <a:latin typeface="Arial Narrow" panose="020B0606020202030204" pitchFamily="34" charset="0"/>
              </a:rPr>
              <a:t>бр. НОХД</a:t>
            </a:r>
            <a:r>
              <a:rPr lang="bg-BG" sz="2000" dirty="0" smtClean="0">
                <a:latin typeface="Arial Narrow" panose="020B0606020202030204" pitchFamily="34" charset="0"/>
              </a:rPr>
              <a:t>, </a:t>
            </a:r>
            <a:r>
              <a:rPr lang="bg-BG" sz="2000" dirty="0">
                <a:latin typeface="Arial Narrow" panose="020B0606020202030204" pitchFamily="34" charset="0"/>
              </a:rPr>
              <a:t>4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</a:t>
            </a:r>
            <a:r>
              <a:rPr lang="bg-BG" sz="2000" dirty="0" smtClean="0">
                <a:latin typeface="Arial Narrow" panose="020B0606020202030204" pitchFamily="34" charset="0"/>
              </a:rPr>
              <a:t>АНД, 1 </a:t>
            </a:r>
            <a:r>
              <a:rPr lang="bg-BG" sz="2000" dirty="0">
                <a:latin typeface="Arial Narrow" panose="020B0606020202030204" pitchFamily="34" charset="0"/>
              </a:rPr>
              <a:t>бр. </a:t>
            </a:r>
            <a:r>
              <a:rPr lang="bg-BG" sz="2000" dirty="0" smtClean="0">
                <a:latin typeface="Arial Narrow" panose="020B0606020202030204" pitchFamily="34" charset="0"/>
              </a:rPr>
              <a:t>ЧНД и 2 бр. НЧХД. </a:t>
            </a:r>
            <a:endParaRPr lang="bg-BG" sz="2000" dirty="0">
              <a:latin typeface="Arial Narrow" panose="020B0606020202030204" pitchFamily="34" charset="0"/>
            </a:endParaRP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Разпределени са й били новообразувани общо </a:t>
            </a:r>
            <a:r>
              <a:rPr lang="bg-BG" sz="2000" dirty="0" smtClean="0">
                <a:latin typeface="Arial Narrow" panose="020B0606020202030204" pitchFamily="34" charset="0"/>
              </a:rPr>
              <a:t>189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118 </a:t>
            </a:r>
            <a:r>
              <a:rPr lang="bg-BG" sz="2000" dirty="0">
                <a:latin typeface="Arial Narrow" panose="020B0606020202030204" pitchFamily="34" charset="0"/>
              </a:rPr>
              <a:t>граждански / </a:t>
            </a:r>
            <a:r>
              <a:rPr lang="bg-BG" sz="2000" dirty="0" smtClean="0">
                <a:latin typeface="Arial Narrow" panose="020B0606020202030204" pitchFamily="34" charset="0"/>
              </a:rPr>
              <a:t>89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ЧГД по чл.410 и чл.417 от ГПК, </a:t>
            </a:r>
            <a:r>
              <a:rPr lang="bg-BG" sz="2000" dirty="0" smtClean="0">
                <a:latin typeface="Arial Narrow" panose="020B0606020202030204" pitchFamily="34" charset="0"/>
              </a:rPr>
              <a:t>21 </a:t>
            </a:r>
            <a:r>
              <a:rPr lang="bg-BG" sz="2000" dirty="0">
                <a:latin typeface="Arial Narrow" panose="020B0606020202030204" pitchFamily="34" charset="0"/>
              </a:rPr>
              <a:t>бр. ГРД, </a:t>
            </a:r>
            <a:r>
              <a:rPr lang="bg-BG" sz="2000" dirty="0" smtClean="0">
                <a:latin typeface="Arial Narrow" panose="020B0606020202030204" pitchFamily="34" charset="0"/>
              </a:rPr>
              <a:t>8 </a:t>
            </a:r>
            <a:r>
              <a:rPr lang="bg-BG" sz="2000" dirty="0">
                <a:latin typeface="Arial Narrow" panose="020B0606020202030204" pitchFamily="34" charset="0"/>
              </a:rPr>
              <a:t>бр. ЧГД/ и </a:t>
            </a:r>
            <a:r>
              <a:rPr lang="bg-BG" sz="2000" dirty="0" smtClean="0">
                <a:latin typeface="Arial Narrow" panose="020B0606020202030204" pitchFamily="34" charset="0"/>
              </a:rPr>
              <a:t>71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наказателни 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25 </a:t>
            </a:r>
            <a:r>
              <a:rPr lang="bg-BG" sz="2000" dirty="0">
                <a:latin typeface="Arial Narrow" panose="020B0606020202030204" pitchFamily="34" charset="0"/>
              </a:rPr>
              <a:t>бр. НОХД, </a:t>
            </a:r>
            <a:r>
              <a:rPr lang="bg-BG" sz="2000" dirty="0" smtClean="0">
                <a:latin typeface="Arial Narrow" panose="020B0606020202030204" pitchFamily="34" charset="0"/>
              </a:rPr>
              <a:t>6 </a:t>
            </a:r>
            <a:r>
              <a:rPr lang="bg-BG" sz="2000" dirty="0">
                <a:latin typeface="Arial Narrow" panose="020B0606020202030204" pitchFamily="34" charset="0"/>
              </a:rPr>
              <a:t>бр. АНД по чл.78а от НК, </a:t>
            </a:r>
            <a:r>
              <a:rPr lang="bg-BG" sz="2000" dirty="0" smtClean="0">
                <a:latin typeface="Arial Narrow" panose="020B0606020202030204" pitchFamily="34" charset="0"/>
              </a:rPr>
              <a:t>9 </a:t>
            </a:r>
            <a:r>
              <a:rPr lang="bg-BG" sz="2000" dirty="0">
                <a:latin typeface="Arial Narrow" panose="020B0606020202030204" pitchFamily="34" charset="0"/>
              </a:rPr>
              <a:t>АНД и </a:t>
            </a:r>
            <a:r>
              <a:rPr lang="bg-BG" sz="2000" dirty="0" smtClean="0">
                <a:latin typeface="Arial Narrow" panose="020B0606020202030204" pitchFamily="34" charset="0"/>
              </a:rPr>
              <a:t>31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ЧНД. За разглеждане съдия </a:t>
            </a:r>
            <a:r>
              <a:rPr lang="bg-BG" sz="2000" dirty="0" err="1">
                <a:latin typeface="Arial Narrow" panose="020B0606020202030204" pitchFamily="34" charset="0"/>
              </a:rPr>
              <a:t>Геренска</a:t>
            </a:r>
            <a:r>
              <a:rPr lang="bg-BG" sz="2000" dirty="0">
                <a:latin typeface="Arial Narrow" panose="020B0606020202030204" pitchFamily="34" charset="0"/>
              </a:rPr>
              <a:t> е имала </a:t>
            </a:r>
            <a:r>
              <a:rPr lang="bg-BG" sz="2000" dirty="0" smtClean="0">
                <a:latin typeface="Arial Narrow" panose="020B0606020202030204" pitchFamily="34" charset="0"/>
              </a:rPr>
              <a:t>83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наказателни дела и </a:t>
            </a:r>
            <a:r>
              <a:rPr lang="bg-BG" sz="2000" dirty="0" smtClean="0">
                <a:latin typeface="Arial Narrow" panose="020B0606020202030204" pitchFamily="34" charset="0"/>
              </a:rPr>
              <a:t>123 </a:t>
            </a:r>
            <a:r>
              <a:rPr lang="bg-BG" sz="2000" dirty="0">
                <a:latin typeface="Arial Narrow" panose="020B0606020202030204" pitchFamily="34" charset="0"/>
              </a:rPr>
              <a:t>бр. граждански.</a:t>
            </a: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През годината е приключила </a:t>
            </a:r>
            <a:r>
              <a:rPr lang="bg-BG" sz="2000" dirty="0" smtClean="0">
                <a:latin typeface="Arial Narrow" panose="020B0606020202030204" pitchFamily="34" charset="0"/>
              </a:rPr>
              <a:t>206</a:t>
            </a:r>
            <a:r>
              <a:rPr lang="bg-BG" sz="2000" dirty="0" smtClean="0">
                <a:latin typeface="Arial Narrow" panose="020B0606020202030204" pitchFamily="34" charset="0"/>
              </a:rPr>
              <a:t>  </a:t>
            </a:r>
            <a:r>
              <a:rPr lang="bg-BG" sz="2000" dirty="0">
                <a:latin typeface="Arial Narrow" panose="020B0606020202030204" pitchFamily="34" charset="0"/>
              </a:rPr>
              <a:t>дела -  </a:t>
            </a:r>
            <a:r>
              <a:rPr lang="bg-BG" sz="2000" dirty="0" smtClean="0">
                <a:latin typeface="Arial Narrow" panose="020B0606020202030204" pitchFamily="34" charset="0"/>
              </a:rPr>
              <a:t>83 </a:t>
            </a:r>
            <a:r>
              <a:rPr lang="bg-BG" sz="2000" dirty="0">
                <a:latin typeface="Arial Narrow" panose="020B0606020202030204" pitchFamily="34" charset="0"/>
              </a:rPr>
              <a:t>наказателни,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74 </a:t>
            </a:r>
            <a:r>
              <a:rPr lang="bg-BG" sz="2000" dirty="0" smtClean="0">
                <a:latin typeface="Arial Narrow" panose="020B0606020202030204" pitchFamily="34" charset="0"/>
              </a:rPr>
              <a:t>в тримесечен </a:t>
            </a:r>
            <a:r>
              <a:rPr lang="bg-BG" sz="2000" dirty="0">
                <a:latin typeface="Arial Narrow" panose="020B0606020202030204" pitchFamily="34" charset="0"/>
              </a:rPr>
              <a:t>срок и </a:t>
            </a:r>
            <a:r>
              <a:rPr lang="bg-BG" sz="2000" dirty="0" smtClean="0">
                <a:latin typeface="Arial Narrow" panose="020B0606020202030204" pitchFamily="34" charset="0"/>
              </a:rPr>
              <a:t>123 </a:t>
            </a:r>
            <a:r>
              <a:rPr lang="bg-BG" sz="2000" dirty="0">
                <a:latin typeface="Arial Narrow" panose="020B0606020202030204" pitchFamily="34" charset="0"/>
              </a:rPr>
              <a:t>граждански дела, от които в тримесечен срок са приключили </a:t>
            </a:r>
            <a:r>
              <a:rPr lang="bg-BG" sz="2000" dirty="0" smtClean="0">
                <a:latin typeface="Arial Narrow" panose="020B0606020202030204" pitchFamily="34" charset="0"/>
              </a:rPr>
              <a:t>120 </a:t>
            </a:r>
            <a:r>
              <a:rPr lang="bg-BG" sz="2000" dirty="0">
                <a:latin typeface="Arial Narrow" panose="020B0606020202030204" pitchFamily="34" charset="0"/>
              </a:rPr>
              <a:t>дела. </a:t>
            </a: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По същество са решени </a:t>
            </a:r>
            <a:r>
              <a:rPr lang="bg-BG" sz="2000" dirty="0" smtClean="0">
                <a:latin typeface="Arial Narrow" panose="020B0606020202030204" pitchFamily="34" charset="0"/>
              </a:rPr>
              <a:t>98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граждански </a:t>
            </a:r>
            <a:r>
              <a:rPr lang="bg-BG" sz="2000" dirty="0" smtClean="0">
                <a:latin typeface="Arial Narrow" panose="020B0606020202030204" pitchFamily="34" charset="0"/>
              </a:rPr>
              <a:t>дела и </a:t>
            </a:r>
            <a:r>
              <a:rPr lang="bg-BG" sz="2000" dirty="0" smtClean="0">
                <a:latin typeface="Arial Narrow" panose="020B0606020202030204" pitchFamily="34" charset="0"/>
              </a:rPr>
              <a:t>25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са </a:t>
            </a:r>
            <a:r>
              <a:rPr lang="bg-BG" sz="2000" dirty="0" smtClean="0">
                <a:latin typeface="Arial Narrow" panose="020B0606020202030204" pitchFamily="34" charset="0"/>
              </a:rPr>
              <a:t>прекратени. По същество са решени 52 </a:t>
            </a:r>
            <a:r>
              <a:rPr lang="bg-BG" sz="2000" dirty="0">
                <a:latin typeface="Arial Narrow" panose="020B0606020202030204" pitchFamily="34" charset="0"/>
              </a:rPr>
              <a:t>наказателни дела и </a:t>
            </a:r>
            <a:r>
              <a:rPr lang="bg-BG" sz="2000" dirty="0" smtClean="0">
                <a:latin typeface="Arial Narrow" panose="020B0606020202030204" pitchFamily="34" charset="0"/>
              </a:rPr>
              <a:t>прекратени 31 броя </a:t>
            </a:r>
            <a:r>
              <a:rPr lang="bg-BG" sz="2000" dirty="0">
                <a:latin typeface="Arial Narrow" panose="020B0606020202030204" pitchFamily="34" charset="0"/>
              </a:rPr>
              <a:t>включително, </a:t>
            </a:r>
            <a:r>
              <a:rPr lang="bg-BG" sz="2000" dirty="0" smtClean="0">
                <a:latin typeface="Arial Narrow" panose="020B0606020202030204" pitchFamily="34" charset="0"/>
              </a:rPr>
              <a:t>поради решени </a:t>
            </a:r>
            <a:r>
              <a:rPr lang="bg-BG" sz="2000" dirty="0">
                <a:latin typeface="Arial Narrow" panose="020B0606020202030204" pitchFamily="34" charset="0"/>
              </a:rPr>
              <a:t>със споразумения по чл.381 и чл.384 от </a:t>
            </a:r>
            <a:r>
              <a:rPr lang="bg-BG" sz="2000" dirty="0" smtClean="0">
                <a:latin typeface="Arial Narrow" panose="020B0606020202030204" pitchFamily="34" charset="0"/>
              </a:rPr>
              <a:t>НПК. </a:t>
            </a:r>
            <a:endParaRPr lang="bg-BG" sz="2000" dirty="0">
              <a:latin typeface="Arial Narrow" panose="020B0606020202030204" pitchFamily="34" charset="0"/>
            </a:endParaRP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</a:t>
            </a:r>
            <a:r>
              <a:rPr lang="bg-BG" sz="2000" dirty="0" smtClean="0">
                <a:latin typeface="Arial Narrow" panose="020B0606020202030204" pitchFamily="34" charset="0"/>
              </a:rPr>
              <a:t>Няма останали </a:t>
            </a:r>
            <a:r>
              <a:rPr lang="bg-BG" sz="2000" dirty="0">
                <a:latin typeface="Arial Narrow" panose="020B0606020202030204" pitchFamily="34" charset="0"/>
              </a:rPr>
              <a:t>несвършени в края на </a:t>
            </a:r>
            <a:r>
              <a:rPr lang="bg-BG" sz="2000" dirty="0" smtClean="0">
                <a:latin typeface="Arial Narrow" panose="020B0606020202030204" pitchFamily="34" charset="0"/>
              </a:rPr>
              <a:t>периода, тъй като са преразпределени на съдия Милена </a:t>
            </a:r>
            <a:r>
              <a:rPr lang="bg-BG" sz="2000" dirty="0" err="1" smtClean="0">
                <a:latin typeface="Arial Narrow" panose="020B0606020202030204" pitchFamily="34" charset="0"/>
              </a:rPr>
              <a:t>Хазарян</a:t>
            </a:r>
            <a:r>
              <a:rPr lang="bg-BG" sz="2000" dirty="0" smtClean="0">
                <a:latin typeface="Arial Narrow" panose="020B0606020202030204" pitchFamily="34" charset="0"/>
              </a:rPr>
              <a:t>.</a:t>
            </a:r>
            <a:endParaRPr lang="bg-BG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1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899592" y="260648"/>
            <a:ext cx="763284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dirty="0"/>
              <a:t> </a:t>
            </a:r>
            <a:endParaRPr lang="bg-BG" b="1" dirty="0" smtClean="0"/>
          </a:p>
          <a:p>
            <a:pPr algn="just"/>
            <a:endParaRPr lang="bg-BG" b="1" dirty="0" smtClean="0"/>
          </a:p>
          <a:p>
            <a:pPr algn="just"/>
            <a:r>
              <a:rPr lang="bg-BG" sz="2000" b="1" dirty="0" smtClean="0">
                <a:latin typeface="Arial Narrow" panose="020B0606020202030204" pitchFamily="34" charset="0"/>
              </a:rPr>
              <a:t>         </a:t>
            </a:r>
            <a:r>
              <a:rPr lang="bg-BG" sz="2000" b="1" dirty="0" smtClean="0">
                <a:latin typeface="Arial Narrow" panose="020B0606020202030204" pitchFamily="34" charset="0"/>
              </a:rPr>
              <a:t>Милена </a:t>
            </a:r>
            <a:r>
              <a:rPr lang="bg-BG" sz="2000" b="1" dirty="0" err="1" smtClean="0">
                <a:latin typeface="Arial Narrow" panose="020B0606020202030204" pitchFamily="34" charset="0"/>
              </a:rPr>
              <a:t>Вескова</a:t>
            </a:r>
            <a:r>
              <a:rPr lang="bg-BG" sz="2000" b="1" dirty="0" smtClean="0">
                <a:latin typeface="Arial Narrow" panose="020B0606020202030204" pitchFamily="34" charset="0"/>
              </a:rPr>
              <a:t> </a:t>
            </a:r>
            <a:r>
              <a:rPr lang="bg-BG" sz="2000" b="1" dirty="0" err="1" smtClean="0">
                <a:latin typeface="Arial Narrow" panose="020B0606020202030204" pitchFamily="34" charset="0"/>
              </a:rPr>
              <a:t>Хазарян</a:t>
            </a:r>
            <a:r>
              <a:rPr lang="bg-BG" sz="2000" b="1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– съдия в Районен съд – Велики Преслав, към </a:t>
            </a:r>
            <a:r>
              <a:rPr lang="bg-BG" sz="2000" dirty="0" smtClean="0">
                <a:latin typeface="Arial Narrow" panose="020B0606020202030204" pitchFamily="34" charset="0"/>
              </a:rPr>
              <a:t>01.</a:t>
            </a:r>
            <a:r>
              <a:rPr lang="bg-BG" sz="2000" dirty="0" err="1" smtClean="0">
                <a:latin typeface="Arial Narrow" panose="020B0606020202030204" pitchFamily="34" charset="0"/>
              </a:rPr>
              <a:t>01</a:t>
            </a:r>
            <a:r>
              <a:rPr lang="bg-BG" sz="2000" dirty="0" smtClean="0">
                <a:latin typeface="Arial Narrow" panose="020B0606020202030204" pitchFamily="34" charset="0"/>
              </a:rPr>
              <a:t>.2024 </a:t>
            </a:r>
            <a:r>
              <a:rPr lang="bg-BG" sz="2000" dirty="0">
                <a:latin typeface="Arial Narrow" panose="020B0606020202030204" pitchFamily="34" charset="0"/>
              </a:rPr>
              <a:t>г. </a:t>
            </a:r>
            <a:r>
              <a:rPr lang="bg-BG" sz="2000" dirty="0" smtClean="0">
                <a:latin typeface="Arial Narrow" panose="020B0606020202030204" pitchFamily="34" charset="0"/>
              </a:rPr>
              <a:t>не е </a:t>
            </a:r>
            <a:r>
              <a:rPr lang="bg-BG" sz="2000" dirty="0">
                <a:latin typeface="Arial Narrow" panose="020B0606020202030204" pitchFamily="34" charset="0"/>
              </a:rPr>
              <a:t>имала останали </a:t>
            </a:r>
            <a:r>
              <a:rPr lang="bg-BG" sz="2000" dirty="0" smtClean="0">
                <a:latin typeface="Arial Narrow" panose="020B0606020202030204" pitchFamily="34" charset="0"/>
              </a:rPr>
              <a:t>несвършени дела. </a:t>
            </a:r>
            <a:endParaRPr lang="bg-BG" sz="2000" dirty="0">
              <a:latin typeface="Arial Narrow" panose="020B0606020202030204" pitchFamily="34" charset="0"/>
            </a:endParaRP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Разпределени са й били новообразувани общо </a:t>
            </a:r>
            <a:r>
              <a:rPr lang="bg-BG" sz="2000" dirty="0" smtClean="0">
                <a:latin typeface="Arial Narrow" panose="020B0606020202030204" pitchFamily="34" charset="0"/>
              </a:rPr>
              <a:t>433 </a:t>
            </a:r>
            <a:r>
              <a:rPr lang="bg-BG" sz="2000" dirty="0">
                <a:latin typeface="Arial Narrow" panose="020B0606020202030204" pitchFamily="34" charset="0"/>
              </a:rPr>
              <a:t>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153 </a:t>
            </a:r>
            <a:r>
              <a:rPr lang="bg-BG" sz="2000" dirty="0">
                <a:latin typeface="Arial Narrow" panose="020B0606020202030204" pitchFamily="34" charset="0"/>
              </a:rPr>
              <a:t>граждански / </a:t>
            </a:r>
            <a:r>
              <a:rPr lang="bg-BG" sz="2000" dirty="0" smtClean="0">
                <a:latin typeface="Arial Narrow" panose="020B0606020202030204" pitchFamily="34" charset="0"/>
              </a:rPr>
              <a:t>90 </a:t>
            </a:r>
            <a:r>
              <a:rPr lang="bg-BG" sz="2000" dirty="0">
                <a:latin typeface="Arial Narrow" panose="020B0606020202030204" pitchFamily="34" charset="0"/>
              </a:rPr>
              <a:t>бр. ЧГД по чл.410 и чл.417 от ГПК, </a:t>
            </a:r>
            <a:r>
              <a:rPr lang="bg-BG" sz="2000" dirty="0" smtClean="0">
                <a:latin typeface="Arial Narrow" panose="020B0606020202030204" pitchFamily="34" charset="0"/>
              </a:rPr>
              <a:t>2 бр. бързи ГРД, 48 </a:t>
            </a:r>
            <a:r>
              <a:rPr lang="bg-BG" sz="2000" dirty="0">
                <a:latin typeface="Arial Narrow" panose="020B0606020202030204" pitchFamily="34" charset="0"/>
              </a:rPr>
              <a:t>бр. ГРД, </a:t>
            </a:r>
            <a:r>
              <a:rPr lang="bg-BG" sz="2000" dirty="0" smtClean="0">
                <a:latin typeface="Arial Narrow" panose="020B0606020202030204" pitchFamily="34" charset="0"/>
              </a:rPr>
              <a:t>13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ЧГД/ и </a:t>
            </a:r>
            <a:r>
              <a:rPr lang="bg-BG" sz="2000" dirty="0" smtClean="0">
                <a:latin typeface="Arial Narrow" panose="020B0606020202030204" pitchFamily="34" charset="0"/>
              </a:rPr>
              <a:t>69 </a:t>
            </a:r>
            <a:r>
              <a:rPr lang="bg-BG" sz="2000" dirty="0">
                <a:latin typeface="Arial Narrow" panose="020B0606020202030204" pitchFamily="34" charset="0"/>
              </a:rPr>
              <a:t>наказателни дела,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20 </a:t>
            </a:r>
            <a:r>
              <a:rPr lang="bg-BG" sz="2000" dirty="0">
                <a:latin typeface="Arial Narrow" panose="020B0606020202030204" pitchFamily="34" charset="0"/>
              </a:rPr>
              <a:t>бр. НОХД, </a:t>
            </a:r>
            <a:r>
              <a:rPr lang="bg-BG" sz="2000" dirty="0" smtClean="0">
                <a:latin typeface="Arial Narrow" panose="020B0606020202030204" pitchFamily="34" charset="0"/>
              </a:rPr>
              <a:t>6 бр. НЧХД, 5 </a:t>
            </a:r>
            <a:r>
              <a:rPr lang="bg-BG" sz="2000" dirty="0">
                <a:latin typeface="Arial Narrow" panose="020B0606020202030204" pitchFamily="34" charset="0"/>
              </a:rPr>
              <a:t>бр. АНД по чл.78а от НК, </a:t>
            </a:r>
            <a:r>
              <a:rPr lang="bg-BG" sz="2000" dirty="0">
                <a:latin typeface="Arial Narrow" panose="020B0606020202030204" pitchFamily="34" charset="0"/>
              </a:rPr>
              <a:t>8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АНД и </a:t>
            </a:r>
            <a:r>
              <a:rPr lang="bg-BG" sz="2000" dirty="0" smtClean="0">
                <a:latin typeface="Arial Narrow" panose="020B0606020202030204" pitchFamily="34" charset="0"/>
              </a:rPr>
              <a:t>30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бр. ЧНД. За разглеждане съдия </a:t>
            </a:r>
            <a:r>
              <a:rPr lang="bg-BG" sz="2000" dirty="0" err="1" smtClean="0">
                <a:latin typeface="Arial Narrow" panose="020B0606020202030204" pitchFamily="34" charset="0"/>
              </a:rPr>
              <a:t>Хазарян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>
                <a:latin typeface="Arial Narrow" panose="020B0606020202030204" pitchFamily="34" charset="0"/>
              </a:rPr>
              <a:t>е имала </a:t>
            </a:r>
            <a:r>
              <a:rPr lang="bg-BG" sz="2000" dirty="0" smtClean="0">
                <a:latin typeface="Arial Narrow" panose="020B0606020202030204" pitchFamily="34" charset="0"/>
              </a:rPr>
              <a:t>69 </a:t>
            </a:r>
            <a:r>
              <a:rPr lang="bg-BG" sz="2000" dirty="0">
                <a:latin typeface="Arial Narrow" panose="020B0606020202030204" pitchFamily="34" charset="0"/>
              </a:rPr>
              <a:t>бр. наказателни дела и </a:t>
            </a:r>
            <a:r>
              <a:rPr lang="bg-BG" sz="2000" dirty="0" smtClean="0">
                <a:latin typeface="Arial Narrow" panose="020B0606020202030204" pitchFamily="34" charset="0"/>
              </a:rPr>
              <a:t>153 </a:t>
            </a:r>
            <a:r>
              <a:rPr lang="bg-BG" sz="2000" dirty="0">
                <a:latin typeface="Arial Narrow" panose="020B0606020202030204" pitchFamily="34" charset="0"/>
              </a:rPr>
              <a:t>бр. граждански.</a:t>
            </a: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През годината е приключила </a:t>
            </a:r>
            <a:r>
              <a:rPr lang="bg-BG" sz="2000" dirty="0" smtClean="0">
                <a:latin typeface="Arial Narrow" panose="020B0606020202030204" pitchFamily="34" charset="0"/>
              </a:rPr>
              <a:t>177  </a:t>
            </a:r>
            <a:r>
              <a:rPr lang="bg-BG" sz="2000" dirty="0">
                <a:latin typeface="Arial Narrow" panose="020B0606020202030204" pitchFamily="34" charset="0"/>
              </a:rPr>
              <a:t>дела - </a:t>
            </a:r>
            <a:r>
              <a:rPr lang="bg-BG" sz="2000" dirty="0" smtClean="0">
                <a:latin typeface="Arial Narrow" panose="020B0606020202030204" pitchFamily="34" charset="0"/>
              </a:rPr>
              <a:t>54 бр. наказателни</a:t>
            </a:r>
            <a:r>
              <a:rPr lang="bg-BG" sz="2000" dirty="0">
                <a:latin typeface="Arial Narrow" panose="020B0606020202030204" pitchFamily="34" charset="0"/>
              </a:rPr>
              <a:t>, от които </a:t>
            </a:r>
            <a:r>
              <a:rPr lang="bg-BG" sz="2000" dirty="0" smtClean="0">
                <a:latin typeface="Arial Narrow" panose="020B0606020202030204" pitchFamily="34" charset="0"/>
              </a:rPr>
              <a:t>51 бр.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в тримесечен </a:t>
            </a:r>
            <a:r>
              <a:rPr lang="bg-BG" sz="2000" dirty="0">
                <a:latin typeface="Arial Narrow" panose="020B0606020202030204" pitchFamily="34" charset="0"/>
              </a:rPr>
              <a:t>срок и </a:t>
            </a:r>
            <a:r>
              <a:rPr lang="bg-BG" sz="2000" dirty="0" smtClean="0">
                <a:latin typeface="Arial Narrow" panose="020B0606020202030204" pitchFamily="34" charset="0"/>
              </a:rPr>
              <a:t>123 </a:t>
            </a:r>
            <a:r>
              <a:rPr lang="bg-BG" sz="2000" dirty="0">
                <a:latin typeface="Arial Narrow" panose="020B0606020202030204" pitchFamily="34" charset="0"/>
              </a:rPr>
              <a:t>граждански дела, от които в тримесечен срок са приключили </a:t>
            </a:r>
            <a:r>
              <a:rPr lang="bg-BG" sz="2000" dirty="0" smtClean="0">
                <a:latin typeface="Arial Narrow" panose="020B0606020202030204" pitchFamily="34" charset="0"/>
              </a:rPr>
              <a:t>121 </a:t>
            </a:r>
            <a:r>
              <a:rPr lang="bg-BG" sz="2000" dirty="0">
                <a:latin typeface="Arial Narrow" panose="020B0606020202030204" pitchFamily="34" charset="0"/>
              </a:rPr>
              <a:t>дела. </a:t>
            </a: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По същество са решени </a:t>
            </a:r>
            <a:r>
              <a:rPr lang="bg-BG" sz="2000" dirty="0" smtClean="0">
                <a:latin typeface="Arial Narrow" panose="020B0606020202030204" pitchFamily="34" charset="0"/>
              </a:rPr>
              <a:t>11 </a:t>
            </a:r>
            <a:r>
              <a:rPr lang="bg-BG" sz="2000" dirty="0">
                <a:latin typeface="Arial Narrow" panose="020B0606020202030204" pitchFamily="34" charset="0"/>
              </a:rPr>
              <a:t>бр. граждански </a:t>
            </a:r>
            <a:r>
              <a:rPr lang="bg-BG" sz="2000" dirty="0" smtClean="0">
                <a:latin typeface="Arial Narrow" panose="020B0606020202030204" pitchFamily="34" charset="0"/>
              </a:rPr>
              <a:t>дела и 12 </a:t>
            </a:r>
            <a:r>
              <a:rPr lang="bg-BG" sz="2000" dirty="0">
                <a:latin typeface="Arial Narrow" panose="020B0606020202030204" pitchFamily="34" charset="0"/>
              </a:rPr>
              <a:t>бр. са </a:t>
            </a:r>
            <a:r>
              <a:rPr lang="bg-BG" sz="2000" dirty="0" smtClean="0">
                <a:latin typeface="Arial Narrow" panose="020B0606020202030204" pitchFamily="34" charset="0"/>
              </a:rPr>
              <a:t>прекратени. По същество са решени 34 бр. </a:t>
            </a:r>
            <a:r>
              <a:rPr lang="bg-BG" sz="2000" dirty="0">
                <a:latin typeface="Arial Narrow" panose="020B0606020202030204" pitchFamily="34" charset="0"/>
              </a:rPr>
              <a:t>наказателни дела и </a:t>
            </a:r>
            <a:r>
              <a:rPr lang="bg-BG" sz="2000" dirty="0" smtClean="0">
                <a:latin typeface="Arial Narrow" panose="020B0606020202030204" pitchFamily="34" charset="0"/>
              </a:rPr>
              <a:t>прекратени 20 броя </a:t>
            </a:r>
            <a:r>
              <a:rPr lang="bg-BG" sz="2000" dirty="0">
                <a:latin typeface="Arial Narrow" panose="020B0606020202030204" pitchFamily="34" charset="0"/>
              </a:rPr>
              <a:t>включително, </a:t>
            </a:r>
            <a:r>
              <a:rPr lang="bg-BG" sz="2000" dirty="0" smtClean="0">
                <a:latin typeface="Arial Narrow" panose="020B0606020202030204" pitchFamily="34" charset="0"/>
              </a:rPr>
              <a:t>поради решени </a:t>
            </a:r>
            <a:r>
              <a:rPr lang="bg-BG" sz="2000" dirty="0">
                <a:latin typeface="Arial Narrow" panose="020B0606020202030204" pitchFamily="34" charset="0"/>
              </a:rPr>
              <a:t>със споразумения по чл.381 и чл.384 от </a:t>
            </a:r>
            <a:r>
              <a:rPr lang="bg-BG" sz="2000" dirty="0" smtClean="0">
                <a:latin typeface="Arial Narrow" panose="020B0606020202030204" pitchFamily="34" charset="0"/>
              </a:rPr>
              <a:t>НПК. </a:t>
            </a:r>
            <a:endParaRPr lang="bg-BG" sz="2000" dirty="0">
              <a:latin typeface="Arial Narrow" panose="020B0606020202030204" pitchFamily="34" charset="0"/>
            </a:endParaRPr>
          </a:p>
          <a:p>
            <a:pPr algn="just"/>
            <a:r>
              <a:rPr lang="bg-BG" sz="2000" dirty="0">
                <a:latin typeface="Arial Narrow" panose="020B0606020202030204" pitchFamily="34" charset="0"/>
              </a:rPr>
              <a:t>         </a:t>
            </a:r>
            <a:r>
              <a:rPr lang="bg-BG" sz="2000" dirty="0" smtClean="0">
                <a:latin typeface="Arial Narrow" panose="020B0606020202030204" pitchFamily="34" charset="0"/>
              </a:rPr>
              <a:t>Останали </a:t>
            </a:r>
            <a:r>
              <a:rPr lang="bg-BG" sz="2000" dirty="0">
                <a:latin typeface="Arial Narrow" panose="020B0606020202030204" pitchFamily="34" charset="0"/>
              </a:rPr>
              <a:t>несвършени в края на </a:t>
            </a:r>
            <a:r>
              <a:rPr lang="bg-BG" sz="2000" dirty="0" smtClean="0">
                <a:latin typeface="Arial Narrow" panose="020B0606020202030204" pitchFamily="34" charset="0"/>
              </a:rPr>
              <a:t>периода са 45 бр. дела – 15 бр. наказателни и 30 бр. граждански.</a:t>
            </a:r>
          </a:p>
        </p:txBody>
      </p:sp>
    </p:spTree>
    <p:extLst>
      <p:ext uri="{BB962C8B-B14F-4D97-AF65-F5344CB8AC3E}">
        <p14:creationId xmlns:p14="http://schemas.microsoft.com/office/powerpoint/2010/main" val="30491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827584" y="1340768"/>
            <a:ext cx="75608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/>
              <a:t>  </a:t>
            </a:r>
            <a:r>
              <a:rPr lang="bg-BG" dirty="0" smtClean="0"/>
              <a:t>       </a:t>
            </a:r>
          </a:p>
          <a:p>
            <a:pPr algn="just"/>
            <a:r>
              <a:rPr lang="bg-BG" sz="2400" dirty="0" smtClean="0">
                <a:latin typeface="Arial Narrow" panose="020B0606020202030204" pitchFamily="34" charset="0"/>
              </a:rPr>
              <a:t>        Делата</a:t>
            </a:r>
            <a:r>
              <a:rPr lang="bg-BG" sz="2400" dirty="0">
                <a:latin typeface="Arial Narrow" panose="020B0606020202030204" pitchFamily="34" charset="0"/>
              </a:rPr>
              <a:t>, които са неприключили над 1 година са общо </a:t>
            </a:r>
            <a:r>
              <a:rPr lang="en-US" sz="2400" dirty="0" smtClean="0">
                <a:latin typeface="Arial Narrow" panose="020B0606020202030204" pitchFamily="34" charset="0"/>
              </a:rPr>
              <a:t>8</a:t>
            </a:r>
            <a:r>
              <a:rPr lang="bg-BG" sz="2400" dirty="0" smtClean="0">
                <a:latin typeface="Arial Narrow" panose="020B0606020202030204" pitchFamily="34" charset="0"/>
              </a:rPr>
              <a:t> </a:t>
            </a:r>
            <a:r>
              <a:rPr lang="bg-BG" sz="2400" dirty="0">
                <a:latin typeface="Arial Narrow" panose="020B0606020202030204" pitchFamily="34" charset="0"/>
              </a:rPr>
              <a:t>на </a:t>
            </a:r>
            <a:r>
              <a:rPr lang="bg-BG" sz="2400" dirty="0" smtClean="0">
                <a:latin typeface="Arial Narrow" panose="020B0606020202030204" pitchFamily="34" charset="0"/>
              </a:rPr>
              <a:t>брой</a:t>
            </a:r>
            <a:r>
              <a:rPr lang="en-US" sz="2400" dirty="0" smtClean="0">
                <a:latin typeface="Arial Narrow" panose="020B0606020202030204" pitchFamily="34" charset="0"/>
              </a:rPr>
              <a:t> / 7 </a:t>
            </a:r>
            <a:r>
              <a:rPr lang="bg-BG" sz="2400" dirty="0" smtClean="0">
                <a:latin typeface="Arial Narrow" panose="020B0606020202030204" pitchFamily="34" charset="0"/>
              </a:rPr>
              <a:t>бр. граждански и 1 бр. наказателно дело/, </a:t>
            </a:r>
            <a:r>
              <a:rPr lang="bg-BG" sz="2400" dirty="0" smtClean="0">
                <a:latin typeface="Arial Narrow" panose="020B0606020202030204" pitchFamily="34" charset="0"/>
              </a:rPr>
              <a:t>които </a:t>
            </a:r>
            <a:r>
              <a:rPr lang="bg-BG" sz="2400" dirty="0" smtClean="0">
                <a:latin typeface="Arial Narrow" panose="020B0606020202030204" pitchFamily="34" charset="0"/>
              </a:rPr>
              <a:t>са образувани </a:t>
            </a:r>
            <a:r>
              <a:rPr lang="bg-BG" sz="2400" dirty="0">
                <a:latin typeface="Arial Narrow" panose="020B0606020202030204" pitchFamily="34" charset="0"/>
              </a:rPr>
              <a:t>преди </a:t>
            </a:r>
            <a:r>
              <a:rPr lang="bg-BG" sz="2400" dirty="0" smtClean="0">
                <a:latin typeface="Arial Narrow" panose="020B0606020202030204" pitchFamily="34" charset="0"/>
              </a:rPr>
              <a:t>2023 </a:t>
            </a:r>
            <a:r>
              <a:rPr lang="bg-BG" sz="2400" dirty="0">
                <a:latin typeface="Arial Narrow" panose="020B0606020202030204" pitchFamily="34" charset="0"/>
              </a:rPr>
              <a:t>г</a:t>
            </a:r>
            <a:r>
              <a:rPr lang="bg-BG" sz="2400" dirty="0" smtClean="0">
                <a:latin typeface="Arial Narrow" panose="020B0606020202030204" pitchFamily="34" charset="0"/>
              </a:rPr>
              <a:t>. </a:t>
            </a:r>
            <a:r>
              <a:rPr lang="bg-BG" sz="2400" dirty="0" smtClean="0">
                <a:latin typeface="Arial Narrow" panose="020B0606020202030204" pitchFamily="34" charset="0"/>
              </a:rPr>
              <a:t>са 2 бр. граждански и </a:t>
            </a:r>
            <a:r>
              <a:rPr lang="bg-BG" sz="2400" dirty="0" smtClean="0">
                <a:latin typeface="Arial Narrow" panose="020B0606020202030204" pitchFamily="34" charset="0"/>
              </a:rPr>
              <a:t>са </a:t>
            </a:r>
            <a:r>
              <a:rPr lang="bg-BG" sz="2400" dirty="0" err="1" smtClean="0">
                <a:latin typeface="Arial Narrow" panose="020B0606020202030204" pitchFamily="34" charset="0"/>
              </a:rPr>
              <a:t>делбени</a:t>
            </a:r>
            <a:r>
              <a:rPr lang="bg-BG" sz="2400" dirty="0" smtClean="0">
                <a:latin typeface="Arial Narrow" panose="020B0606020202030204" pitchFamily="34" charset="0"/>
              </a:rPr>
              <a:t> производства във втората си фаза, която е причина за забавянето на производствата.  </a:t>
            </a:r>
            <a:endParaRPr lang="bg-BG" sz="2400" dirty="0" smtClean="0">
              <a:latin typeface="Arial Narrow" panose="020B0606020202030204" pitchFamily="34" charset="0"/>
            </a:endParaRPr>
          </a:p>
          <a:p>
            <a:pPr algn="just"/>
            <a:endParaRPr lang="bg-BG" dirty="0">
              <a:latin typeface="Arial Narrow" panose="020B0606020202030204" pitchFamily="34" charset="0"/>
            </a:endParaRPr>
          </a:p>
          <a:p>
            <a:pPr algn="just"/>
            <a:endParaRPr lang="bg-BG" dirty="0" smtClean="0">
              <a:latin typeface="Arial Narrow" panose="020B0606020202030204" pitchFamily="34" charset="0"/>
            </a:endParaRPr>
          </a:p>
          <a:p>
            <a:pPr algn="just"/>
            <a:endParaRPr lang="bg-BG" dirty="0">
              <a:latin typeface="Arial Narrow" panose="020B0606020202030204" pitchFamily="34" charset="0"/>
            </a:endParaRPr>
          </a:p>
          <a:p>
            <a:pPr algn="just"/>
            <a:endParaRPr lang="bg-BG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91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2. Качество на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съдебните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актове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по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съдии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Процентно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съотношение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спрямо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общия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брой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върнати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от проверка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всички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актове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bg-BG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1412776"/>
            <a:ext cx="8229600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2.1.Резултати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изцяло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потвърдени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през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2024 г.,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всички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съдебни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актове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общо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за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всички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върнати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дела от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въззивна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или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касационна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инстанция. </a:t>
            </a:r>
            <a:endParaRPr lang="bg-BG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1415" y="2112653"/>
            <a:ext cx="8239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 smtClean="0">
                <a:latin typeface="Arial Narrow" panose="020B0606020202030204" pitchFamily="34" charset="0"/>
              </a:rPr>
              <a:t>       Върнати</a:t>
            </a:r>
            <a:r>
              <a:rPr lang="bg-BG" dirty="0">
                <a:latin typeface="Arial Narrow" panose="020B0606020202030204" pitchFamily="34" charset="0"/>
              </a:rPr>
              <a:t>, обжалвани </a:t>
            </a:r>
            <a:r>
              <a:rPr lang="bg-BG" dirty="0" err="1">
                <a:latin typeface="Arial Narrow" panose="020B0606020202030204" pitchFamily="34" charset="0"/>
              </a:rPr>
              <a:t>протестирани</a:t>
            </a:r>
            <a:r>
              <a:rPr lang="bg-BG" dirty="0">
                <a:latin typeface="Arial Narrow" panose="020B0606020202030204" pitchFamily="34" charset="0"/>
              </a:rPr>
              <a:t> 2024г. общо наказателни, граждански и АНД на </a:t>
            </a:r>
            <a:r>
              <a:rPr lang="bg-BG" b="1" dirty="0">
                <a:latin typeface="Arial Narrow" panose="020B0606020202030204" pitchFamily="34" charset="0"/>
              </a:rPr>
              <a:t>съдия Дияна Петрова </a:t>
            </a:r>
            <a:r>
              <a:rPr lang="bg-BG" dirty="0">
                <a:latin typeface="Arial Narrow" panose="020B0606020202030204" pitchFamily="34" charset="0"/>
              </a:rPr>
              <a:t>са 31 бр. общо, от които 15 бр. граждански и 16 бр. наказателни. Резултати изцяло потвърдени 2024г. общо наказателни, граждански и АНД  са 24 бр., от които 10 бр. граждански и 14 бр. наказателни. В процентно съотношение са изцяло потвърдени 77 % от върнатите актове</a:t>
            </a:r>
            <a:r>
              <a:rPr lang="bg-BG" dirty="0" smtClean="0">
                <a:latin typeface="Arial Narrow" panose="020B0606020202030204" pitchFamily="34" charset="0"/>
              </a:rPr>
              <a:t>.</a:t>
            </a:r>
          </a:p>
          <a:p>
            <a:pPr algn="just"/>
            <a:endParaRPr lang="bg-BG" sz="800" dirty="0">
              <a:latin typeface="Arial Narrow" panose="020B0606020202030204" pitchFamily="34" charset="0"/>
            </a:endParaRPr>
          </a:p>
          <a:p>
            <a:pPr algn="just"/>
            <a:r>
              <a:rPr lang="bg-BG" dirty="0" smtClean="0">
                <a:latin typeface="Arial Narrow" panose="020B0606020202030204" pitchFamily="34" charset="0"/>
              </a:rPr>
              <a:t>       Върнати</a:t>
            </a:r>
            <a:r>
              <a:rPr lang="bg-BG" dirty="0">
                <a:latin typeface="Arial Narrow" panose="020B0606020202030204" pitchFamily="34" charset="0"/>
              </a:rPr>
              <a:t>, обжалвани </a:t>
            </a:r>
            <a:r>
              <a:rPr lang="bg-BG" dirty="0" err="1">
                <a:latin typeface="Arial Narrow" panose="020B0606020202030204" pitchFamily="34" charset="0"/>
              </a:rPr>
              <a:t>протестирани</a:t>
            </a:r>
            <a:r>
              <a:rPr lang="bg-BG" dirty="0">
                <a:latin typeface="Arial Narrow" panose="020B0606020202030204" pitchFamily="34" charset="0"/>
              </a:rPr>
              <a:t> 2024г. общо граждански на </a:t>
            </a:r>
            <a:r>
              <a:rPr lang="bg-BG" b="1" dirty="0">
                <a:latin typeface="Arial Narrow" panose="020B0606020202030204" pitchFamily="34" charset="0"/>
              </a:rPr>
              <a:t>съдия Соня Стефанова </a:t>
            </a:r>
            <a:r>
              <a:rPr lang="bg-BG" dirty="0">
                <a:latin typeface="Arial Narrow" panose="020B0606020202030204" pitchFamily="34" charset="0"/>
              </a:rPr>
              <a:t>са 27 бр. Резултати изцяло потвърдени 2024г. са 12 бр. В процентно съотношение са изцяло потвърдени 44 % от върнатите актове</a:t>
            </a:r>
            <a:r>
              <a:rPr lang="bg-BG" dirty="0" smtClean="0">
                <a:latin typeface="Arial Narrow" panose="020B0606020202030204" pitchFamily="34" charset="0"/>
              </a:rPr>
              <a:t>.</a:t>
            </a:r>
          </a:p>
          <a:p>
            <a:pPr algn="just"/>
            <a:endParaRPr lang="bg-BG" sz="800" dirty="0">
              <a:latin typeface="Arial Narrow" panose="020B0606020202030204" pitchFamily="34" charset="0"/>
            </a:endParaRPr>
          </a:p>
          <a:p>
            <a:pPr algn="just"/>
            <a:r>
              <a:rPr lang="bg-BG" dirty="0" smtClean="0">
                <a:latin typeface="Arial Narrow" panose="020B0606020202030204" pitchFamily="34" charset="0"/>
              </a:rPr>
              <a:t>       Върнати</a:t>
            </a:r>
            <a:r>
              <a:rPr lang="bg-BG" dirty="0">
                <a:latin typeface="Arial Narrow" panose="020B0606020202030204" pitchFamily="34" charset="0"/>
              </a:rPr>
              <a:t>, обжалвани </a:t>
            </a:r>
            <a:r>
              <a:rPr lang="bg-BG" dirty="0" err="1">
                <a:latin typeface="Arial Narrow" panose="020B0606020202030204" pitchFamily="34" charset="0"/>
              </a:rPr>
              <a:t>протестирани</a:t>
            </a:r>
            <a:r>
              <a:rPr lang="bg-BG" dirty="0">
                <a:latin typeface="Arial Narrow" panose="020B0606020202030204" pitchFamily="34" charset="0"/>
              </a:rPr>
              <a:t> 2024г. общо наказателни, граждански и АНД на </a:t>
            </a:r>
            <a:r>
              <a:rPr lang="bg-BG" b="1" dirty="0">
                <a:latin typeface="Arial Narrow" panose="020B0606020202030204" pitchFamily="34" charset="0"/>
              </a:rPr>
              <a:t>съдия Елена </a:t>
            </a:r>
            <a:r>
              <a:rPr lang="bg-BG" b="1" dirty="0" err="1">
                <a:latin typeface="Arial Narrow" panose="020B0606020202030204" pitchFamily="34" charset="0"/>
              </a:rPr>
              <a:t>Геренска</a:t>
            </a:r>
            <a:r>
              <a:rPr lang="bg-BG" b="1" dirty="0">
                <a:latin typeface="Arial Narrow" panose="020B0606020202030204" pitchFamily="34" charset="0"/>
              </a:rPr>
              <a:t> </a:t>
            </a:r>
            <a:r>
              <a:rPr lang="bg-BG" dirty="0">
                <a:latin typeface="Arial Narrow" panose="020B0606020202030204" pitchFamily="34" charset="0"/>
              </a:rPr>
              <a:t>са 22 бр. общо, от които 6 бр. граждански и 16 бр. наказателни. Резултати изцяло потвърдени 2024г. общо наказателни, граждански и АНД  са 21 бр., от които 5 бр. граждански и 16 бр. наказателни. В процентно съотношение са изцяло потвърдени 95 % от върнатите актове. </a:t>
            </a:r>
            <a:endParaRPr lang="bg-BG" dirty="0" smtClean="0">
              <a:latin typeface="Arial Narrow" panose="020B0606020202030204" pitchFamily="34" charset="0"/>
            </a:endParaRPr>
          </a:p>
          <a:p>
            <a:pPr algn="just"/>
            <a:endParaRPr lang="en-US" sz="800" dirty="0">
              <a:latin typeface="Arial Narrow" panose="020B0606020202030204" pitchFamily="34" charset="0"/>
            </a:endParaRPr>
          </a:p>
          <a:p>
            <a:pPr algn="just"/>
            <a:r>
              <a:rPr lang="bg-BG" dirty="0">
                <a:latin typeface="Arial Narrow" panose="020B0606020202030204" pitchFamily="34" charset="0"/>
              </a:rPr>
              <a:t> </a:t>
            </a:r>
            <a:r>
              <a:rPr lang="bg-BG" dirty="0" smtClean="0">
                <a:latin typeface="Arial Narrow" panose="020B0606020202030204" pitchFamily="34" charset="0"/>
              </a:rPr>
              <a:t>   Върнати</a:t>
            </a:r>
            <a:r>
              <a:rPr lang="bg-BG" dirty="0">
                <a:latin typeface="Arial Narrow" panose="020B0606020202030204" pitchFamily="34" charset="0"/>
              </a:rPr>
              <a:t>, обжалвани </a:t>
            </a:r>
            <a:r>
              <a:rPr lang="bg-BG" dirty="0" err="1">
                <a:latin typeface="Arial Narrow" panose="020B0606020202030204" pitchFamily="34" charset="0"/>
              </a:rPr>
              <a:t>протестирани</a:t>
            </a:r>
            <a:r>
              <a:rPr lang="bg-BG" dirty="0">
                <a:latin typeface="Arial Narrow" panose="020B0606020202030204" pitchFamily="34" charset="0"/>
              </a:rPr>
              <a:t> 2024г. общо 1 бр. наказателно дело на </a:t>
            </a:r>
            <a:r>
              <a:rPr lang="bg-BG" b="1" dirty="0">
                <a:latin typeface="Arial Narrow" panose="020B0606020202030204" pitchFamily="34" charset="0"/>
              </a:rPr>
              <a:t>съдия Милена </a:t>
            </a:r>
            <a:r>
              <a:rPr lang="bg-BG" b="1" dirty="0" err="1">
                <a:latin typeface="Arial Narrow" panose="020B0606020202030204" pitchFamily="34" charset="0"/>
              </a:rPr>
              <a:t>Хазарян</a:t>
            </a:r>
            <a:r>
              <a:rPr lang="bg-BG" dirty="0">
                <a:latin typeface="Arial Narrow" panose="020B0606020202030204" pitchFamily="34" charset="0"/>
              </a:rPr>
              <a:t>, което е потвърдено или 100 %. 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2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548680"/>
            <a:ext cx="8229600" cy="6048672"/>
          </a:xfrm>
          <a:prstGeom prst="rect">
            <a:avLst/>
          </a:prstGeom>
        </p:spPr>
        <p:txBody>
          <a:bodyPr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2.2.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Резултати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изцяло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отменени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през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2024 г.,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всички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съдебни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актове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общо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за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всички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върнати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дела от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въззивна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или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касационна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 инстанция. </a:t>
            </a:r>
            <a:endParaRPr lang="bg-BG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6650" y="1412776"/>
            <a:ext cx="8239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 smtClean="0">
                <a:latin typeface="Arial Narrow" panose="020B0606020202030204" pitchFamily="34" charset="0"/>
              </a:rPr>
              <a:t>       </a:t>
            </a:r>
            <a:r>
              <a:rPr lang="ru-RU" dirty="0" err="1">
                <a:latin typeface="Arial Narrow" panose="020B0606020202030204" pitchFamily="34" charset="0"/>
              </a:rPr>
              <a:t>Върнати</a:t>
            </a:r>
            <a:r>
              <a:rPr lang="ru-RU" dirty="0">
                <a:latin typeface="Arial Narrow" panose="020B0606020202030204" pitchFamily="34" charset="0"/>
              </a:rPr>
              <a:t>, </a:t>
            </a:r>
            <a:r>
              <a:rPr lang="ru-RU" dirty="0" err="1">
                <a:latin typeface="Arial Narrow" panose="020B0606020202030204" pitchFamily="34" charset="0"/>
              </a:rPr>
              <a:t>обжалвани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протестирани</a:t>
            </a:r>
            <a:r>
              <a:rPr lang="ru-RU" dirty="0">
                <a:latin typeface="Arial Narrow" panose="020B0606020202030204" pitchFamily="34" charset="0"/>
              </a:rPr>
              <a:t> 2024г. </a:t>
            </a:r>
            <a:r>
              <a:rPr lang="ru-RU" dirty="0" err="1">
                <a:latin typeface="Arial Narrow" panose="020B0606020202030204" pitchFamily="34" charset="0"/>
              </a:rPr>
              <a:t>общо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, граждански и АНД на </a:t>
            </a:r>
            <a:r>
              <a:rPr lang="ru-RU" b="1" dirty="0" err="1">
                <a:latin typeface="Arial Narrow" panose="020B0606020202030204" pitchFamily="34" charset="0"/>
              </a:rPr>
              <a:t>съдия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b="1" dirty="0" err="1">
                <a:latin typeface="Arial Narrow" panose="020B0606020202030204" pitchFamily="34" charset="0"/>
              </a:rPr>
              <a:t>Дияна</a:t>
            </a:r>
            <a:r>
              <a:rPr lang="ru-RU" b="1" dirty="0">
                <a:latin typeface="Arial Narrow" panose="020B0606020202030204" pitchFamily="34" charset="0"/>
              </a:rPr>
              <a:t> Петрова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31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общо</a:t>
            </a:r>
            <a:r>
              <a:rPr lang="ru-RU" dirty="0">
                <a:latin typeface="Arial Narrow" panose="020B0606020202030204" pitchFamily="34" charset="0"/>
              </a:rPr>
              <a:t>, от </a:t>
            </a:r>
            <a:r>
              <a:rPr lang="ru-RU" dirty="0" err="1">
                <a:latin typeface="Arial Narrow" panose="020B0606020202030204" pitchFamily="34" charset="0"/>
              </a:rPr>
              <a:t>които</a:t>
            </a:r>
            <a:r>
              <a:rPr lang="ru-RU" dirty="0">
                <a:latin typeface="Arial Narrow" panose="020B0606020202030204" pitchFamily="34" charset="0"/>
              </a:rPr>
              <a:t> 15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граждански и 16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Резултати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изцяло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отменени</a:t>
            </a:r>
            <a:r>
              <a:rPr lang="ru-RU" dirty="0">
                <a:latin typeface="Arial Narrow" panose="020B0606020202030204" pitchFamily="34" charset="0"/>
              </a:rPr>
              <a:t> 2024г. </a:t>
            </a:r>
            <a:r>
              <a:rPr lang="ru-RU" dirty="0" err="1">
                <a:latin typeface="Arial Narrow" panose="020B0606020202030204" pitchFamily="34" charset="0"/>
              </a:rPr>
              <a:t>общо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, граждански и АНД 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3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., от </a:t>
            </a:r>
            <a:r>
              <a:rPr lang="ru-RU" dirty="0" err="1">
                <a:latin typeface="Arial Narrow" panose="020B0606020202030204" pitchFamily="34" charset="0"/>
              </a:rPr>
              <a:t>които</a:t>
            </a:r>
            <a:r>
              <a:rPr lang="ru-RU" dirty="0">
                <a:latin typeface="Arial Narrow" panose="020B0606020202030204" pitchFamily="34" charset="0"/>
              </a:rPr>
              <a:t> 2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граждански и 1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. В </a:t>
            </a:r>
            <a:r>
              <a:rPr lang="ru-RU" dirty="0" err="1">
                <a:latin typeface="Arial Narrow" panose="020B0606020202030204" pitchFamily="34" charset="0"/>
              </a:rPr>
              <a:t>процентно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съотношение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изцяло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отменени</a:t>
            </a:r>
            <a:r>
              <a:rPr lang="ru-RU" dirty="0">
                <a:latin typeface="Arial Narrow" panose="020B0606020202030204" pitchFamily="34" charset="0"/>
              </a:rPr>
              <a:t> 9 % от </a:t>
            </a:r>
            <a:r>
              <a:rPr lang="ru-RU" dirty="0" err="1">
                <a:latin typeface="Arial Narrow" panose="020B0606020202030204" pitchFamily="34" charset="0"/>
              </a:rPr>
              <a:t>върнатите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актове</a:t>
            </a:r>
            <a:r>
              <a:rPr lang="ru-RU" dirty="0" smtClean="0">
                <a:latin typeface="Arial Narrow" panose="020B0606020202030204" pitchFamily="34" charset="0"/>
              </a:rPr>
              <a:t>.</a:t>
            </a:r>
          </a:p>
          <a:p>
            <a:pPr algn="just"/>
            <a:endParaRPr lang="ru-RU" sz="800" dirty="0">
              <a:latin typeface="Arial Narrow" panose="020B0606020202030204" pitchFamily="34" charset="0"/>
            </a:endParaRPr>
          </a:p>
          <a:p>
            <a:pPr algn="just"/>
            <a:r>
              <a:rPr lang="ru-RU" dirty="0" smtClean="0">
                <a:latin typeface="Arial Narrow" panose="020B0606020202030204" pitchFamily="34" charset="0"/>
              </a:rPr>
              <a:t>       </a:t>
            </a:r>
            <a:r>
              <a:rPr lang="ru-RU" dirty="0" err="1" smtClean="0">
                <a:latin typeface="Arial Narrow" panose="020B0606020202030204" pitchFamily="34" charset="0"/>
              </a:rPr>
              <a:t>Върнати</a:t>
            </a:r>
            <a:r>
              <a:rPr lang="ru-RU" dirty="0">
                <a:latin typeface="Arial Narrow" panose="020B0606020202030204" pitchFamily="34" charset="0"/>
              </a:rPr>
              <a:t>, </a:t>
            </a:r>
            <a:r>
              <a:rPr lang="ru-RU" dirty="0" err="1">
                <a:latin typeface="Arial Narrow" panose="020B0606020202030204" pitchFamily="34" charset="0"/>
              </a:rPr>
              <a:t>обжалвани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протестирани</a:t>
            </a:r>
            <a:r>
              <a:rPr lang="ru-RU" dirty="0">
                <a:latin typeface="Arial Narrow" panose="020B0606020202030204" pitchFamily="34" charset="0"/>
              </a:rPr>
              <a:t> 2024г. </a:t>
            </a:r>
            <a:r>
              <a:rPr lang="ru-RU" dirty="0" err="1">
                <a:latin typeface="Arial Narrow" panose="020B0606020202030204" pitchFamily="34" charset="0"/>
              </a:rPr>
              <a:t>общо</a:t>
            </a:r>
            <a:r>
              <a:rPr lang="ru-RU" dirty="0">
                <a:latin typeface="Arial Narrow" panose="020B0606020202030204" pitchFamily="34" charset="0"/>
              </a:rPr>
              <a:t> граждански на </a:t>
            </a:r>
            <a:r>
              <a:rPr lang="ru-RU" b="1" dirty="0" err="1">
                <a:latin typeface="Arial Narrow" panose="020B0606020202030204" pitchFamily="34" charset="0"/>
              </a:rPr>
              <a:t>съдия</a:t>
            </a:r>
            <a:r>
              <a:rPr lang="ru-RU" b="1" dirty="0">
                <a:latin typeface="Arial Narrow" panose="020B0606020202030204" pitchFamily="34" charset="0"/>
              </a:rPr>
              <a:t> Соня </a:t>
            </a:r>
            <a:r>
              <a:rPr lang="ru-RU" b="1" dirty="0" err="1">
                <a:latin typeface="Arial Narrow" panose="020B0606020202030204" pitchFamily="34" charset="0"/>
              </a:rPr>
              <a:t>Стефанова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27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Резултати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изцяло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отменени</a:t>
            </a:r>
            <a:r>
              <a:rPr lang="ru-RU" dirty="0">
                <a:latin typeface="Arial Narrow" panose="020B0606020202030204" pitchFamily="34" charset="0"/>
              </a:rPr>
              <a:t> 2024г.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5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В </a:t>
            </a:r>
            <a:r>
              <a:rPr lang="ru-RU" dirty="0" err="1">
                <a:latin typeface="Arial Narrow" panose="020B0606020202030204" pitchFamily="34" charset="0"/>
              </a:rPr>
              <a:t>процентно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съотношение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изцяло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отменени</a:t>
            </a:r>
            <a:r>
              <a:rPr lang="ru-RU" dirty="0">
                <a:latin typeface="Arial Narrow" panose="020B0606020202030204" pitchFamily="34" charset="0"/>
              </a:rPr>
              <a:t> 18 % от </a:t>
            </a:r>
            <a:r>
              <a:rPr lang="ru-RU" dirty="0" err="1">
                <a:latin typeface="Arial Narrow" panose="020B0606020202030204" pitchFamily="34" charset="0"/>
              </a:rPr>
              <a:t>върнатите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актове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endParaRPr lang="ru-RU" dirty="0" smtClean="0">
              <a:latin typeface="Arial Narrow" panose="020B0606020202030204" pitchFamily="34" charset="0"/>
            </a:endParaRPr>
          </a:p>
          <a:p>
            <a:pPr algn="just"/>
            <a:endParaRPr lang="ru-RU" sz="800" dirty="0">
              <a:latin typeface="Arial Narrow" panose="020B0606020202030204" pitchFamily="34" charset="0"/>
            </a:endParaRPr>
          </a:p>
          <a:p>
            <a:pPr algn="just"/>
            <a:r>
              <a:rPr lang="ru-RU" dirty="0" smtClean="0">
                <a:latin typeface="Arial Narrow" panose="020B0606020202030204" pitchFamily="34" charset="0"/>
              </a:rPr>
              <a:t>       </a:t>
            </a:r>
            <a:r>
              <a:rPr lang="ru-RU" dirty="0" err="1" smtClean="0">
                <a:latin typeface="Arial Narrow" panose="020B0606020202030204" pitchFamily="34" charset="0"/>
              </a:rPr>
              <a:t>Върнати</a:t>
            </a:r>
            <a:r>
              <a:rPr lang="ru-RU" dirty="0">
                <a:latin typeface="Arial Narrow" panose="020B0606020202030204" pitchFamily="34" charset="0"/>
              </a:rPr>
              <a:t>, </a:t>
            </a:r>
            <a:r>
              <a:rPr lang="ru-RU" dirty="0" err="1">
                <a:latin typeface="Arial Narrow" panose="020B0606020202030204" pitchFamily="34" charset="0"/>
              </a:rPr>
              <a:t>обжалвани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протестирани</a:t>
            </a:r>
            <a:r>
              <a:rPr lang="ru-RU" dirty="0">
                <a:latin typeface="Arial Narrow" panose="020B0606020202030204" pitchFamily="34" charset="0"/>
              </a:rPr>
              <a:t> 2024г. </a:t>
            </a:r>
            <a:r>
              <a:rPr lang="ru-RU" dirty="0" err="1">
                <a:latin typeface="Arial Narrow" panose="020B0606020202030204" pitchFamily="34" charset="0"/>
              </a:rPr>
              <a:t>общо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, граждански и АНД на </a:t>
            </a:r>
            <a:r>
              <a:rPr lang="ru-RU" b="1" dirty="0" err="1">
                <a:latin typeface="Arial Narrow" panose="020B0606020202030204" pitchFamily="34" charset="0"/>
              </a:rPr>
              <a:t>съдия</a:t>
            </a:r>
            <a:r>
              <a:rPr lang="ru-RU" b="1" dirty="0">
                <a:latin typeface="Arial Narrow" panose="020B0606020202030204" pitchFamily="34" charset="0"/>
              </a:rPr>
              <a:t> Елена </a:t>
            </a:r>
            <a:r>
              <a:rPr lang="ru-RU" b="1" dirty="0" err="1">
                <a:latin typeface="Arial Narrow" panose="020B0606020202030204" pitchFamily="34" charset="0"/>
              </a:rPr>
              <a:t>Геренска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22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общо</a:t>
            </a:r>
            <a:r>
              <a:rPr lang="ru-RU" dirty="0">
                <a:latin typeface="Arial Narrow" panose="020B0606020202030204" pitchFamily="34" charset="0"/>
              </a:rPr>
              <a:t>, от </a:t>
            </a:r>
            <a:r>
              <a:rPr lang="ru-RU" dirty="0" err="1">
                <a:latin typeface="Arial Narrow" panose="020B0606020202030204" pitchFamily="34" charset="0"/>
              </a:rPr>
              <a:t>които</a:t>
            </a:r>
            <a:r>
              <a:rPr lang="ru-RU" dirty="0">
                <a:latin typeface="Arial Narrow" panose="020B0606020202030204" pitchFamily="34" charset="0"/>
              </a:rPr>
              <a:t> 6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граждански и 16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Резултати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изцяло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отменени</a:t>
            </a:r>
            <a:r>
              <a:rPr lang="ru-RU" dirty="0">
                <a:latin typeface="Arial Narrow" panose="020B0606020202030204" pitchFamily="34" charset="0"/>
              </a:rPr>
              <a:t> 2024г. </a:t>
            </a:r>
            <a:r>
              <a:rPr lang="ru-RU" dirty="0" err="1">
                <a:latin typeface="Arial Narrow" panose="020B0606020202030204" pitchFamily="34" charset="0"/>
              </a:rPr>
              <a:t>общо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, граждански и АНД 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1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., от </a:t>
            </a:r>
            <a:r>
              <a:rPr lang="ru-RU" dirty="0" err="1">
                <a:latin typeface="Arial Narrow" panose="020B0606020202030204" pitchFamily="34" charset="0"/>
              </a:rPr>
              <a:t>които</a:t>
            </a:r>
            <a:r>
              <a:rPr lang="ru-RU" dirty="0">
                <a:latin typeface="Arial Narrow" panose="020B0606020202030204" pitchFamily="34" charset="0"/>
              </a:rPr>
              <a:t> 1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граждански и 0 </a:t>
            </a:r>
            <a:r>
              <a:rPr lang="ru-RU" dirty="0" err="1">
                <a:latin typeface="Arial Narrow" panose="020B0606020202030204" pitchFamily="34" charset="0"/>
              </a:rPr>
              <a:t>бр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r>
              <a:rPr lang="ru-RU" dirty="0" err="1">
                <a:latin typeface="Arial Narrow" panose="020B0606020202030204" pitchFamily="34" charset="0"/>
              </a:rPr>
              <a:t>наказателни</a:t>
            </a:r>
            <a:r>
              <a:rPr lang="ru-RU" dirty="0">
                <a:latin typeface="Arial Narrow" panose="020B0606020202030204" pitchFamily="34" charset="0"/>
              </a:rPr>
              <a:t>. В </a:t>
            </a:r>
            <a:r>
              <a:rPr lang="ru-RU" dirty="0" err="1">
                <a:latin typeface="Arial Narrow" panose="020B0606020202030204" pitchFamily="34" charset="0"/>
              </a:rPr>
              <a:t>процентно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съотношение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са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изцяло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потвърдени</a:t>
            </a:r>
            <a:r>
              <a:rPr lang="ru-RU" dirty="0">
                <a:latin typeface="Arial Narrow" panose="020B0606020202030204" pitchFamily="34" charset="0"/>
              </a:rPr>
              <a:t> 0.04 % от </a:t>
            </a:r>
            <a:r>
              <a:rPr lang="ru-RU" dirty="0" err="1">
                <a:latin typeface="Arial Narrow" panose="020B0606020202030204" pitchFamily="34" charset="0"/>
              </a:rPr>
              <a:t>върнатите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актове</a:t>
            </a:r>
            <a:r>
              <a:rPr lang="ru-RU" dirty="0">
                <a:latin typeface="Arial Narrow" panose="020B0606020202030204" pitchFamily="34" charset="0"/>
              </a:rPr>
              <a:t>. </a:t>
            </a:r>
            <a:endParaRPr lang="ru-RU" dirty="0" smtClean="0">
              <a:latin typeface="Arial Narrow" panose="020B0606020202030204" pitchFamily="34" charset="0"/>
            </a:endParaRPr>
          </a:p>
          <a:p>
            <a:pPr algn="just"/>
            <a:endParaRPr lang="ru-RU" sz="800" dirty="0">
              <a:latin typeface="Arial Narrow" panose="020B0606020202030204" pitchFamily="34" charset="0"/>
            </a:endParaRPr>
          </a:p>
          <a:p>
            <a:pPr algn="just"/>
            <a:r>
              <a:rPr lang="ru-RU" dirty="0" smtClean="0">
                <a:latin typeface="Arial Narrow" panose="020B0606020202030204" pitchFamily="34" charset="0"/>
              </a:rPr>
              <a:t>      </a:t>
            </a:r>
            <a:r>
              <a:rPr lang="ru-RU" b="1" dirty="0" err="1" smtClean="0">
                <a:latin typeface="Arial Narrow" panose="020B0606020202030204" pitchFamily="34" charset="0"/>
              </a:rPr>
              <a:t>Съдия</a:t>
            </a:r>
            <a:r>
              <a:rPr lang="ru-RU" b="1" dirty="0" smtClean="0">
                <a:latin typeface="Arial Narrow" panose="020B0606020202030204" pitchFamily="34" charset="0"/>
              </a:rPr>
              <a:t> </a:t>
            </a:r>
            <a:r>
              <a:rPr lang="ru-RU" b="1" dirty="0">
                <a:latin typeface="Arial Narrow" panose="020B0606020202030204" pitchFamily="34" charset="0"/>
              </a:rPr>
              <a:t>Милена </a:t>
            </a:r>
            <a:r>
              <a:rPr lang="ru-RU" b="1" dirty="0" err="1">
                <a:latin typeface="Arial Narrow" panose="020B0606020202030204" pitchFamily="34" charset="0"/>
              </a:rPr>
              <a:t>Хазарян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няма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изцяло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отменени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съдебни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актове</a:t>
            </a:r>
            <a:r>
              <a:rPr lang="ru-RU" dirty="0">
                <a:latin typeface="Arial Narrow" panose="020B0606020202030204" pitchFamily="34" charset="0"/>
              </a:rPr>
              <a:t> от </a:t>
            </a:r>
            <a:r>
              <a:rPr lang="ru-RU" dirty="0" err="1">
                <a:latin typeface="Arial Narrow" panose="020B0606020202030204" pitchFamily="34" charset="0"/>
              </a:rPr>
              <a:t>върнатите</a:t>
            </a:r>
            <a:r>
              <a:rPr lang="ru-RU" dirty="0">
                <a:latin typeface="Arial Narrow" panose="020B0606020202030204" pitchFamily="34" charset="0"/>
              </a:rPr>
              <a:t> с </a:t>
            </a:r>
            <a:r>
              <a:rPr lang="ru-RU" dirty="0" err="1">
                <a:latin typeface="Arial Narrow" panose="020B0606020202030204" pitchFamily="34" charset="0"/>
              </a:rPr>
              <a:t>резултат</a:t>
            </a:r>
            <a:r>
              <a:rPr lang="ru-RU" dirty="0">
                <a:latin typeface="Arial Narrow" panose="020B0606020202030204" pitchFamily="34" charset="0"/>
              </a:rPr>
              <a:t> от </a:t>
            </a:r>
            <a:r>
              <a:rPr lang="ru-RU" dirty="0" err="1">
                <a:latin typeface="Arial Narrow" panose="020B0606020202030204" pitchFamily="34" charset="0"/>
              </a:rPr>
              <a:t>възизвната</a:t>
            </a:r>
            <a:r>
              <a:rPr lang="ru-RU" dirty="0">
                <a:latin typeface="Arial Narrow" panose="020B0606020202030204" pitchFamily="34" charset="0"/>
              </a:rPr>
              <a:t> инстанция. </a:t>
            </a:r>
          </a:p>
        </p:txBody>
      </p:sp>
    </p:spTree>
    <p:extLst>
      <p:ext uri="{BB962C8B-B14F-4D97-AF65-F5344CB8AC3E}">
        <p14:creationId xmlns:p14="http://schemas.microsoft.com/office/powerpoint/2010/main" val="35454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 Тенденции 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и заключение.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88840"/>
            <a:ext cx="8640960" cy="42484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/>
              <a:t> 	</a:t>
            </a:r>
            <a:r>
              <a:rPr lang="bg-BG" sz="2000" dirty="0" smtClean="0">
                <a:latin typeface="Arial Narrow" panose="020B0606020202030204" pitchFamily="34" charset="0"/>
              </a:rPr>
              <a:t>През изминалата година се запази ритъма на работа на съдиите, който осигури качествено и в срок разглеждане и решаване на делата, както и минималния брой останали несвършени дела в края на отчетния период.</a:t>
            </a:r>
          </a:p>
          <a:p>
            <a:pPr marL="0" indent="0" algn="just">
              <a:buNone/>
            </a:pP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	</a:t>
            </a:r>
            <a:r>
              <a:rPr lang="bg-BG" sz="2000" dirty="0" smtClean="0">
                <a:latin typeface="Arial Narrow" panose="020B0606020202030204" pitchFamily="34" charset="0"/>
              </a:rPr>
              <a:t>През </a:t>
            </a:r>
            <a:r>
              <a:rPr lang="bg-BG" sz="2000" dirty="0" smtClean="0">
                <a:latin typeface="Arial Narrow" panose="020B0606020202030204" pitchFamily="34" charset="0"/>
              </a:rPr>
              <a:t>отчетния </a:t>
            </a:r>
            <a:r>
              <a:rPr lang="bg-BG" sz="2000" dirty="0" smtClean="0">
                <a:latin typeface="Arial Narrow" panose="020B0606020202030204" pitchFamily="34" charset="0"/>
              </a:rPr>
              <a:t>период се постигна, </a:t>
            </a:r>
            <a:r>
              <a:rPr lang="bg-BG" sz="2000" dirty="0" smtClean="0">
                <a:latin typeface="Arial Narrow" panose="020B0606020202030204" pitchFamily="34" charset="0"/>
              </a:rPr>
              <a:t>доколкото е възможно при щат от трима съдии, частична специализация по материя.</a:t>
            </a:r>
          </a:p>
          <a:p>
            <a:pPr marL="0" indent="0" algn="just">
              <a:buNone/>
            </a:pP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	Работата на съдиите на пълен щат през изминалата година, намали натовареността, което в симбиоза със усърдната работа на магистратите подобри разглеждането и решаването в разумен срок на </a:t>
            </a:r>
            <a:r>
              <a:rPr lang="bg-BG" sz="2000" dirty="0" err="1" smtClean="0">
                <a:latin typeface="Arial Narrow" panose="020B0606020202030204" pitchFamily="34" charset="0"/>
              </a:rPr>
              <a:t>новопостъпилите</a:t>
            </a:r>
            <a:r>
              <a:rPr lang="bg-BG" sz="2000" dirty="0" smtClean="0">
                <a:latin typeface="Arial Narrow" panose="020B0606020202030204" pitchFamily="34" charset="0"/>
              </a:rPr>
              <a:t> дела. </a:t>
            </a:r>
            <a:r>
              <a:rPr lang="bg-BG" sz="1800" dirty="0" smtClean="0">
                <a:latin typeface="Arial Narrow" panose="020B0606020202030204" pitchFamily="34" charset="0"/>
              </a:rPr>
              <a:t>	 .</a:t>
            </a:r>
            <a:endParaRPr lang="bg-BG" sz="1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VII.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ДИСЦИПЛИНАРНИ ПРОИЗВОДСТВА.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589859"/>
          </a:xfrm>
        </p:spPr>
        <p:txBody>
          <a:bodyPr/>
          <a:lstStyle/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endParaRPr lang="ru-RU" sz="1800" dirty="0"/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    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През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>
                <a:latin typeface="Arial Narrow" panose="020B0606020202030204" pitchFamily="34" charset="0"/>
              </a:rPr>
              <a:t>календарната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smtClean="0">
                <a:latin typeface="Arial Narrow" panose="020B0606020202030204" pitchFamily="34" charset="0"/>
              </a:rPr>
              <a:t>2024 </a:t>
            </a:r>
            <a:r>
              <a:rPr lang="ru-RU" sz="1800" dirty="0">
                <a:latin typeface="Arial Narrow" panose="020B0606020202030204" pitchFamily="34" charset="0"/>
              </a:rPr>
              <a:t>г. не са образувани дисциплинарни производства по отношение на други районни съдии, държавни съдебни изпълнители, съдията по вписванията и </a:t>
            </a:r>
            <a:r>
              <a:rPr lang="ru-RU" sz="1800" dirty="0" err="1" smtClean="0">
                <a:latin typeface="Arial Narrow" panose="020B0606020202030204" pitchFamily="34" charset="0"/>
              </a:rPr>
              <a:t>едно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образувано</a:t>
            </a:r>
            <a:r>
              <a:rPr lang="ru-RU" sz="1800" dirty="0" smtClean="0">
                <a:latin typeface="Arial Narrow" panose="020B0606020202030204" pitchFamily="34" charset="0"/>
              </a:rPr>
              <a:t> по отношение на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съдебен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служител</a:t>
            </a:r>
            <a:r>
              <a:rPr lang="ru-RU" sz="1800" dirty="0" smtClean="0">
                <a:latin typeface="Arial Narrow" panose="020B0606020202030204" pitchFamily="34" charset="0"/>
              </a:rPr>
              <a:t>.</a:t>
            </a:r>
            <a:endParaRPr lang="ru-RU" sz="1800" dirty="0">
              <a:latin typeface="Arial Narrow" panose="020B0606020202030204" pitchFamily="34" charset="0"/>
            </a:endParaRPr>
          </a:p>
          <a:p>
            <a:endParaRPr lang="ru-RU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031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51216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VIII. ДЪРЖАВНИ СЪДЕБНИ ИЗПЪЛНИТЕЛИ. СЪДИЯ ПО ВПИСВАНИЯТА</a:t>
            </a:r>
            <a:endParaRPr lang="bg-BG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6085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      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       През отчетната </a:t>
            </a:r>
            <a:r>
              <a:rPr lang="bg-BG" sz="1800" dirty="0" smtClean="0">
                <a:latin typeface="Arial Narrow" panose="020B0606020202030204" pitchFamily="34" charset="0"/>
              </a:rPr>
              <a:t>2024 </a:t>
            </a:r>
            <a:r>
              <a:rPr lang="bg-BG" sz="1800" dirty="0" smtClean="0">
                <a:latin typeface="Arial Narrow" panose="020B0606020202030204" pitchFamily="34" charset="0"/>
              </a:rPr>
              <a:t>г. в Съдебно-изпълнителна служба при Районен съд - Велики Преслав са били на производство </a:t>
            </a:r>
            <a:r>
              <a:rPr lang="bg-BG" sz="1800" dirty="0" smtClean="0">
                <a:latin typeface="Arial Narrow" panose="020B0606020202030204" pitchFamily="34" charset="0"/>
              </a:rPr>
              <a:t>1112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изпълнителни дела, от които </a:t>
            </a:r>
            <a:r>
              <a:rPr lang="bg-BG" sz="1800" dirty="0" smtClean="0">
                <a:latin typeface="Arial Narrow" panose="020B0606020202030204" pitchFamily="34" charset="0"/>
              </a:rPr>
              <a:t>325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новообразувани. В полза на граждани - </a:t>
            </a:r>
            <a:r>
              <a:rPr lang="bg-BG" sz="1800" dirty="0" smtClean="0">
                <a:latin typeface="Arial Narrow" panose="020B0606020202030204" pitchFamily="34" charset="0"/>
              </a:rPr>
              <a:t>283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броя, в полза на държавата </a:t>
            </a:r>
            <a:r>
              <a:rPr lang="bg-BG" sz="1800" dirty="0" smtClean="0">
                <a:latin typeface="Arial Narrow" panose="020B0606020202030204" pitchFamily="34" charset="0"/>
              </a:rPr>
              <a:t>711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броя, в полза на юридически лица </a:t>
            </a:r>
            <a:r>
              <a:rPr lang="bg-BG" sz="1800" dirty="0" smtClean="0">
                <a:latin typeface="Arial Narrow" panose="020B0606020202030204" pitchFamily="34" charset="0"/>
              </a:rPr>
              <a:t>84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броя, </a:t>
            </a:r>
            <a:r>
              <a:rPr lang="bg-BG" sz="1800" dirty="0" smtClean="0">
                <a:latin typeface="Arial Narrow" panose="020B0606020202030204" pitchFamily="34" charset="0"/>
              </a:rPr>
              <a:t>няма изпълнения </a:t>
            </a:r>
            <a:r>
              <a:rPr lang="bg-BG" sz="1800" dirty="0" smtClean="0">
                <a:latin typeface="Arial Narrow" panose="020B0606020202030204" pitchFamily="34" charset="0"/>
              </a:rPr>
              <a:t>на чуждестранни </a:t>
            </a:r>
            <a:r>
              <a:rPr lang="bg-BG" sz="1800" dirty="0" smtClean="0">
                <a:latin typeface="Arial Narrow" panose="020B0606020202030204" pitchFamily="34" charset="0"/>
              </a:rPr>
              <a:t>решения </a:t>
            </a:r>
            <a:r>
              <a:rPr lang="bg-BG" sz="1800" dirty="0" smtClean="0">
                <a:latin typeface="Arial Narrow" panose="020B0606020202030204" pitchFamily="34" charset="0"/>
              </a:rPr>
              <a:t>и изпълнения на обезпечителни мерки </a:t>
            </a:r>
            <a:r>
              <a:rPr lang="bg-BG" sz="1800" dirty="0" smtClean="0">
                <a:latin typeface="Arial Narrow" panose="020B0606020202030204" pitchFamily="34" charset="0"/>
              </a:rPr>
              <a:t>34 </a:t>
            </a:r>
            <a:r>
              <a:rPr lang="bg-BG" sz="1800" dirty="0" smtClean="0">
                <a:latin typeface="Arial Narrow" panose="020B0606020202030204" pitchFamily="34" charset="0"/>
              </a:rPr>
              <a:t>броя.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       </a:t>
            </a:r>
            <a:r>
              <a:rPr lang="bg-BG" sz="1800" dirty="0" smtClean="0">
                <a:latin typeface="Arial Narrow" panose="020B0606020202030204" pitchFamily="34" charset="0"/>
              </a:rPr>
              <a:t>Сравнение с предходния отчетен период 2023 </a:t>
            </a:r>
            <a:r>
              <a:rPr lang="bg-BG" sz="1800" dirty="0" smtClean="0">
                <a:latin typeface="Arial Narrow" panose="020B0606020202030204" pitchFamily="34" charset="0"/>
              </a:rPr>
              <a:t>г. в Съдебно-изпълнителна служба при Районен съд – Велики Преслав са били на производство </a:t>
            </a:r>
            <a:r>
              <a:rPr lang="bg-BG" sz="1800" dirty="0" smtClean="0">
                <a:latin typeface="Arial Narrow" panose="020B0606020202030204" pitchFamily="34" charset="0"/>
              </a:rPr>
              <a:t>944 </a:t>
            </a:r>
            <a:r>
              <a:rPr lang="bg-BG" sz="1800" dirty="0" smtClean="0">
                <a:latin typeface="Arial Narrow" panose="020B0606020202030204" pitchFamily="34" charset="0"/>
              </a:rPr>
              <a:t>изпълнителни дела, от които </a:t>
            </a:r>
            <a:r>
              <a:rPr lang="bg-BG" sz="1800" dirty="0" smtClean="0">
                <a:latin typeface="Arial Narrow" panose="020B0606020202030204" pitchFamily="34" charset="0"/>
              </a:rPr>
              <a:t>154 </a:t>
            </a:r>
            <a:r>
              <a:rPr lang="bg-BG" sz="1800" dirty="0" smtClean="0">
                <a:latin typeface="Arial Narrow" panose="020B0606020202030204" pitchFamily="34" charset="0"/>
              </a:rPr>
              <a:t>новообразувани. </a:t>
            </a:r>
            <a:r>
              <a:rPr lang="bg-BG" sz="1800" dirty="0">
                <a:latin typeface="Arial Narrow" panose="020B0606020202030204" pitchFamily="34" charset="0"/>
              </a:rPr>
              <a:t>В полза на граждани - </a:t>
            </a:r>
            <a:r>
              <a:rPr lang="bg-BG" sz="1800" dirty="0" smtClean="0">
                <a:latin typeface="Arial Narrow" panose="020B0606020202030204" pitchFamily="34" charset="0"/>
              </a:rPr>
              <a:t>301 </a:t>
            </a:r>
            <a:r>
              <a:rPr lang="bg-BG" sz="1800" dirty="0">
                <a:latin typeface="Arial Narrow" panose="020B0606020202030204" pitchFamily="34" charset="0"/>
              </a:rPr>
              <a:t>броя, в полза на държавата </a:t>
            </a:r>
            <a:r>
              <a:rPr lang="bg-BG" sz="1800" dirty="0" smtClean="0">
                <a:latin typeface="Arial Narrow" panose="020B0606020202030204" pitchFamily="34" charset="0"/>
              </a:rPr>
              <a:t>504 </a:t>
            </a:r>
            <a:r>
              <a:rPr lang="bg-BG" sz="1800" dirty="0">
                <a:latin typeface="Arial Narrow" panose="020B0606020202030204" pitchFamily="34" charset="0"/>
              </a:rPr>
              <a:t>броя, в полза на юридически лица </a:t>
            </a:r>
            <a:r>
              <a:rPr lang="bg-BG" sz="1800" dirty="0" smtClean="0">
                <a:latin typeface="Arial Narrow" panose="020B0606020202030204" pitchFamily="34" charset="0"/>
              </a:rPr>
              <a:t>120 </a:t>
            </a:r>
            <a:r>
              <a:rPr lang="bg-BG" sz="1800" dirty="0">
                <a:latin typeface="Arial Narrow" panose="020B0606020202030204" pitchFamily="34" charset="0"/>
              </a:rPr>
              <a:t>броя, </a:t>
            </a:r>
            <a:r>
              <a:rPr lang="bg-BG" sz="1800" dirty="0" smtClean="0">
                <a:latin typeface="Arial Narrow" panose="020B0606020202030204" pitchFamily="34" charset="0"/>
              </a:rPr>
              <a:t>изпълнения </a:t>
            </a:r>
            <a:r>
              <a:rPr lang="bg-BG" sz="1800" dirty="0">
                <a:latin typeface="Arial Narrow" panose="020B0606020202030204" pitchFamily="34" charset="0"/>
              </a:rPr>
              <a:t>на чуждестранни решения </a:t>
            </a:r>
            <a:r>
              <a:rPr lang="bg-BG" sz="1800" dirty="0" smtClean="0">
                <a:latin typeface="Arial Narrow" panose="020B0606020202030204" pitchFamily="34" charset="0"/>
              </a:rPr>
              <a:t>1 бр. и </a:t>
            </a:r>
            <a:r>
              <a:rPr lang="bg-BG" sz="1800" dirty="0">
                <a:latin typeface="Arial Narrow" panose="020B0606020202030204" pitchFamily="34" charset="0"/>
              </a:rPr>
              <a:t>изпълнения на обезпечителни мерки </a:t>
            </a:r>
            <a:r>
              <a:rPr lang="bg-BG" sz="1800" dirty="0" smtClean="0">
                <a:latin typeface="Arial Narrow" panose="020B0606020202030204" pitchFamily="34" charset="0"/>
              </a:rPr>
              <a:t>18 </a:t>
            </a:r>
            <a:r>
              <a:rPr lang="bg-BG" sz="1800" dirty="0">
                <a:latin typeface="Arial Narrow" panose="020B0606020202030204" pitchFamily="34" charset="0"/>
              </a:rPr>
              <a:t>броя.</a:t>
            </a:r>
            <a:endParaRPr lang="bg-BG" sz="18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       Общо изпълнителни дела са свършили през </a:t>
            </a:r>
            <a:r>
              <a:rPr lang="bg-BG" sz="1800" dirty="0" smtClean="0">
                <a:latin typeface="Arial Narrow" panose="020B0606020202030204" pitchFamily="34" charset="0"/>
              </a:rPr>
              <a:t>2024 </a:t>
            </a:r>
            <a:r>
              <a:rPr lang="bg-BG" sz="1800" dirty="0" smtClean="0">
                <a:latin typeface="Arial Narrow" panose="020B0606020202030204" pitchFamily="34" charset="0"/>
              </a:rPr>
              <a:t>г. в т.ч.: чрез реализиране на вземане – </a:t>
            </a:r>
            <a:r>
              <a:rPr lang="bg-BG" sz="1800" dirty="0" smtClean="0">
                <a:latin typeface="Arial Narrow" panose="020B0606020202030204" pitchFamily="34" charset="0"/>
              </a:rPr>
              <a:t>100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дела, прекратени по други причини - </a:t>
            </a:r>
            <a:r>
              <a:rPr lang="bg-BG" sz="1800" dirty="0" smtClean="0">
                <a:latin typeface="Arial Narrow" panose="020B0606020202030204" pitchFamily="34" charset="0"/>
              </a:rPr>
              <a:t>82 </a:t>
            </a:r>
            <a:r>
              <a:rPr lang="bg-BG" sz="1800" dirty="0" smtClean="0">
                <a:latin typeface="Arial Narrow" panose="020B0606020202030204" pitchFamily="34" charset="0"/>
              </a:rPr>
              <a:t>дела, </a:t>
            </a:r>
            <a:r>
              <a:rPr lang="bg-BG" sz="1800" dirty="0" smtClean="0">
                <a:latin typeface="Arial Narrow" panose="020B0606020202030204" pitchFamily="34" charset="0"/>
              </a:rPr>
              <a:t>7 </a:t>
            </a:r>
            <a:r>
              <a:rPr lang="bg-BG" sz="1800" dirty="0" smtClean="0">
                <a:latin typeface="Arial Narrow" panose="020B0606020202030204" pitchFamily="34" charset="0"/>
              </a:rPr>
              <a:t>са изпратени на друг съдебен изпълнител. 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        </a:t>
            </a:r>
            <a:r>
              <a:rPr lang="bg-BG" sz="1800" dirty="0" smtClean="0">
                <a:latin typeface="Arial Narrow" panose="020B0606020202030204" pitchFamily="34" charset="0"/>
              </a:rPr>
              <a:t>Сравнение с предходния отчетен период 2023 </a:t>
            </a:r>
            <a:r>
              <a:rPr lang="bg-BG" sz="1800" dirty="0" smtClean="0">
                <a:latin typeface="Arial Narrow" panose="020B0606020202030204" pitchFamily="34" charset="0"/>
              </a:rPr>
              <a:t>г. </a:t>
            </a:r>
            <a:r>
              <a:rPr lang="bg-BG" sz="1800" dirty="0" smtClean="0">
                <a:latin typeface="Arial Narrow" panose="020B0606020202030204" pitchFamily="34" charset="0"/>
              </a:rPr>
              <a:t>в т.ч.: </a:t>
            </a:r>
            <a:r>
              <a:rPr lang="bg-BG" sz="1800" dirty="0" smtClean="0">
                <a:latin typeface="Arial Narrow" panose="020B0606020202030204" pitchFamily="34" charset="0"/>
              </a:rPr>
              <a:t>чрез реализиране на вземане – </a:t>
            </a:r>
            <a:r>
              <a:rPr lang="bg-BG" sz="1800" dirty="0" smtClean="0">
                <a:latin typeface="Arial Narrow" panose="020B0606020202030204" pitchFamily="34" charset="0"/>
              </a:rPr>
              <a:t>76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дела, прекратени по други причини - </a:t>
            </a:r>
            <a:r>
              <a:rPr lang="bg-BG" sz="1800" dirty="0" smtClean="0">
                <a:latin typeface="Arial Narrow" panose="020B0606020202030204" pitchFamily="34" charset="0"/>
              </a:rPr>
              <a:t>72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дела, </a:t>
            </a:r>
            <a:r>
              <a:rPr lang="bg-BG" sz="1800" dirty="0">
                <a:latin typeface="Arial Narrow" panose="020B0606020202030204" pitchFamily="34" charset="0"/>
              </a:rPr>
              <a:t>9</a:t>
            </a:r>
            <a:r>
              <a:rPr lang="bg-BG" sz="1800" dirty="0" smtClean="0">
                <a:latin typeface="Arial Narrow" panose="020B0606020202030204" pitchFamily="34" charset="0"/>
              </a:rPr>
              <a:t> </a:t>
            </a:r>
            <a:r>
              <a:rPr lang="bg-BG" sz="1800" dirty="0" smtClean="0">
                <a:latin typeface="Arial Narrow" panose="020B0606020202030204" pitchFamily="34" charset="0"/>
              </a:rPr>
              <a:t>са изпратени на друг съдебен изпълнител. </a:t>
            </a:r>
          </a:p>
        </p:txBody>
      </p:sp>
    </p:spTree>
    <p:extLst>
      <p:ext uri="{BB962C8B-B14F-4D97-AF65-F5344CB8AC3E}">
        <p14:creationId xmlns:p14="http://schemas.microsoft.com/office/powerpoint/2010/main" val="32461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</a:rPr>
              <a:t>        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r>
              <a:rPr lang="bg-BG" dirty="0" smtClean="0">
                <a:latin typeface="Arial Narrow" panose="020B0606020202030204" pitchFamily="34" charset="0"/>
              </a:rPr>
              <a:t>Събраните суми до края на отчетната </a:t>
            </a:r>
            <a:r>
              <a:rPr lang="bg-BG" dirty="0" smtClean="0">
                <a:latin typeface="Arial Narrow" panose="020B0606020202030204" pitchFamily="34" charset="0"/>
              </a:rPr>
              <a:t>2024 </a:t>
            </a:r>
            <a:r>
              <a:rPr lang="bg-BG" dirty="0" smtClean="0">
                <a:latin typeface="Arial Narrow" panose="020B0606020202030204" pitchFamily="34" charset="0"/>
              </a:rPr>
              <a:t>година от държавните съдебни изпълнители   възлизат общо на </a:t>
            </a:r>
            <a:r>
              <a:rPr lang="bg-BG" dirty="0" smtClean="0">
                <a:latin typeface="Arial Narrow" panose="020B0606020202030204" pitchFamily="34" charset="0"/>
              </a:rPr>
              <a:t>187 552 </a:t>
            </a:r>
            <a:r>
              <a:rPr lang="bg-BG" dirty="0" smtClean="0">
                <a:latin typeface="Arial Narrow" panose="020B0606020202030204" pitchFamily="34" charset="0"/>
              </a:rPr>
              <a:t>лева, от които </a:t>
            </a:r>
            <a:r>
              <a:rPr lang="bg-BG" dirty="0" smtClean="0">
                <a:latin typeface="Arial Narrow" panose="020B0606020202030204" pitchFamily="34" charset="0"/>
              </a:rPr>
              <a:t>15 535 </a:t>
            </a:r>
            <a:r>
              <a:rPr lang="bg-BG" dirty="0" smtClean="0">
                <a:latin typeface="Arial Narrow" panose="020B0606020202030204" pitchFamily="34" charset="0"/>
              </a:rPr>
              <a:t>лева са за такси, </a:t>
            </a:r>
            <a:r>
              <a:rPr lang="bg-BG" dirty="0" smtClean="0">
                <a:latin typeface="Arial Narrow" panose="020B0606020202030204" pitchFamily="34" charset="0"/>
              </a:rPr>
              <a:t>108 413 </a:t>
            </a:r>
            <a:r>
              <a:rPr lang="bg-BG" dirty="0" smtClean="0">
                <a:latin typeface="Arial Narrow" panose="020B0606020202030204" pitchFamily="34" charset="0"/>
              </a:rPr>
              <a:t>лева по изпълнителни листове. От общо събраните суми са платени доброволно </a:t>
            </a:r>
            <a:r>
              <a:rPr lang="bg-BG" dirty="0" smtClean="0">
                <a:latin typeface="Arial Narrow" panose="020B0606020202030204" pitchFamily="34" charset="0"/>
              </a:rPr>
              <a:t>30 536 </a:t>
            </a:r>
            <a:r>
              <a:rPr lang="bg-BG" dirty="0" smtClean="0">
                <a:latin typeface="Arial Narrow" panose="020B0606020202030204" pitchFamily="34" charset="0"/>
              </a:rPr>
              <a:t>лв</a:t>
            </a:r>
            <a:r>
              <a:rPr lang="bg-BG" dirty="0" smtClean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       Сравнение с предходния отчетен период 2023 г. от държавните съдебни изпълнители събраните суми възлизат общо на 212 108 </a:t>
            </a:r>
            <a:r>
              <a:rPr lang="bg-BG" dirty="0">
                <a:latin typeface="Arial Narrow" panose="020B0606020202030204" pitchFamily="34" charset="0"/>
              </a:rPr>
              <a:t>лева, от които </a:t>
            </a:r>
            <a:r>
              <a:rPr lang="bg-BG" dirty="0" smtClean="0">
                <a:latin typeface="Arial Narrow" panose="020B0606020202030204" pitchFamily="34" charset="0"/>
              </a:rPr>
              <a:t>16 051 </a:t>
            </a:r>
            <a:r>
              <a:rPr lang="bg-BG" dirty="0">
                <a:latin typeface="Arial Narrow" panose="020B0606020202030204" pitchFamily="34" charset="0"/>
              </a:rPr>
              <a:t>лева са за такси, </a:t>
            </a:r>
            <a:r>
              <a:rPr lang="bg-BG" dirty="0" smtClean="0">
                <a:latin typeface="Arial Narrow" panose="020B0606020202030204" pitchFamily="34" charset="0"/>
              </a:rPr>
              <a:t>111 295 </a:t>
            </a:r>
            <a:r>
              <a:rPr lang="bg-BG" dirty="0">
                <a:latin typeface="Arial Narrow" panose="020B0606020202030204" pitchFamily="34" charset="0"/>
              </a:rPr>
              <a:t>лева по изпълнителни листове. От общо събраните суми са платени доброволно </a:t>
            </a:r>
            <a:r>
              <a:rPr lang="bg-BG" dirty="0" smtClean="0">
                <a:latin typeface="Arial Narrow" panose="020B0606020202030204" pitchFamily="34" charset="0"/>
              </a:rPr>
              <a:t>41 130 </a:t>
            </a:r>
            <a:r>
              <a:rPr lang="bg-BG" dirty="0">
                <a:latin typeface="Arial Narrow" panose="020B0606020202030204" pitchFamily="34" charset="0"/>
              </a:rPr>
              <a:t>лв</a:t>
            </a:r>
            <a:r>
              <a:rPr lang="bg-BG" dirty="0" smtClean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bg-BG" dirty="0" smtClean="0">
                <a:latin typeface="Arial Narrow" panose="020B0606020202030204" pitchFamily="34" charset="0"/>
              </a:rPr>
              <a:t>            </a:t>
            </a:r>
            <a:r>
              <a:rPr lang="bg-BG" dirty="0" smtClean="0">
                <a:latin typeface="Arial Narrow" panose="020B0606020202030204" pitchFamily="34" charset="0"/>
              </a:rPr>
              <a:t>През отчетният период има </a:t>
            </a:r>
            <a:r>
              <a:rPr lang="bg-BG" dirty="0" smtClean="0">
                <a:latin typeface="Arial Narrow" panose="020B0606020202030204" pitchFamily="34" charset="0"/>
              </a:rPr>
              <a:t>подадени две </a:t>
            </a:r>
            <a:r>
              <a:rPr lang="bg-BG" dirty="0" smtClean="0">
                <a:latin typeface="Arial Narrow" panose="020B0606020202030204" pitchFamily="34" charset="0"/>
              </a:rPr>
              <a:t>жалба срещу действията на държавните съдебни </a:t>
            </a:r>
            <a:r>
              <a:rPr lang="bg-BG" dirty="0" smtClean="0">
                <a:latin typeface="Arial Narrow" panose="020B0606020202030204" pitchFamily="34" charset="0"/>
              </a:rPr>
              <a:t>изпълнители, като до края на отчетния период едната е отхвърлена от ШОС, като неоснователна. </a:t>
            </a:r>
            <a:r>
              <a:rPr lang="bg-BG" dirty="0" smtClean="0">
                <a:latin typeface="Arial Narrow" panose="020B0606020202030204" pitchFamily="34" charset="0"/>
              </a:rPr>
              <a:t>Което е и показател за високото качество на работа. </a:t>
            </a:r>
            <a:r>
              <a:rPr lang="bg-BG" sz="2800" dirty="0" smtClean="0"/>
              <a:t>	</a:t>
            </a:r>
          </a:p>
          <a:p>
            <a:pPr marL="0" indent="0">
              <a:buNone/>
            </a:pPr>
            <a:r>
              <a:rPr lang="ru-RU" sz="1800" dirty="0" smtClean="0"/>
              <a:t>  </a:t>
            </a:r>
            <a:r>
              <a:rPr lang="ru-RU" sz="1800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984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bg-BG" sz="2800" dirty="0" smtClean="0">
                <a:latin typeface="Arial Narrow" panose="020B0606020202030204" pitchFamily="34" charset="0"/>
              </a:rPr>
              <a:t>      Общата администрация се състои от главен счетоводител, системен администратор и счетоводител. </a:t>
            </a:r>
          </a:p>
          <a:p>
            <a:pPr marL="137160" indent="0" algn="just">
              <a:buNone/>
            </a:pPr>
            <a:r>
              <a:rPr lang="bg-BG" sz="2800" dirty="0" smtClean="0">
                <a:latin typeface="Arial Narrow" panose="020B0606020202030204" pitchFamily="34" charset="0"/>
              </a:rPr>
              <a:t>       Техническите длъжности са един работник, поддръжка сгради, който изпълнява функциите и на огняр и един чистач.</a:t>
            </a:r>
          </a:p>
          <a:p>
            <a:pPr marL="137160" indent="0" algn="just">
              <a:buNone/>
            </a:pPr>
            <a:r>
              <a:rPr lang="bg-BG" sz="2800" dirty="0" smtClean="0">
                <a:latin typeface="Arial Narrow" panose="020B0606020202030204" pitchFamily="34" charset="0"/>
              </a:rPr>
              <a:t>        През отчетния период не е освобождаван щат от служител и не са провеждани конкурсни процедури.</a:t>
            </a:r>
            <a:endParaRPr lang="bg-BG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9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   </a:t>
            </a:r>
            <a:r>
              <a:rPr lang="bg-BG" sz="2000" dirty="0" smtClean="0">
                <a:latin typeface="Arial Narrow" panose="020B0606020202030204" pitchFamily="34" charset="0"/>
              </a:rPr>
              <a:t>В Районен съд - Велики Преслав работи един съдия по вписванията. </a:t>
            </a:r>
          </a:p>
          <a:p>
            <a:pPr marL="0" indent="0" algn="just">
              <a:buNone/>
            </a:pP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    </a:t>
            </a:r>
            <a:r>
              <a:rPr lang="bg-BG" sz="2000" dirty="0">
                <a:latin typeface="Arial Narrow" panose="020B0606020202030204" pitchFamily="34" charset="0"/>
              </a:rPr>
              <a:t>През изминалата </a:t>
            </a:r>
            <a:r>
              <a:rPr lang="bg-BG" sz="2000" dirty="0" smtClean="0">
                <a:latin typeface="Arial Narrow" panose="020B0606020202030204" pitchFamily="34" charset="0"/>
              </a:rPr>
              <a:t>2024 </a:t>
            </a:r>
            <a:r>
              <a:rPr lang="bg-BG" sz="2000" dirty="0">
                <a:latin typeface="Arial Narrow" panose="020B0606020202030204" pitchFamily="34" charset="0"/>
              </a:rPr>
              <a:t>г. са извършени </a:t>
            </a:r>
            <a:r>
              <a:rPr lang="bg-BG" sz="2000" dirty="0" smtClean="0">
                <a:latin typeface="Arial Narrow" panose="020B0606020202030204" pitchFamily="34" charset="0"/>
              </a:rPr>
              <a:t>3 159 вписвания. </a:t>
            </a:r>
            <a:r>
              <a:rPr lang="bg-BG" sz="2000" dirty="0">
                <a:latin typeface="Arial Narrow" panose="020B0606020202030204" pitchFamily="34" charset="0"/>
              </a:rPr>
              <a:t>От извършените вписвания през отчетната </a:t>
            </a:r>
            <a:r>
              <a:rPr lang="bg-BG" sz="2000" dirty="0" smtClean="0">
                <a:latin typeface="Arial Narrow" panose="020B0606020202030204" pitchFamily="34" charset="0"/>
              </a:rPr>
              <a:t>2024 </a:t>
            </a:r>
            <a:r>
              <a:rPr lang="bg-BG" sz="2000" dirty="0">
                <a:latin typeface="Arial Narrow" panose="020B0606020202030204" pitchFamily="34" charset="0"/>
              </a:rPr>
              <a:t>година, продажби са </a:t>
            </a:r>
            <a:r>
              <a:rPr lang="bg-BG" sz="2000" dirty="0" smtClean="0">
                <a:latin typeface="Arial Narrow" panose="020B0606020202030204" pitchFamily="34" charset="0"/>
              </a:rPr>
              <a:t>857, </a:t>
            </a:r>
            <a:r>
              <a:rPr lang="bg-BG" sz="2000" dirty="0">
                <a:latin typeface="Arial Narrow" panose="020B0606020202030204" pitchFamily="34" charset="0"/>
              </a:rPr>
              <a:t>аренди </a:t>
            </a:r>
            <a:r>
              <a:rPr lang="bg-BG" sz="2000" dirty="0" smtClean="0">
                <a:latin typeface="Arial Narrow" panose="020B0606020202030204" pitchFamily="34" charset="0"/>
              </a:rPr>
              <a:t>401, </a:t>
            </a:r>
            <a:r>
              <a:rPr lang="bg-BG" sz="2000" dirty="0">
                <a:latin typeface="Arial Narrow" panose="020B0606020202030204" pitchFamily="34" charset="0"/>
              </a:rPr>
              <a:t>наеми </a:t>
            </a:r>
            <a:r>
              <a:rPr lang="bg-BG" sz="2000" dirty="0" smtClean="0">
                <a:latin typeface="Arial Narrow" panose="020B0606020202030204" pitchFamily="34" charset="0"/>
              </a:rPr>
              <a:t>432, </a:t>
            </a:r>
            <a:r>
              <a:rPr lang="bg-BG" sz="2000" dirty="0">
                <a:latin typeface="Arial Narrow" panose="020B0606020202030204" pitchFamily="34" charset="0"/>
              </a:rPr>
              <a:t>дарения </a:t>
            </a:r>
            <a:r>
              <a:rPr lang="bg-BG" sz="2000" dirty="0" smtClean="0">
                <a:latin typeface="Arial Narrow" panose="020B0606020202030204" pitchFamily="34" charset="0"/>
              </a:rPr>
              <a:t>288. </a:t>
            </a:r>
            <a:endParaRPr lang="bg-BG" sz="20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    </a:t>
            </a:r>
            <a:r>
              <a:rPr lang="bg-BG" sz="2000" dirty="0">
                <a:latin typeface="Arial Narrow" panose="020B0606020202030204" pitchFamily="34" charset="0"/>
              </a:rPr>
              <a:t>През </a:t>
            </a:r>
            <a:r>
              <a:rPr lang="bg-BG" sz="2000" dirty="0" smtClean="0">
                <a:latin typeface="Arial Narrow" panose="020B0606020202030204" pitchFamily="34" charset="0"/>
              </a:rPr>
              <a:t>2024 </a:t>
            </a:r>
            <a:r>
              <a:rPr lang="bg-BG" sz="2000" dirty="0">
                <a:latin typeface="Arial Narrow" panose="020B0606020202030204" pitchFamily="34" charset="0"/>
              </a:rPr>
              <a:t>г. са събрани  </a:t>
            </a:r>
            <a:r>
              <a:rPr lang="bg-BG" sz="2000" dirty="0" smtClean="0">
                <a:latin typeface="Arial Narrow" panose="020B0606020202030204" pitchFamily="34" charset="0"/>
              </a:rPr>
              <a:t>90 778 </a:t>
            </a:r>
            <a:r>
              <a:rPr lang="bg-BG" sz="2000" dirty="0">
                <a:latin typeface="Arial Narrow" panose="020B0606020202030204" pitchFamily="34" charset="0"/>
              </a:rPr>
              <a:t>лева държавни </a:t>
            </a:r>
            <a:r>
              <a:rPr lang="bg-BG" sz="2000" dirty="0" smtClean="0">
                <a:latin typeface="Arial Narrow" panose="020B0606020202030204" pitchFamily="34" charset="0"/>
              </a:rPr>
              <a:t>такси</a:t>
            </a:r>
            <a:r>
              <a:rPr lang="bg-BG" sz="2000" dirty="0">
                <a:latin typeface="Arial Narrow" panose="020B0606020202030204" pitchFamily="34" charset="0"/>
              </a:rPr>
              <a:t>.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    През 2024 </a:t>
            </a:r>
            <a:r>
              <a:rPr lang="bg-BG" sz="2000" dirty="0">
                <a:latin typeface="Arial Narrow" panose="020B0606020202030204" pitchFamily="34" charset="0"/>
              </a:rPr>
              <a:t>г. са извършени </a:t>
            </a:r>
            <a:r>
              <a:rPr lang="bg-BG" sz="2000" dirty="0" smtClean="0">
                <a:latin typeface="Arial Narrow" panose="020B0606020202030204" pitchFamily="34" charset="0"/>
              </a:rPr>
              <a:t>1838 </a:t>
            </a:r>
            <a:r>
              <a:rPr lang="bg-BG" sz="2000" dirty="0">
                <a:latin typeface="Arial Narrow" panose="020B0606020202030204" pitchFamily="34" charset="0"/>
              </a:rPr>
              <a:t>писмени справки и </a:t>
            </a:r>
            <a:r>
              <a:rPr lang="bg-BG" sz="2000" dirty="0" smtClean="0">
                <a:latin typeface="Arial Narrow" panose="020B0606020202030204" pitchFamily="34" charset="0"/>
              </a:rPr>
              <a:t>185 </a:t>
            </a:r>
            <a:r>
              <a:rPr lang="bg-BG" sz="2000" dirty="0">
                <a:latin typeface="Arial Narrow" panose="020B0606020202030204" pitchFamily="34" charset="0"/>
              </a:rPr>
              <a:t>устни справки, издадени са </a:t>
            </a:r>
            <a:r>
              <a:rPr lang="bg-BG" sz="2000" dirty="0" smtClean="0">
                <a:latin typeface="Arial Narrow" panose="020B0606020202030204" pitchFamily="34" charset="0"/>
              </a:rPr>
              <a:t>1121 </a:t>
            </a:r>
            <a:r>
              <a:rPr lang="bg-BG" sz="2000" dirty="0">
                <a:latin typeface="Arial Narrow" panose="020B0606020202030204" pitchFamily="34" charset="0"/>
              </a:rPr>
              <a:t>преписи, </a:t>
            </a:r>
            <a:r>
              <a:rPr lang="bg-BG" sz="2000" dirty="0" smtClean="0">
                <a:latin typeface="Arial Narrow" panose="020B0606020202030204" pitchFamily="34" charset="0"/>
              </a:rPr>
              <a:t>10 </a:t>
            </a:r>
            <a:r>
              <a:rPr lang="bg-BG" sz="2000" dirty="0">
                <a:latin typeface="Arial Narrow" panose="020B0606020202030204" pitchFamily="34" charset="0"/>
              </a:rPr>
              <a:t>отбелязвания и </a:t>
            </a:r>
            <a:r>
              <a:rPr lang="bg-BG" sz="2000" dirty="0" smtClean="0">
                <a:latin typeface="Arial Narrow" panose="020B0606020202030204" pitchFamily="34" charset="0"/>
              </a:rPr>
              <a:t>183 </a:t>
            </a:r>
            <a:r>
              <a:rPr lang="bg-BG" sz="2000" dirty="0">
                <a:latin typeface="Arial Narrow" panose="020B0606020202030204" pitchFamily="34" charset="0"/>
              </a:rPr>
              <a:t>заличавания в регистрите.</a:t>
            </a:r>
          </a:p>
          <a:p>
            <a:pPr marL="0" indent="0" algn="just">
              <a:buNone/>
            </a:pPr>
            <a:r>
              <a:rPr lang="bg-BG" sz="2000" dirty="0">
                <a:latin typeface="Arial Narrow" panose="020B0606020202030204" pitchFamily="34" charset="0"/>
              </a:rPr>
              <a:t>        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     Сравнение с предходен период</a:t>
            </a:r>
            <a:r>
              <a:rPr lang="bg-BG" sz="2000" dirty="0" smtClean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2023 г. са извършени 3538 </a:t>
            </a:r>
            <a:r>
              <a:rPr lang="bg-BG" sz="2000" dirty="0" smtClean="0">
                <a:latin typeface="Arial Narrow" panose="020B0606020202030204" pitchFamily="34" charset="0"/>
              </a:rPr>
              <a:t>вписвания. </a:t>
            </a:r>
            <a:r>
              <a:rPr lang="bg-BG" sz="2000" dirty="0" smtClean="0">
                <a:latin typeface="Arial Narrow" panose="020B0606020202030204" pitchFamily="34" charset="0"/>
              </a:rPr>
              <a:t>От извършените вписвания през отчетната 2023 година, продажби са 936, аренди 621, наеми 293, дарения 292. 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Arial Narrow" panose="020B0606020202030204" pitchFamily="34" charset="0"/>
              </a:rPr>
              <a:t> </a:t>
            </a:r>
            <a:r>
              <a:rPr lang="bg-BG" sz="2000" dirty="0" smtClean="0">
                <a:latin typeface="Arial Narrow" panose="020B0606020202030204" pitchFamily="34" charset="0"/>
              </a:rPr>
              <a:t>         </a:t>
            </a:r>
            <a:r>
              <a:rPr lang="bg-BG" sz="2000" dirty="0" smtClean="0">
                <a:latin typeface="Arial Narrow" panose="020B0606020202030204" pitchFamily="34" charset="0"/>
              </a:rPr>
              <a:t>През </a:t>
            </a:r>
            <a:r>
              <a:rPr lang="bg-BG" sz="2000" dirty="0" smtClean="0">
                <a:latin typeface="Arial Narrow" panose="020B0606020202030204" pitchFamily="34" charset="0"/>
              </a:rPr>
              <a:t>2023 г. са събрани  98 277 лева държавни </a:t>
            </a:r>
            <a:r>
              <a:rPr lang="bg-BG" sz="2000" dirty="0" smtClean="0">
                <a:latin typeface="Arial Narrow" panose="020B0606020202030204" pitchFamily="34" charset="0"/>
              </a:rPr>
              <a:t>такси</a:t>
            </a:r>
            <a:r>
              <a:rPr lang="bg-BG" sz="2000" dirty="0">
                <a:latin typeface="Arial Narrow" panose="020B0606020202030204" pitchFamily="34" charset="0"/>
              </a:rPr>
              <a:t>.</a:t>
            </a:r>
            <a:r>
              <a:rPr lang="bg-BG" sz="2000" dirty="0" smtClean="0">
                <a:latin typeface="Arial Narrow" panose="020B0606020202030204" pitchFamily="34" charset="0"/>
              </a:rPr>
              <a:t>  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    </a:t>
            </a:r>
            <a:r>
              <a:rPr lang="bg-BG" sz="2000" dirty="0" smtClean="0">
                <a:latin typeface="Arial Narrow" panose="020B0606020202030204" pitchFamily="34" charset="0"/>
              </a:rPr>
              <a:t> През </a:t>
            </a:r>
            <a:r>
              <a:rPr lang="bg-BG" sz="2000" dirty="0" smtClean="0">
                <a:latin typeface="Arial Narrow" panose="020B0606020202030204" pitchFamily="34" charset="0"/>
              </a:rPr>
              <a:t>2023 г. са извършени 563 писмени справки и 145 устни справки, издадени са 1046 преписи, </a:t>
            </a:r>
            <a:r>
              <a:rPr lang="bg-BG" sz="2000" dirty="0">
                <a:latin typeface="Arial Narrow" panose="020B0606020202030204" pitchFamily="34" charset="0"/>
              </a:rPr>
              <a:t>9</a:t>
            </a:r>
            <a:r>
              <a:rPr lang="bg-BG" sz="2000" dirty="0" smtClean="0">
                <a:latin typeface="Arial Narrow" panose="020B0606020202030204" pitchFamily="34" charset="0"/>
              </a:rPr>
              <a:t> отбелязвания и 176 заличавания в регистрите.</a:t>
            </a:r>
          </a:p>
          <a:p>
            <a:pPr marL="0" indent="0" algn="just">
              <a:buNone/>
            </a:pP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      През отчетната година няма обжалвани откази на съдията по вписванията, от което може да се направи извод за много добрата работа на съдията по вписванията. Постановени са </a:t>
            </a:r>
            <a:r>
              <a:rPr lang="bg-BG" sz="2000" dirty="0" smtClean="0">
                <a:latin typeface="Arial Narrow" panose="020B0606020202030204" pitchFamily="34" charset="0"/>
              </a:rPr>
              <a:t>един отказ от </a:t>
            </a:r>
            <a:r>
              <a:rPr lang="bg-BG" sz="2000" dirty="0" smtClean="0">
                <a:latin typeface="Arial Narrow" panose="020B0606020202030204" pitchFamily="34" charset="0"/>
              </a:rPr>
              <a:t>вписване на </a:t>
            </a:r>
            <a:r>
              <a:rPr lang="bg-BG" sz="2000" dirty="0" smtClean="0">
                <a:latin typeface="Arial Narrow" panose="020B0606020202030204" pitchFamily="34" charset="0"/>
              </a:rPr>
              <a:t>възбрана от ДСИ, един отказ от вписване на възбрана на ЧСИ, които </a:t>
            </a:r>
            <a:r>
              <a:rPr lang="bg-BG" sz="2000" dirty="0" smtClean="0">
                <a:latin typeface="Arial Narrow" panose="020B0606020202030204" pitchFamily="34" charset="0"/>
              </a:rPr>
              <a:t>не са обжалвани.</a:t>
            </a:r>
          </a:p>
          <a:p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178733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IX. ПРОВЕРКИ ОТ ИНСПЕКТОРАТА КЪМ ВИСШИЯ СЪДЕБЕН СЪВЕТ, ОКРЪЖЕН СЪД – ШУМЕН И ДРУГИ ОРГАНИ. РЕВИЗИОННА ДЕЙНОСТ ПРЕЗ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2024 </a:t>
            </a:r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ГОДИНА.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600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           </a:t>
            </a:r>
            <a:r>
              <a:rPr lang="ru-RU" sz="1800" dirty="0" err="1" smtClean="0">
                <a:latin typeface="Arial Narrow" panose="020B0606020202030204" pitchFamily="34" charset="0"/>
              </a:rPr>
              <a:t>През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месец </a:t>
            </a:r>
            <a:r>
              <a:rPr lang="ru-RU" sz="1800" dirty="0" err="1">
                <a:latin typeface="Arial Narrow" panose="020B0606020202030204" pitchFamily="34" charset="0"/>
              </a:rPr>
              <a:t>януари</a:t>
            </a:r>
            <a:r>
              <a:rPr lang="ru-RU" sz="1800" dirty="0">
                <a:latin typeface="Arial Narrow" panose="020B0606020202030204" pitchFamily="34" charset="0"/>
              </a:rPr>
              <a:t>  </a:t>
            </a:r>
            <a:r>
              <a:rPr lang="ru-RU" sz="1800" dirty="0" smtClean="0">
                <a:latin typeface="Arial Narrow" panose="020B0606020202030204" pitchFamily="34" charset="0"/>
              </a:rPr>
              <a:t>2025 </a:t>
            </a:r>
            <a:r>
              <a:rPr lang="ru-RU" sz="1800" dirty="0">
                <a:latin typeface="Arial Narrow" panose="020B0606020202030204" pitchFamily="34" charset="0"/>
              </a:rPr>
              <a:t>г. бе извършена  проверка от страна на </a:t>
            </a:r>
            <a:r>
              <a:rPr lang="ru-RU" sz="1800" dirty="0" err="1">
                <a:latin typeface="Arial Narrow" panose="020B0606020202030204" pitchFamily="34" charset="0"/>
              </a:rPr>
              <a:t>Окръжен</a:t>
            </a:r>
            <a:r>
              <a:rPr lang="ru-RU" sz="1800" dirty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</a:t>
            </a:r>
            <a:r>
              <a:rPr lang="ru-RU" sz="1800" dirty="0" smtClean="0">
                <a:latin typeface="Arial Narrow" panose="020B0606020202030204" pitchFamily="34" charset="0"/>
              </a:rPr>
              <a:t> - Шумен</a:t>
            </a:r>
            <a:r>
              <a:rPr lang="ru-RU" sz="1800" dirty="0">
                <a:latin typeface="Arial Narrow" panose="020B0606020202030204" pitchFamily="34" charset="0"/>
              </a:rPr>
              <a:t>, по отношение на гражданските и наказателните дела, съдебно-изпълнителна служба и на съдията по вписванията при ВПРС. Обхватът на проверката бе за периода от </a:t>
            </a:r>
            <a:r>
              <a:rPr lang="ru-RU" sz="1800" dirty="0" smtClean="0">
                <a:latin typeface="Arial Narrow" panose="020B0606020202030204" pitchFamily="34" charset="0"/>
              </a:rPr>
              <a:t>01.01.2024г</a:t>
            </a:r>
            <a:r>
              <a:rPr lang="ru-RU" sz="1800" dirty="0">
                <a:latin typeface="Arial Narrow" panose="020B0606020202030204" pitchFamily="34" charset="0"/>
              </a:rPr>
              <a:t>. - </a:t>
            </a:r>
            <a:r>
              <a:rPr lang="ru-RU" sz="1800" dirty="0" smtClean="0">
                <a:latin typeface="Arial Narrow" panose="020B0606020202030204" pitchFamily="34" charset="0"/>
              </a:rPr>
              <a:t>31.12.2024г. </a:t>
            </a:r>
            <a:r>
              <a:rPr lang="ru-RU" sz="1800" dirty="0" err="1" smtClean="0">
                <a:latin typeface="Arial Narrow" panose="020B0606020202030204" pitchFamily="34" charset="0"/>
              </a:rPr>
              <a:t>Докладът</a:t>
            </a:r>
            <a:r>
              <a:rPr lang="ru-RU" sz="1800" dirty="0" smtClean="0">
                <a:latin typeface="Arial Narrow" panose="020B0606020202030204" pitchFamily="34" charset="0"/>
              </a:rPr>
              <a:t> не е </a:t>
            </a:r>
            <a:r>
              <a:rPr lang="ru-RU" sz="1800" dirty="0" err="1" smtClean="0">
                <a:latin typeface="Arial Narrow" panose="020B0606020202030204" pitchFamily="34" charset="0"/>
              </a:rPr>
              <a:t>изготвен</a:t>
            </a:r>
            <a:r>
              <a:rPr lang="ru-RU" sz="1800" dirty="0" smtClean="0">
                <a:latin typeface="Arial Narrow" panose="020B0606020202030204" pitchFamily="34" charset="0"/>
              </a:rPr>
              <a:t> до </a:t>
            </a:r>
            <a:r>
              <a:rPr lang="ru-RU" sz="1800" dirty="0" err="1" smtClean="0">
                <a:latin typeface="Arial Narrow" panose="020B0606020202030204" pitchFamily="34" charset="0"/>
              </a:rPr>
              <a:t>изготвяне</a:t>
            </a:r>
            <a:r>
              <a:rPr lang="ru-RU" sz="1800" dirty="0" smtClean="0">
                <a:latin typeface="Arial Narrow" panose="020B0606020202030204" pitchFamily="34" charset="0"/>
              </a:rPr>
              <a:t> на </a:t>
            </a:r>
            <a:r>
              <a:rPr lang="ru-RU" sz="1800" dirty="0" err="1" smtClean="0">
                <a:latin typeface="Arial Narrow" panose="020B0606020202030204" pitchFamily="34" charset="0"/>
              </a:rPr>
              <a:t>годишния</a:t>
            </a:r>
            <a:r>
              <a:rPr lang="ru-RU" sz="1800" dirty="0" smtClean="0">
                <a:latin typeface="Arial Narrow" panose="020B0606020202030204" pitchFamily="34" charset="0"/>
              </a:rPr>
              <a:t> доклад. След </a:t>
            </a:r>
            <a:r>
              <a:rPr lang="ru-RU" sz="1800" dirty="0" err="1" smtClean="0">
                <a:latin typeface="Arial Narrow" panose="020B0606020202030204" pitchFamily="34" charset="0"/>
              </a:rPr>
              <a:t>получените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доклади</a:t>
            </a:r>
            <a:r>
              <a:rPr lang="ru-RU" sz="1800" dirty="0" smtClean="0">
                <a:latin typeface="Arial Narrow" panose="020B0606020202030204" pitchFamily="34" charset="0"/>
              </a:rPr>
              <a:t> от </a:t>
            </a:r>
            <a:r>
              <a:rPr lang="ru-RU" sz="1800" dirty="0" err="1" smtClean="0">
                <a:latin typeface="Arial Narrow" panose="020B0606020202030204" pitchFamily="34" charset="0"/>
              </a:rPr>
              <a:t>проверката</a:t>
            </a:r>
            <a:r>
              <a:rPr lang="ru-RU" sz="1800" dirty="0" smtClean="0">
                <a:latin typeface="Arial Narrow" panose="020B0606020202030204" pitchFamily="34" charset="0"/>
              </a:rPr>
              <a:t> на </a:t>
            </a:r>
            <a:r>
              <a:rPr lang="ru-RU" sz="1800" dirty="0" err="1" smtClean="0">
                <a:latin typeface="Arial Narrow" panose="020B0606020202030204" pitchFamily="34" charset="0"/>
              </a:rPr>
              <a:t>Окръжен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</a:t>
            </a:r>
            <a:r>
              <a:rPr lang="ru-RU" sz="1800" dirty="0" smtClean="0">
                <a:latin typeface="Arial Narrow" panose="020B0606020202030204" pitchFamily="34" charset="0"/>
              </a:rPr>
              <a:t> – Шумен се установи, че </a:t>
            </a:r>
            <a:r>
              <a:rPr lang="ru-RU" sz="1800" dirty="0" err="1" smtClean="0">
                <a:latin typeface="Arial Narrow" panose="020B0606020202030204" pitchFamily="34" charset="0"/>
              </a:rPr>
              <a:t>същите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са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изцяло</a:t>
            </a:r>
            <a:r>
              <a:rPr lang="ru-RU" sz="1800" dirty="0" smtClean="0">
                <a:latin typeface="Arial Narrow" panose="020B0606020202030204" pitchFamily="34" charset="0"/>
              </a:rPr>
              <a:t> в </a:t>
            </a:r>
            <a:r>
              <a:rPr lang="ru-RU" sz="1800" dirty="0" err="1" smtClean="0">
                <a:latin typeface="Arial Narrow" panose="020B0606020202030204" pitchFamily="34" charset="0"/>
              </a:rPr>
              <a:t>положителна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насока</a:t>
            </a:r>
            <a:r>
              <a:rPr lang="ru-RU" sz="1800" dirty="0" smtClean="0">
                <a:latin typeface="Arial Narrow" panose="020B0606020202030204" pitchFamily="34" charset="0"/>
              </a:rPr>
              <a:t> и </a:t>
            </a:r>
            <a:r>
              <a:rPr lang="ru-RU" sz="1800" dirty="0" err="1" smtClean="0">
                <a:latin typeface="Arial Narrow" panose="020B0606020202030204" pitchFamily="34" charset="0"/>
              </a:rPr>
              <a:t>съдържат</a:t>
            </a:r>
            <a:r>
              <a:rPr lang="ru-RU" sz="1800" dirty="0" smtClean="0">
                <a:latin typeface="Arial Narrow" panose="020B0606020202030204" pitchFamily="34" charset="0"/>
              </a:rPr>
              <a:t> много добра оценка на </a:t>
            </a:r>
            <a:r>
              <a:rPr lang="ru-RU" sz="1800" dirty="0" err="1" smtClean="0">
                <a:latin typeface="Arial Narrow" panose="020B0606020202030204" pitchFamily="34" charset="0"/>
              </a:rPr>
              <a:t>работата</a:t>
            </a:r>
            <a:r>
              <a:rPr lang="ru-RU" sz="1800" dirty="0" smtClean="0">
                <a:latin typeface="Arial Narrow" panose="020B0606020202030204" pitchFamily="34" charset="0"/>
              </a:rPr>
              <a:t> на </a:t>
            </a:r>
            <a:r>
              <a:rPr lang="ru-RU" sz="1800" dirty="0" err="1" smtClean="0">
                <a:latin typeface="Arial Narrow" panose="020B0606020202030204" pitchFamily="34" charset="0"/>
              </a:rPr>
              <a:t>магистратите</a:t>
            </a:r>
            <a:r>
              <a:rPr lang="ru-RU" sz="1800" dirty="0" smtClean="0">
                <a:latin typeface="Arial Narrow" panose="020B0606020202030204" pitchFamily="34" charset="0"/>
              </a:rPr>
              <a:t>, </a:t>
            </a:r>
            <a:r>
              <a:rPr lang="ru-RU" sz="1800" dirty="0" err="1" smtClean="0">
                <a:latin typeface="Arial Narrow" panose="020B0606020202030204" pitchFamily="34" charset="0"/>
              </a:rPr>
              <a:t>държавните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съдебни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 err="1" smtClean="0">
                <a:latin typeface="Arial Narrow" panose="020B0606020202030204" pitchFamily="34" charset="0"/>
              </a:rPr>
              <a:t>изпълнители</a:t>
            </a:r>
            <a:r>
              <a:rPr lang="ru-RU" sz="1800" dirty="0" smtClean="0">
                <a:latin typeface="Arial Narrow" panose="020B0606020202030204" pitchFamily="34" charset="0"/>
              </a:rPr>
              <a:t>,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съдията</a:t>
            </a:r>
            <a:r>
              <a:rPr lang="ru-RU" sz="1800" dirty="0" smtClean="0">
                <a:latin typeface="Arial Narrow" panose="020B0606020202030204" pitchFamily="34" charset="0"/>
              </a:rPr>
              <a:t> по </a:t>
            </a:r>
            <a:r>
              <a:rPr lang="ru-RU" sz="1800" dirty="0" err="1" smtClean="0">
                <a:latin typeface="Arial Narrow" panose="020B0606020202030204" pitchFamily="34" charset="0"/>
              </a:rPr>
              <a:t>вписванията</a:t>
            </a:r>
            <a:r>
              <a:rPr lang="ru-RU" sz="1800" dirty="0" smtClean="0">
                <a:latin typeface="Arial Narrow" panose="020B0606020202030204" pitchFamily="34" charset="0"/>
              </a:rPr>
              <a:t> и </a:t>
            </a:r>
            <a:r>
              <a:rPr lang="ru-RU" sz="1800" dirty="0" err="1" smtClean="0">
                <a:latin typeface="Arial Narrow" panose="020B0606020202030204" pitchFamily="34" charset="0"/>
              </a:rPr>
              <a:t>съдебните</a:t>
            </a:r>
            <a:r>
              <a:rPr lang="ru-RU" sz="1800" dirty="0" smtClean="0">
                <a:latin typeface="Arial Narrow" panose="020B0606020202030204" pitchFamily="34" charset="0"/>
              </a:rPr>
              <a:t> служители. </a:t>
            </a:r>
            <a:endParaRPr lang="ru-RU" sz="18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ru-RU" sz="1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Arial Narrow" panose="020B0606020202030204" pitchFamily="34" charset="0"/>
              </a:rPr>
              <a:t>	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4934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922114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</a:rPr>
              <a:t>X. ДЕЙНОСТ НА СЪДЕБНАТА АДМИНИСТРАЦИЯ</a:t>
            </a:r>
            <a:endParaRPr lang="bg-BG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52528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Arial Narrow" panose="020B0606020202030204" pitchFamily="34" charset="0"/>
              </a:rPr>
              <a:t>                 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r>
              <a:rPr lang="bg-BG" sz="5500" dirty="0" smtClean="0">
                <a:latin typeface="Arial Narrow" panose="020B0606020202030204" pitchFamily="34" charset="0"/>
              </a:rPr>
              <a:t>При осъществяването на своята дейност съдебните служители от администрацията на Районен съд-Велики Преслав се ръководят от разпоредбите на Закона за съдебната власт, Правилника за администрацията на съдилищата, Правилника за вътрешния трудов ред в Районен съд-Велики Преслав, Етичния кодекс на служителите в съдебната администрация, утвърдените от председателя на съда Вътрешни правила и заповеди, свързани с работата на администрацията.</a:t>
            </a:r>
          </a:p>
          <a:p>
            <a:pPr marL="0" indent="0" algn="just">
              <a:buNone/>
            </a:pPr>
            <a:r>
              <a:rPr lang="bg-BG" sz="5500" dirty="0">
                <a:latin typeface="Arial Narrow" panose="020B0606020202030204" pitchFamily="34" charset="0"/>
              </a:rPr>
              <a:t> </a:t>
            </a:r>
            <a:r>
              <a:rPr lang="bg-BG" sz="5500" dirty="0" smtClean="0">
                <a:latin typeface="Arial Narrow" panose="020B0606020202030204" pitchFamily="34" charset="0"/>
              </a:rPr>
              <a:t>         През отчетната година, са актуализирани използваните деловодни програми и софтуерни продукти за обработване на делата, изключително се подобри работата с ЕИСС</a:t>
            </a:r>
            <a:r>
              <a:rPr lang="bg-BG" sz="5500" dirty="0" smtClean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bg-BG" sz="5500" dirty="0">
                <a:latin typeface="Arial Narrow" panose="020B0606020202030204" pitchFamily="34" charset="0"/>
              </a:rPr>
              <a:t> </a:t>
            </a:r>
            <a:r>
              <a:rPr lang="bg-BG" sz="5500" dirty="0" smtClean="0">
                <a:latin typeface="Arial Narrow" panose="020B0606020202030204" pitchFamily="34" charset="0"/>
              </a:rPr>
              <a:t>         Съдебните книжа се връчват и чрез ССЕВ съгласно измененията в процесуалните закони. Електронните дела изцяло отговарят на хартиените, своевременно се сканират и присъединяват всички постъпили документи, което изключително облекчава достъпа на страните до тях чрез ЕПЕП.</a:t>
            </a:r>
            <a:endParaRPr lang="bg-BG" sz="55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5500" dirty="0" smtClean="0">
                <a:latin typeface="Arial Narrow" panose="020B0606020202030204" pitchFamily="34" charset="0"/>
              </a:rPr>
              <a:t>          Дейността </a:t>
            </a:r>
            <a:r>
              <a:rPr lang="bg-BG" sz="5500" dirty="0" smtClean="0">
                <a:latin typeface="Arial Narrow" panose="020B0606020202030204" pitchFamily="34" charset="0"/>
              </a:rPr>
              <a:t>на съдебната администрация в Районен съд – Велики Преслав по правило и по закон е дейност, която подпомага работата на съдиите, но за съжаление в тази дейност остават огромни обеми от неотчетена работа, вложени усилия, усвоени нови знания и умения, ползване на действащи процедури, едновременно с това и на нови такива, които да са адекватни на поставените изисквания и зададените параметри предвид техническите и формални изисквания за работа с ЕИСС и измененията в процесуалните закони по повод постъпването на книжата в съда. </a:t>
            </a:r>
            <a:r>
              <a:rPr lang="ru-RU" dirty="0">
                <a:latin typeface="Arial Narrow" panose="020B0606020202030204" pitchFamily="34" charset="0"/>
              </a:rPr>
              <a:t>	</a:t>
            </a:r>
          </a:p>
          <a:p>
            <a:pPr marL="0" indent="0">
              <a:buNone/>
            </a:pPr>
            <a:endParaRPr lang="bg-BG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7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sz="2600" dirty="0" smtClean="0"/>
              <a:t>           </a:t>
            </a:r>
            <a:r>
              <a:rPr lang="bg-BG" sz="1900" dirty="0" smtClean="0">
                <a:latin typeface="Arial Narrow" panose="020B0606020202030204" pitchFamily="34" charset="0"/>
              </a:rPr>
              <a:t>Дейността на Бюрото за съдимост при Районен съд - Велики Преслав се осъществява от един съдебен деловодител, като за </a:t>
            </a:r>
            <a:r>
              <a:rPr lang="bg-BG" sz="1900" dirty="0" smtClean="0">
                <a:latin typeface="Arial Narrow" panose="020B0606020202030204" pitchFamily="34" charset="0"/>
              </a:rPr>
              <a:t>2024 </a:t>
            </a:r>
            <a:r>
              <a:rPr lang="bg-BG" sz="1900" dirty="0" smtClean="0">
                <a:latin typeface="Arial Narrow" panose="020B0606020202030204" pitchFamily="34" charset="0"/>
              </a:rPr>
              <a:t>г. са издадени </a:t>
            </a:r>
            <a:r>
              <a:rPr lang="bg-BG" sz="1900" dirty="0" smtClean="0">
                <a:latin typeface="Arial Narrow" panose="020B0606020202030204" pitchFamily="34" charset="0"/>
              </a:rPr>
              <a:t>601 </a:t>
            </a:r>
            <a:r>
              <a:rPr lang="bg-BG" sz="1900" dirty="0" smtClean="0">
                <a:latin typeface="Arial Narrow" panose="020B0606020202030204" pitchFamily="34" charset="0"/>
              </a:rPr>
              <a:t>броя свидетелства за съдимост и </a:t>
            </a:r>
            <a:r>
              <a:rPr lang="bg-BG" sz="1900" dirty="0" smtClean="0">
                <a:latin typeface="Arial Narrow" panose="020B0606020202030204" pitchFamily="34" charset="0"/>
              </a:rPr>
              <a:t>416</a:t>
            </a:r>
            <a:r>
              <a:rPr lang="bg-BG" sz="1900" dirty="0" smtClean="0">
                <a:latin typeface="Arial Narrow" panose="020B0606020202030204" pitchFamily="34" charset="0"/>
              </a:rPr>
              <a:t> </a:t>
            </a:r>
            <a:r>
              <a:rPr lang="bg-BG" sz="1900" dirty="0" smtClean="0">
                <a:latin typeface="Arial Narrow" panose="020B0606020202030204" pitchFamily="34" charset="0"/>
              </a:rPr>
              <a:t>броя справки за съдимост. Администрирането на бюлетините, справките и свидетелствата за съдимост през календарната </a:t>
            </a:r>
            <a:r>
              <a:rPr lang="bg-BG" sz="1900" dirty="0" smtClean="0">
                <a:latin typeface="Arial Narrow" panose="020B0606020202030204" pitchFamily="34" charset="0"/>
              </a:rPr>
              <a:t>2024 </a:t>
            </a:r>
            <a:r>
              <a:rPr lang="bg-BG" sz="1900" dirty="0" smtClean="0">
                <a:latin typeface="Arial Narrow" panose="020B0606020202030204" pitchFamily="34" charset="0"/>
              </a:rPr>
              <a:t>г. се осъществява от дежурния съдия. </a:t>
            </a:r>
          </a:p>
          <a:p>
            <a:pPr marL="0" indent="0" algn="just">
              <a:buNone/>
            </a:pPr>
            <a:r>
              <a:rPr lang="bg-BG" sz="1900" dirty="0" smtClean="0">
                <a:latin typeface="Arial Narrow" panose="020B0606020202030204" pitchFamily="34" charset="0"/>
              </a:rPr>
              <a:t> </a:t>
            </a:r>
            <a:endParaRPr lang="bg-BG" sz="19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1900" dirty="0" smtClean="0">
                <a:latin typeface="Arial Narrow" panose="020B0606020202030204" pitchFamily="34" charset="0"/>
              </a:rPr>
              <a:t>             През годината няма постъпили писмени сигнали или жалби, от страна на граждани или адвокати, по отношение работата на служителите от администрацията.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435280" cy="59046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5800" b="1" dirty="0" smtClean="0">
                <a:solidFill>
                  <a:srgbClr val="7030A0"/>
                </a:solidFill>
                <a:latin typeface="Arial Narrow" panose="020B0606020202030204" pitchFamily="34" charset="0"/>
              </a:rPr>
              <a:t>           </a:t>
            </a:r>
            <a:r>
              <a:rPr lang="ru-RU" sz="5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ХI</a:t>
            </a:r>
            <a:r>
              <a:rPr lang="ru-RU" sz="58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. МАТЕРИАЛНА И </a:t>
            </a:r>
            <a:r>
              <a:rPr lang="ru-RU" sz="5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ФИНАНСОВА</a:t>
            </a:r>
          </a:p>
          <a:p>
            <a:pPr marL="0" indent="0">
              <a:buNone/>
            </a:pPr>
            <a:r>
              <a:rPr lang="ru-RU" sz="5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ОБЕЗПЕЧЕНОСТ</a:t>
            </a:r>
            <a:r>
              <a:rPr lang="ru-RU" sz="58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ru-RU" sz="5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ТЕХНИЧЕСКА ОБЕЗПЕЧЕНОСТ            </a:t>
            </a:r>
          </a:p>
          <a:p>
            <a:pPr marL="0" indent="0">
              <a:buNone/>
            </a:pPr>
            <a:r>
              <a:rPr lang="ru-RU" sz="58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58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       И </a:t>
            </a:r>
            <a:r>
              <a:rPr lang="ru-RU" sz="58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ИНФОРМАЦИОННО ОСИГУРЯВАНЕ</a:t>
            </a:r>
            <a:r>
              <a:rPr lang="ru-RU" sz="58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Arial Narrow" panose="020B0606020202030204" pitchFamily="34" charset="0"/>
              </a:rPr>
              <a:t>	</a:t>
            </a:r>
            <a:endParaRPr lang="ru-RU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3300" dirty="0">
                <a:latin typeface="Arial Narrow" panose="020B0606020202030204" pitchFamily="34" charset="0"/>
              </a:rPr>
              <a:t> </a:t>
            </a:r>
            <a:r>
              <a:rPr lang="ru-RU" sz="3300" dirty="0" smtClean="0">
                <a:latin typeface="Arial Narrow" panose="020B0606020202030204" pitchFamily="34" charset="0"/>
              </a:rPr>
              <a:t>                 </a:t>
            </a:r>
            <a:r>
              <a:rPr lang="bg-BG" sz="3300" dirty="0" smtClean="0">
                <a:latin typeface="Arial Narrow" panose="020B0606020202030204" pitchFamily="34" charset="0"/>
              </a:rPr>
              <a:t>През </a:t>
            </a:r>
            <a:r>
              <a:rPr lang="bg-BG" sz="3300" dirty="0" smtClean="0">
                <a:latin typeface="Arial Narrow" panose="020B0606020202030204" pitchFamily="34" charset="0"/>
              </a:rPr>
              <a:t>202</a:t>
            </a:r>
            <a:r>
              <a:rPr lang="en-US" sz="3300" dirty="0" smtClean="0">
                <a:latin typeface="Arial Narrow" panose="020B0606020202030204" pitchFamily="34" charset="0"/>
              </a:rPr>
              <a:t>4</a:t>
            </a:r>
            <a:r>
              <a:rPr lang="bg-BG" sz="3300" dirty="0" smtClean="0">
                <a:latin typeface="Arial Narrow" panose="020B0606020202030204" pitchFamily="34" charset="0"/>
              </a:rPr>
              <a:t> </a:t>
            </a:r>
            <a:r>
              <a:rPr lang="bg-BG" sz="3300" dirty="0" smtClean="0">
                <a:latin typeface="Arial Narrow" panose="020B0606020202030204" pitchFamily="34" charset="0"/>
              </a:rPr>
              <a:t>г. в достатъчна степен е налице техническа обезпеченост на съда, която е подобрена чрез подмяна на старата техника и допълване с нова - компютри, скенери и др., поради навлизане на електронното правосъдие. Следва да се отбележи, че в Районен съд – Велики Преслав са създадени едни от най-добрите условия за работа на магистрати и съдебни служители, както от битов, така и от административен характер. Районен съд – Велики Преслав продължава да бъде един от най-добре обезпечените органи на съдебната власт в страната, по отношение на материалната, финансова и техническа обезпеченост. </a:t>
            </a:r>
            <a:r>
              <a:rPr lang="bg-BG" sz="3300" dirty="0" smtClean="0">
                <a:latin typeface="Arial Narrow" panose="020B0606020202030204" pitchFamily="34" charset="0"/>
              </a:rPr>
              <a:t>През изминалата година се поставиха електронни информационни табла пред съдебните зали за информиране на страните за насрочените дела и време за провеждане на съдебните заседания.</a:t>
            </a:r>
            <a:endParaRPr lang="bg-BG" sz="33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bg-BG" sz="3300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65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                ХII.СГРАДЕН </a:t>
            </a:r>
            <a:r>
              <a:rPr lang="ru-RU" sz="65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ФОНД.</a:t>
            </a:r>
          </a:p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	</a:t>
            </a:r>
            <a:r>
              <a:rPr lang="ru-RU" sz="3300" dirty="0">
                <a:latin typeface="Arial Narrow" panose="020B0606020202030204" pitchFamily="34" charset="0"/>
              </a:rPr>
              <a:t>Няма промяна в сградния фонд през </a:t>
            </a:r>
            <a:r>
              <a:rPr lang="ru-RU" sz="3300" dirty="0" err="1">
                <a:latin typeface="Arial Narrow" panose="020B0606020202030204" pitchFamily="34" charset="0"/>
              </a:rPr>
              <a:t>изминалата</a:t>
            </a:r>
            <a:r>
              <a:rPr lang="ru-RU" sz="3300" dirty="0">
                <a:latin typeface="Arial Narrow" panose="020B0606020202030204" pitchFamily="34" charset="0"/>
              </a:rPr>
              <a:t> </a:t>
            </a:r>
            <a:r>
              <a:rPr lang="ru-RU" sz="3300" dirty="0" smtClean="0">
                <a:latin typeface="Arial Narrow" panose="020B0606020202030204" pitchFamily="34" charset="0"/>
              </a:rPr>
              <a:t>2024 </a:t>
            </a:r>
            <a:r>
              <a:rPr lang="ru-RU" sz="3300" dirty="0">
                <a:latin typeface="Arial Narrow" panose="020B0606020202030204" pitchFamily="34" charset="0"/>
              </a:rPr>
              <a:t>г. </a:t>
            </a:r>
            <a:r>
              <a:rPr lang="ru-RU" sz="3300" dirty="0" err="1" smtClean="0">
                <a:latin typeface="Arial Narrow" panose="020B0606020202030204" pitchFamily="34" charset="0"/>
              </a:rPr>
              <a:t>Създадени</a:t>
            </a:r>
            <a:r>
              <a:rPr lang="ru-RU" sz="3300" dirty="0" smtClean="0">
                <a:latin typeface="Arial Narrow" panose="020B0606020202030204" pitchFamily="34" charset="0"/>
              </a:rPr>
              <a:t> </a:t>
            </a:r>
            <a:r>
              <a:rPr lang="ru-RU" sz="3300" dirty="0" err="1" smtClean="0">
                <a:latin typeface="Arial Narrow" panose="020B0606020202030204" pitchFamily="34" charset="0"/>
              </a:rPr>
              <a:t>са</a:t>
            </a:r>
            <a:r>
              <a:rPr lang="ru-RU" sz="3300" dirty="0" smtClean="0">
                <a:latin typeface="Arial Narrow" panose="020B0606020202030204" pitchFamily="34" charset="0"/>
              </a:rPr>
              <a:t> </a:t>
            </a:r>
            <a:r>
              <a:rPr lang="ru-RU" sz="3300" dirty="0">
                <a:latin typeface="Arial Narrow" panose="020B0606020202030204" pitchFamily="34" charset="0"/>
              </a:rPr>
              <a:t>много добри условия </a:t>
            </a:r>
            <a:r>
              <a:rPr lang="ru-RU" sz="3300" dirty="0" smtClean="0">
                <a:latin typeface="Arial Narrow" panose="020B0606020202030204" pitchFamily="34" charset="0"/>
              </a:rPr>
              <a:t>и организация, </a:t>
            </a:r>
            <a:r>
              <a:rPr lang="ru-RU" sz="3300" dirty="0" err="1" smtClean="0">
                <a:latin typeface="Arial Narrow" panose="020B0606020202030204" pitchFamily="34" charset="0"/>
              </a:rPr>
              <a:t>както</a:t>
            </a:r>
            <a:r>
              <a:rPr lang="ru-RU" sz="3300" dirty="0" smtClean="0">
                <a:latin typeface="Arial Narrow" panose="020B0606020202030204" pitchFamily="34" charset="0"/>
              </a:rPr>
              <a:t> на </a:t>
            </a:r>
            <a:r>
              <a:rPr lang="ru-RU" sz="3300" dirty="0" err="1" smtClean="0">
                <a:latin typeface="Arial Narrow" panose="020B0606020202030204" pitchFamily="34" charset="0"/>
              </a:rPr>
              <a:t>страните</a:t>
            </a:r>
            <a:r>
              <a:rPr lang="ru-RU" sz="3300" dirty="0" smtClean="0">
                <a:latin typeface="Arial Narrow" panose="020B0606020202030204" pitchFamily="34" charset="0"/>
              </a:rPr>
              <a:t> по </a:t>
            </a:r>
            <a:r>
              <a:rPr lang="ru-RU" sz="3300" dirty="0">
                <a:latin typeface="Arial Narrow" panose="020B0606020202030204" pitchFamily="34" charset="0"/>
              </a:rPr>
              <a:t>делата, така и за всички граждани, които посещават Съдебната палата. </a:t>
            </a:r>
            <a:r>
              <a:rPr lang="ru-RU" sz="3300" dirty="0" err="1" smtClean="0">
                <a:latin typeface="Arial Narrow" panose="020B0606020202030204" pitchFamily="34" charset="0"/>
              </a:rPr>
              <a:t>Предстои</a:t>
            </a:r>
            <a:r>
              <a:rPr lang="ru-RU" sz="3300" dirty="0" smtClean="0">
                <a:latin typeface="Arial Narrow" panose="020B0606020202030204" pitchFamily="34" charset="0"/>
              </a:rPr>
              <a:t> да се </a:t>
            </a:r>
            <a:r>
              <a:rPr lang="ru-RU" sz="3300" dirty="0" err="1" smtClean="0">
                <a:latin typeface="Arial Narrow" panose="020B0606020202030204" pitchFamily="34" charset="0"/>
              </a:rPr>
              <a:t>извърши</a:t>
            </a:r>
            <a:r>
              <a:rPr lang="ru-RU" sz="3300" dirty="0" smtClean="0">
                <a:latin typeface="Arial Narrow" panose="020B0606020202030204" pitchFamily="34" charset="0"/>
              </a:rPr>
              <a:t> ремонт на </a:t>
            </a:r>
            <a:r>
              <a:rPr lang="ru-RU" sz="3300" dirty="0" err="1" smtClean="0">
                <a:latin typeface="Arial Narrow" panose="020B0606020202030204" pitchFamily="34" charset="0"/>
              </a:rPr>
              <a:t>фасадата</a:t>
            </a:r>
            <a:r>
              <a:rPr lang="ru-RU" sz="3300" dirty="0" smtClean="0">
                <a:latin typeface="Arial Narrow" panose="020B0606020202030204" pitchFamily="34" charset="0"/>
              </a:rPr>
              <a:t> на </a:t>
            </a:r>
            <a:r>
              <a:rPr lang="ru-RU" sz="3300" dirty="0" err="1" smtClean="0">
                <a:latin typeface="Arial Narrow" panose="020B0606020202030204" pitchFamily="34" charset="0"/>
              </a:rPr>
              <a:t>сградата</a:t>
            </a:r>
            <a:r>
              <a:rPr lang="ru-RU" sz="3300" dirty="0" smtClean="0">
                <a:latin typeface="Arial Narrow" panose="020B0606020202030204" pitchFamily="34" charset="0"/>
              </a:rPr>
              <a:t>.</a:t>
            </a:r>
          </a:p>
          <a:p>
            <a:pPr marL="0" indent="0">
              <a:buNone/>
            </a:pPr>
            <a:endParaRPr lang="bg-BG" sz="3300" dirty="0"/>
          </a:p>
        </p:txBody>
      </p:sp>
    </p:spTree>
    <p:extLst>
      <p:ext uri="{BB962C8B-B14F-4D97-AF65-F5344CB8AC3E}">
        <p14:creationId xmlns:p14="http://schemas.microsoft.com/office/powerpoint/2010/main" val="14929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5841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ХIII. ОТЧЕТ-АНАЛИЗ ПО ИЗПЪЛНЕНИЕ НА КОМУНИКАЦИОННАТА СТРАТЕГИЯ. ИНИЦИАТИВИ. СЪБИТИЯ.</a:t>
            </a:r>
            <a:endParaRPr lang="bg-BG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9604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    </a:t>
            </a:r>
            <a:r>
              <a:rPr lang="bg-BG" sz="2000" dirty="0" smtClean="0">
                <a:latin typeface="Arial Narrow" panose="020B0606020202030204" pitchFamily="34" charset="0"/>
              </a:rPr>
              <a:t>През миналата година в Районен съд - Велики Преслав бе проведен  „Ден на отворените врати“ на  </a:t>
            </a:r>
            <a:r>
              <a:rPr lang="bg-BG" sz="2000" dirty="0" smtClean="0">
                <a:latin typeface="Arial Narrow" panose="020B0606020202030204" pitchFamily="34" charset="0"/>
              </a:rPr>
              <a:t>24.10.2024 </a:t>
            </a:r>
            <a:r>
              <a:rPr lang="bg-BG" sz="2000" dirty="0" smtClean="0">
                <a:latin typeface="Arial Narrow" panose="020B0606020202030204" pitchFamily="34" charset="0"/>
              </a:rPr>
              <a:t>г. </a:t>
            </a:r>
            <a:r>
              <a:rPr lang="bg-BG" sz="2000" dirty="0" smtClean="0">
                <a:latin typeface="Arial Narrow" panose="020B0606020202030204" pitchFamily="34" charset="0"/>
              </a:rPr>
              <a:t>Информационната кампания беше на </a:t>
            </a:r>
            <a:r>
              <a:rPr lang="bg-BG" sz="2000" dirty="0" smtClean="0">
                <a:latin typeface="Arial Narrow" panose="020B0606020202030204" pitchFamily="34" charset="0"/>
              </a:rPr>
              <a:t>тема </a:t>
            </a:r>
            <a:r>
              <a:rPr lang="bg-BG" sz="2000" dirty="0" smtClean="0">
                <a:latin typeface="Arial Narrow" panose="020B0606020202030204" pitchFamily="34" charset="0"/>
              </a:rPr>
              <a:t>„Агресията – проява на сила или слабост“. На събитието присъстваха 23-ма ученици </a:t>
            </a:r>
            <a:r>
              <a:rPr lang="bg-BG" sz="2000" dirty="0" smtClean="0">
                <a:latin typeface="Arial Narrow" panose="020B0606020202030204" pitchFamily="34" charset="0"/>
              </a:rPr>
              <a:t>от </a:t>
            </a:r>
            <a:r>
              <a:rPr lang="bg-BG" sz="2000" dirty="0" smtClean="0">
                <a:latin typeface="Arial Narrow" panose="020B0606020202030204" pitchFamily="34" charset="0"/>
              </a:rPr>
              <a:t>9б </a:t>
            </a:r>
            <a:r>
              <a:rPr lang="bg-BG" sz="2000" dirty="0" smtClean="0">
                <a:latin typeface="Arial Narrow" panose="020B0606020202030204" pitchFamily="34" charset="0"/>
              </a:rPr>
              <a:t>клас при ПТГ „Симеон Велики“, гр.В.Преслав с г-жа Галина Стефанова. Председателят на съда проведе </a:t>
            </a:r>
            <a:r>
              <a:rPr lang="bg-BG" sz="2000" dirty="0" smtClean="0">
                <a:latin typeface="Arial Narrow" panose="020B0606020202030204" pitchFamily="34" charset="0"/>
              </a:rPr>
              <a:t>беседа и представи презентация по темата, </a:t>
            </a:r>
            <a:r>
              <a:rPr lang="bg-BG" sz="2000" dirty="0" smtClean="0">
                <a:latin typeface="Arial Narrow" panose="020B0606020202030204" pitchFamily="34" charset="0"/>
              </a:rPr>
              <a:t>в която разясни видовете </a:t>
            </a:r>
            <a:r>
              <a:rPr lang="bg-BG" sz="2000" dirty="0" smtClean="0">
                <a:latin typeface="Arial Narrow" panose="020B0606020202030204" pitchFamily="34" charset="0"/>
              </a:rPr>
              <a:t>агресия, последствията и престъпленията произтичащи от нея. 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Arial Narrow" panose="020B0606020202030204" pitchFamily="34" charset="0"/>
              </a:rPr>
              <a:t>           През 2024 г</a:t>
            </a:r>
            <a:r>
              <a:rPr lang="bg-BG" sz="2000" dirty="0" smtClean="0">
                <a:latin typeface="Arial Narrow" panose="020B0606020202030204" pitchFamily="34" charset="0"/>
              </a:rPr>
              <a:t>. </a:t>
            </a:r>
            <a:r>
              <a:rPr lang="bg-BG" sz="2000" dirty="0" smtClean="0">
                <a:latin typeface="Arial Narrow" panose="020B0606020202030204" pitchFamily="34" charset="0"/>
              </a:rPr>
              <a:t>са постъпили три броя запитвания </a:t>
            </a:r>
            <a:r>
              <a:rPr lang="bg-BG" sz="2000" dirty="0" smtClean="0">
                <a:latin typeface="Arial Narrow" panose="020B0606020202030204" pitchFamily="34" charset="0"/>
              </a:rPr>
              <a:t>по Закона за достъп до обществена </a:t>
            </a:r>
            <a:r>
              <a:rPr lang="bg-BG" sz="2000" dirty="0" smtClean="0">
                <a:latin typeface="Arial Narrow" panose="020B0606020202030204" pitchFamily="34" charset="0"/>
              </a:rPr>
              <a:t>информация, по които Председателя на съда се е произнесъл в срок с решения, които не са обжалвани.</a:t>
            </a:r>
            <a:endParaRPr lang="bg-BG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5115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5040560" cy="56207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XIV. 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ЗАКЛЮЧЕНИЕ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1600" dirty="0" smtClean="0">
                <a:latin typeface="Arial Narrow" panose="020B0606020202030204" pitchFamily="34" charset="0"/>
              </a:rPr>
              <a:t>        След попълване на щата на съдиите в Районен съд – Велики Преслав през отчетната </a:t>
            </a:r>
            <a:r>
              <a:rPr lang="bg-BG" sz="1600" dirty="0" smtClean="0">
                <a:latin typeface="Arial Narrow" panose="020B0606020202030204" pitchFamily="34" charset="0"/>
              </a:rPr>
              <a:t>2024 </a:t>
            </a:r>
            <a:r>
              <a:rPr lang="bg-BG" sz="1600" dirty="0" smtClean="0">
                <a:latin typeface="Arial Narrow" panose="020B0606020202030204" pitchFamily="34" charset="0"/>
              </a:rPr>
              <a:t>година </a:t>
            </a:r>
            <a:r>
              <a:rPr lang="bg-BG" sz="1600" dirty="0">
                <a:latin typeface="Arial Narrow" panose="020B0606020202030204" pitchFamily="34" charset="0"/>
              </a:rPr>
              <a:t>с</a:t>
            </a:r>
            <a:r>
              <a:rPr lang="bg-BG" sz="1600" dirty="0" smtClean="0">
                <a:latin typeface="Arial Narrow" panose="020B0606020202030204" pitchFamily="34" charset="0"/>
              </a:rPr>
              <a:t>а променени отчетните показатели в положителна посока. Съдиите са разгледали и приключили своевременно и качествено много голяма част от постъпилите в съда дела. Запазени са много добрите показатели за работата на съдебната администрация, като служителите са проявили необходимата лична отговорност и професионализъм при изпълнение на служебните си задължения.</a:t>
            </a:r>
          </a:p>
          <a:p>
            <a:pPr marL="0" indent="0" algn="just">
              <a:buNone/>
            </a:pPr>
            <a:r>
              <a:rPr lang="bg-BG" sz="1600" dirty="0" smtClean="0">
                <a:latin typeface="Arial Narrow" panose="020B0606020202030204" pitchFamily="34" charset="0"/>
              </a:rPr>
              <a:t>        Продължават усилията в работата на Районен съд – Велики Преслав, насочени към повишаване доверието в съдебната система; осъществяване на справедливо, ефективно, качествено и в разумни срокове правораздаване; осигуряване на кадрова стабилност; разумно управление бюджета на институцията; повишаване квалификацията на всички работещи в съда. </a:t>
            </a:r>
          </a:p>
          <a:p>
            <a:pPr marL="0" indent="0" algn="just">
              <a:buNone/>
            </a:pPr>
            <a:r>
              <a:rPr lang="bg-BG" sz="1600" dirty="0" smtClean="0">
                <a:latin typeface="Arial Narrow" panose="020B0606020202030204" pitchFamily="34" charset="0"/>
              </a:rPr>
              <a:t>        Както през изминалите години, така и до края на </a:t>
            </a:r>
            <a:r>
              <a:rPr lang="bg-BG" sz="1600" dirty="0" smtClean="0">
                <a:latin typeface="Arial Narrow" panose="020B0606020202030204" pitchFamily="34" charset="0"/>
              </a:rPr>
              <a:t>2024 </a:t>
            </a:r>
            <a:r>
              <a:rPr lang="bg-BG" sz="1600" dirty="0" smtClean="0">
                <a:latin typeface="Arial Narrow" panose="020B0606020202030204" pitchFamily="34" charset="0"/>
              </a:rPr>
              <a:t>г. направих всичко възможно в работата си като съдия и административен ръководител за разглеждане и решаване на делата на производство в съда. През цялата отчетна година, колегите районни съдии имат изключителен принос в реализиране на постигнатите резултати с проявената лична отговорност, професионализъм и всеотдайност в работата си.</a:t>
            </a:r>
          </a:p>
          <a:p>
            <a:pPr marL="0" indent="0" algn="just">
              <a:buNone/>
            </a:pPr>
            <a:r>
              <a:rPr lang="bg-BG" sz="1600" dirty="0">
                <a:latin typeface="Arial Narrow" panose="020B0606020202030204" pitchFamily="34" charset="0"/>
              </a:rPr>
              <a:t> </a:t>
            </a:r>
            <a:r>
              <a:rPr lang="bg-BG" sz="1600" dirty="0" smtClean="0">
                <a:latin typeface="Arial Narrow" panose="020B0606020202030204" pitchFamily="34" charset="0"/>
              </a:rPr>
              <a:t>        В обобщение, през изминалата година се справихме успешно с предизвикателствата свързани с работата на ЕИСС, включително и непрекъснатите промени и актуализации на същата, с повишаване на показателите </a:t>
            </a:r>
            <a:r>
              <a:rPr lang="bg-BG" sz="1600" dirty="0" err="1" smtClean="0">
                <a:latin typeface="Arial Narrow" panose="020B0606020202030204" pitchFamily="34" charset="0"/>
              </a:rPr>
              <a:t>срочност</a:t>
            </a:r>
            <a:r>
              <a:rPr lang="bg-BG" sz="1600" dirty="0" smtClean="0">
                <a:latin typeface="Arial Narrow" panose="020B0606020202030204" pitchFamily="34" charset="0"/>
              </a:rPr>
              <a:t> и качество при разглеждане и решаване на делата. Зад отчетените сухи цифри, стои ежедневна работа на съдиите и съдебните служители, работещи в съда. </a:t>
            </a:r>
          </a:p>
          <a:p>
            <a:pPr marL="0" indent="0">
              <a:buNone/>
            </a:pPr>
            <a:endParaRPr lang="bg-BG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643192" cy="5400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БЛАГОДЯРА НА ЦЕЛИЯ ЕКИП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НА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 РАЙОНЕН СЪД ВЕЛИКИ ПРЕСЛАВ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ЗА ПРОЯВЕНИТЕ ПОСТОЯНСТВО,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УПОРИТОСТ И ПРОФЕСИОНАЛИЗЪМ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ПРЕЗ ИЗМИНАЛАТА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2024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ГОДИНА.</a:t>
            </a:r>
            <a:endParaRPr lang="bg-BG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95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</a:rPr>
              <a:t>III. ОБОБЩЕНИ ДАННИ ЗА ПРАВОРАЗДАВАТЕЛНА ДЕЙНОСТ НА РАЙОНЕН СЪД -  ВЕЛИКИ ПРЕСЛАВ</a:t>
            </a:r>
            <a:endParaRPr lang="bg-BG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61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1. </a:t>
            </a:r>
            <a:r>
              <a:rPr lang="ru-RU" sz="1800" dirty="0" err="1" smtClean="0">
                <a:latin typeface="Arial Narrow" panose="020B0606020202030204" pitchFamily="34" charset="0"/>
              </a:rPr>
              <a:t>Постъпили</a:t>
            </a:r>
            <a:r>
              <a:rPr lang="ru-RU" sz="1800" dirty="0" smtClean="0">
                <a:latin typeface="Arial Narrow" panose="020B060602020203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</a:rPr>
              <a:t>дела, </a:t>
            </a:r>
            <a:r>
              <a:rPr lang="ru-RU" sz="1800" dirty="0" smtClean="0">
                <a:latin typeface="Arial Narrow" panose="020B0606020202030204" pitchFamily="34" charset="0"/>
              </a:rPr>
              <a:t>дела </a:t>
            </a:r>
            <a:r>
              <a:rPr lang="ru-RU" sz="1800" dirty="0">
                <a:latin typeface="Arial Narrow" panose="020B0606020202030204" pitchFamily="34" charset="0"/>
              </a:rPr>
              <a:t>за разглеждане, свършени и несвършени дела за </a:t>
            </a:r>
            <a:r>
              <a:rPr lang="ru-RU" sz="1800" dirty="0" smtClean="0">
                <a:latin typeface="Arial Narrow" panose="020B0606020202030204" pitchFamily="34" charset="0"/>
              </a:rPr>
              <a:t>2024г</a:t>
            </a:r>
            <a:r>
              <a:rPr lang="ru-RU" sz="1800" dirty="0">
                <a:latin typeface="Arial Narrow" panose="020B0606020202030204" pitchFamily="34" charset="0"/>
              </a:rPr>
              <a:t>., сравнени с предходните години.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 Narrow" panose="020B0606020202030204" pitchFamily="34" charset="0"/>
              </a:rPr>
              <a:t>1.1.Постъпили </a:t>
            </a:r>
            <a:r>
              <a:rPr lang="ru-RU" sz="1800" dirty="0">
                <a:latin typeface="Arial Narrow" panose="020B0606020202030204" pitchFamily="34" charset="0"/>
              </a:rPr>
              <a:t>новообразувани дела.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През отчетния период в съда са постъпили общо 1231 броя новообразувани дела.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От тях 866 броя са граждански дела, в т.ч.: граждански дела по общия ред 246 бр., производства по чл.310 от ГПК - 11 бр., частни граждански дела - 95 бр., частни граждански дела по чл.410 и чл.417 от ГПК – 512 бр., административни дела – 2 бр., граждански дела – други – 0 бр.</a:t>
            </a:r>
          </a:p>
          <a:p>
            <a:pPr marL="0" indent="0" algn="just">
              <a:buNone/>
            </a:pPr>
            <a:r>
              <a:rPr lang="bg-BG" sz="1800" dirty="0" smtClean="0">
                <a:latin typeface="Arial Narrow" panose="020B0606020202030204" pitchFamily="34" charset="0"/>
              </a:rPr>
              <a:t>       Новообразуваните наказателни дела са общо 365 в т. ч.: наказателни общ характер дела - 109 бр., наказателни частен характер дела - 14 бр., </a:t>
            </a:r>
            <a:r>
              <a:rPr lang="bg-BG" sz="1800" dirty="0" err="1" smtClean="0">
                <a:latin typeface="Arial Narrow" panose="020B0606020202030204" pitchFamily="34" charset="0"/>
              </a:rPr>
              <a:t>административнонаказателни</a:t>
            </a:r>
            <a:r>
              <a:rPr lang="bg-BG" sz="1800" dirty="0" smtClean="0">
                <a:latin typeface="Arial Narrow" panose="020B0606020202030204" pitchFamily="34" charset="0"/>
              </a:rPr>
              <a:t> дела по чл.78а от НК </a:t>
            </a:r>
            <a:r>
              <a:rPr lang="bg-BG" sz="1800" smtClean="0">
                <a:latin typeface="Arial Narrow" panose="020B0606020202030204" pitchFamily="34" charset="0"/>
              </a:rPr>
              <a:t>– 22 </a:t>
            </a:r>
            <a:r>
              <a:rPr lang="bg-BG" sz="1800" dirty="0" smtClean="0">
                <a:latin typeface="Arial Narrow" panose="020B0606020202030204" pitchFamily="34" charset="0"/>
              </a:rPr>
              <a:t>броя, частни наказателни дела -разпити </a:t>
            </a:r>
            <a:r>
              <a:rPr lang="bg-BG" sz="1800" smtClean="0">
                <a:latin typeface="Arial Narrow" panose="020B0606020202030204" pitchFamily="34" charset="0"/>
              </a:rPr>
              <a:t>– 21 </a:t>
            </a:r>
            <a:r>
              <a:rPr lang="bg-BG" sz="1800" dirty="0" smtClean="0">
                <a:latin typeface="Arial Narrow" panose="020B0606020202030204" pitchFamily="34" charset="0"/>
              </a:rPr>
              <a:t>бр., частни наказателни дела </a:t>
            </a:r>
            <a:r>
              <a:rPr lang="bg-BG" sz="1800" smtClean="0">
                <a:latin typeface="Arial Narrow" panose="020B0606020202030204" pitchFamily="34" charset="0"/>
              </a:rPr>
              <a:t>– 157 </a:t>
            </a:r>
            <a:r>
              <a:rPr lang="bg-BG" sz="1800" dirty="0" smtClean="0">
                <a:latin typeface="Arial Narrow" panose="020B0606020202030204" pitchFamily="34" charset="0"/>
              </a:rPr>
              <a:t>броя и административно-наказателни дела </a:t>
            </a:r>
            <a:r>
              <a:rPr lang="bg-BG" sz="1800" smtClean="0">
                <a:latin typeface="Arial Narrow" panose="020B0606020202030204" pitchFamily="34" charset="0"/>
              </a:rPr>
              <a:t>– 42 </a:t>
            </a:r>
            <a:r>
              <a:rPr lang="bg-BG" sz="1800" dirty="0" smtClean="0">
                <a:latin typeface="Arial Narrow" panose="020B0606020202030204" pitchFamily="34" charset="0"/>
              </a:rPr>
              <a:t>бр. 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4355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96752"/>
            <a:ext cx="6480720" cy="706090"/>
          </a:xfrm>
        </p:spPr>
        <p:txBody>
          <a:bodyPr>
            <a:normAutofit/>
          </a:bodyPr>
          <a:lstStyle/>
          <a:p>
            <a:r>
              <a:rPr lang="bg-BG" sz="3200" dirty="0" smtClean="0">
                <a:solidFill>
                  <a:schemeClr val="accent2">
                    <a:lumMod val="50000"/>
                  </a:schemeClr>
                </a:solidFill>
              </a:rPr>
              <a:t>Постъпили </a:t>
            </a:r>
            <a:r>
              <a:rPr lang="bg-BG" sz="3200" dirty="0">
                <a:solidFill>
                  <a:schemeClr val="accent2">
                    <a:lumMod val="50000"/>
                  </a:schemeClr>
                </a:solidFill>
              </a:rPr>
              <a:t>новообразувани </a:t>
            </a:r>
            <a:r>
              <a:rPr lang="bg-BG" sz="3200" dirty="0" smtClean="0">
                <a:solidFill>
                  <a:schemeClr val="accent2">
                    <a:lumMod val="50000"/>
                  </a:schemeClr>
                </a:solidFill>
              </a:rPr>
              <a:t>дела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bg-BG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97092"/>
              </p:ext>
            </p:extLst>
          </p:nvPr>
        </p:nvGraphicFramePr>
        <p:xfrm>
          <a:off x="1187624" y="2420888"/>
          <a:ext cx="6696744" cy="1986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4491"/>
                <a:gridCol w="1929765"/>
                <a:gridCol w="1654084"/>
                <a:gridCol w="1378404"/>
              </a:tblGrid>
              <a:tr h="662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Година /вид </a:t>
                      </a:r>
                      <a:r>
                        <a:rPr lang="bg-BG" sz="1800" b="1" dirty="0" smtClean="0">
                          <a:effectLst/>
                        </a:rPr>
                        <a:t>дела</a:t>
                      </a:r>
                      <a:endParaRPr lang="bg-BG" sz="1800" b="1" dirty="0">
                        <a:effectLst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Наказателни дела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Граждански дела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effectLst/>
                        </a:rPr>
                        <a:t>Общо дела</a:t>
                      </a:r>
                      <a:endParaRPr lang="bg-BG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</a:t>
                      </a:r>
                      <a:r>
                        <a:rPr lang="en-US" sz="1800" dirty="0" smtClean="0">
                          <a:effectLst/>
                        </a:rPr>
                        <a:t>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438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737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1</a:t>
                      </a:r>
                      <a:r>
                        <a:rPr lang="en-US" sz="1800" dirty="0" smtClean="0">
                          <a:effectLst/>
                        </a:rPr>
                        <a:t>175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4</a:t>
                      </a:r>
                      <a:r>
                        <a:rPr lang="en-US" sz="1800" dirty="0" smtClean="0">
                          <a:effectLst/>
                        </a:rPr>
                        <a:t>40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687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11</a:t>
                      </a:r>
                      <a:r>
                        <a:rPr lang="en-US" sz="1800" dirty="0" smtClean="0">
                          <a:effectLst/>
                        </a:rPr>
                        <a:t>27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</a:t>
                      </a:r>
                      <a:r>
                        <a:rPr lang="en-US" sz="1800" dirty="0" smtClean="0">
                          <a:effectLst/>
                        </a:rPr>
                        <a:t>3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336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56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992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1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 smtClean="0">
                          <a:effectLst/>
                        </a:rPr>
                        <a:t>202</a:t>
                      </a:r>
                      <a:r>
                        <a:rPr lang="en-US" sz="1800" dirty="0" smtClean="0">
                          <a:effectLst/>
                        </a:rPr>
                        <a:t>4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365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899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1231</a:t>
                      </a:r>
                      <a:endParaRPr lang="bg-BG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0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bg-BG" sz="3600" dirty="0" smtClean="0">
                <a:solidFill>
                  <a:schemeClr val="accent3">
                    <a:lumMod val="50000"/>
                  </a:schemeClr>
                </a:solidFill>
              </a:rPr>
              <a:t>       Постъпили </a:t>
            </a:r>
            <a:r>
              <a:rPr lang="bg-BG" sz="3600" dirty="0">
                <a:solidFill>
                  <a:schemeClr val="accent3">
                    <a:lumMod val="50000"/>
                  </a:schemeClr>
                </a:solidFill>
              </a:rPr>
              <a:t>новообразувани дела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345662"/>
              </p:ext>
            </p:extLst>
          </p:nvPr>
        </p:nvGraphicFramePr>
        <p:xfrm>
          <a:off x="457200" y="1935163"/>
          <a:ext cx="8229600" cy="4590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708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2903</TotalTime>
  <Words>7318</Words>
  <Application>Microsoft Office PowerPoint</Application>
  <PresentationFormat>On-screen Show (4:3)</PresentationFormat>
  <Paragraphs>712</Paragraphs>
  <Slides>67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Flow</vt:lpstr>
      <vt:lpstr>PowerPoint Presentation</vt:lpstr>
      <vt:lpstr>PowerPoint Presentation</vt:lpstr>
      <vt:lpstr>I.СЪДЕБЕН РАЙОН. НАСЕЛЕНИЕ.  </vt:lpstr>
      <vt:lpstr>II. КАДРОВА ОБЕЗПЕЧЕНОСТ. СТРУКТУРА И УПРАВЛЕНИЕ НА ИНСТИТУЦИЯТА.</vt:lpstr>
      <vt:lpstr>4. Съдебна администрация. Структура. Кадрова обезпеченост.</vt:lpstr>
      <vt:lpstr>PowerPoint Presentation</vt:lpstr>
      <vt:lpstr>III. ОБОБЩЕНИ ДАННИ ЗА ПРАВОРАЗДАВАТЕЛНА ДЕЙНОСТ НА РАЙОНЕН СЪД -  ВЕЛИКИ ПРЕСЛАВ</vt:lpstr>
      <vt:lpstr>Постъпили новообразувани дела </vt:lpstr>
      <vt:lpstr>       Постъпили новообразувани дела</vt:lpstr>
      <vt:lpstr>1.2 Общо дела за разглеждане.</vt:lpstr>
      <vt:lpstr>     Общо дела за разглеждане </vt:lpstr>
      <vt:lpstr>Общо дела за разглеждане</vt:lpstr>
      <vt:lpstr>    Брой свършени дела през 2024 година</vt:lpstr>
      <vt:lpstr>                      Свършени дела </vt:lpstr>
      <vt:lpstr>           1.3 Несвършени дела.</vt:lpstr>
      <vt:lpstr>PowerPoint Presentation</vt:lpstr>
      <vt:lpstr>2. Срочност на правораздавателна дейност. Брой приключили в тримесечен срок дела, сравнени с предходни периоди. Процент на свършените в тримесечен срок дела.</vt:lpstr>
      <vt:lpstr>3. Качество на съдебните актове –потвърдени /включително и като %/, отменени и върнати /включително и като %/, за периода 2021-2024 г.</vt:lpstr>
      <vt:lpstr>            Качество на съдебните актове </vt:lpstr>
      <vt:lpstr>        4.Натовареност – по щат и действителна    натовареност, спрямо дела за разглеждане  и спрямо свършени дела, за периода 2021-2024 г.</vt:lpstr>
      <vt:lpstr>PowerPoint Presentation</vt:lpstr>
      <vt:lpstr>       4.Натовареност</vt:lpstr>
      <vt:lpstr>           IV. НАКАЗАТЕЛНА ЧАСТ </vt:lpstr>
      <vt:lpstr>      Новообразувани наказателни дела</vt:lpstr>
      <vt:lpstr>                 НАКАЗАТЕЛНА ЧАСТ</vt:lpstr>
      <vt:lpstr>Останали несвършени наказателни дела към 31.12.2024г</vt:lpstr>
      <vt:lpstr>               НАКАЗАТЕЛНА ЧАСТ</vt:lpstr>
      <vt:lpstr>      3.Разглеждане на делата.</vt:lpstr>
      <vt:lpstr>      Свършени дела и сравнение с                предходни периоди.</vt:lpstr>
      <vt:lpstr>PowerPoint Presentation</vt:lpstr>
      <vt:lpstr>Сравнение с предходния отчетен          период на 2023 година.</vt:lpstr>
      <vt:lpstr>PowerPoint Presentation</vt:lpstr>
      <vt:lpstr>PowerPoint Presentation</vt:lpstr>
      <vt:lpstr>                Свършени дела               в тримесечен срок</vt:lpstr>
      <vt:lpstr>             Тенденции и заключение</vt:lpstr>
      <vt:lpstr>             V. ГРАЖДАНСКА ЧАСТ</vt:lpstr>
      <vt:lpstr>Постъпили новообразувани  граждански дела през 2024г</vt:lpstr>
      <vt:lpstr>Несвършени граждански дела</vt:lpstr>
      <vt:lpstr>3.Разглеждане на гражданските дела.</vt:lpstr>
      <vt:lpstr>PowerPoint Presentation</vt:lpstr>
      <vt:lpstr>   Дела за разглеждане в сравнителна                               таблица</vt:lpstr>
      <vt:lpstr>            Дела за разглеждане</vt:lpstr>
      <vt:lpstr>PowerPoint Presentation</vt:lpstr>
      <vt:lpstr>PowerPoint Presentation</vt:lpstr>
      <vt:lpstr>PowerPoint Presentation</vt:lpstr>
      <vt:lpstr>         Свършени дела в тримесечен срок</vt:lpstr>
      <vt:lpstr>PowerPoint Presentation</vt:lpstr>
      <vt:lpstr>PowerPoint Presentation</vt:lpstr>
      <vt:lpstr>VI. АНАЛИЗ НА ДЕЙНОСТТА НА СЪДИИТЕ В РАЙОНЕН СЪД – ВЕЛИКИ ПРЕСЛАВ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Тенденции и заключение.</vt:lpstr>
      <vt:lpstr>VII.ДИСЦИПЛИНАРНИ ПРОИЗВОДСТВА.</vt:lpstr>
      <vt:lpstr>VIII. ДЪРЖАВНИ СЪДЕБНИ ИЗПЪЛНИТЕЛИ. СЪДИЯ ПО ВПИСВАНИЯТА</vt:lpstr>
      <vt:lpstr>PowerPoint Presentation</vt:lpstr>
      <vt:lpstr>PowerPoint Presentation</vt:lpstr>
      <vt:lpstr>IX. ПРОВЕРКИ ОТ ИНСПЕКТОРАТА КЪМ ВИСШИЯ СЪДЕБЕН СЪВЕТ, ОКРЪЖЕН СЪД – ШУМЕН И ДРУГИ ОРГАНИ. РЕВИЗИОННА ДЕЙНОСТ ПРЕЗ 2024 ГОДИНА.</vt:lpstr>
      <vt:lpstr>X. ДЕЙНОСТ НА СЪДЕБНАТА АДМИНИСТРАЦИЯ</vt:lpstr>
      <vt:lpstr>PowerPoint Presentation</vt:lpstr>
      <vt:lpstr>PowerPoint Presentation</vt:lpstr>
      <vt:lpstr>ХIII. ОТЧЕТ-АНАЛИЗ ПО ИЗПЪЛНЕНИЕ НА КОМУНИКАЦИОННАТА СТРАТЕГИЯ. ИНИЦИАТИВИ. СЪБИТИЯ.</vt:lpstr>
      <vt:lpstr>XIV. ЗАКЛЮЧЕНИЕ</vt:lpstr>
      <vt:lpstr>БЛАГОДЯРА НА ЦЕЛИЯ ЕКИП НА  РАЙОНЕН СЪД ВЕЛИКИ ПРЕСЛАВ  ЗА ПРОЯВЕНИТЕ ПОСТОЯНСТВО,  УПОРИТОСТ И ПРОФЕСИОНАЛИЗЪМ  ПРЕЗ ИЗМИНАЛАТА 2024 ГОДИНА.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boian y. boytchev</dc:creator>
  <cp:lastModifiedBy>Мюжгян М. Ахмедова</cp:lastModifiedBy>
  <cp:revision>432</cp:revision>
  <cp:lastPrinted>2025-02-13T09:42:57Z</cp:lastPrinted>
  <dcterms:created xsi:type="dcterms:W3CDTF">2019-02-15T13:27:39Z</dcterms:created>
  <dcterms:modified xsi:type="dcterms:W3CDTF">2025-02-13T13:19:09Z</dcterms:modified>
</cp:coreProperties>
</file>