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9"/>
  </p:handoutMasterIdLst>
  <p:sldIdLst>
    <p:sldId id="290" r:id="rId2"/>
    <p:sldId id="289" r:id="rId3"/>
    <p:sldId id="291" r:id="rId4"/>
    <p:sldId id="292" r:id="rId5"/>
    <p:sldId id="293" r:id="rId6"/>
    <p:sldId id="329" r:id="rId7"/>
    <p:sldId id="294" r:id="rId8"/>
    <p:sldId id="295" r:id="rId9"/>
    <p:sldId id="257" r:id="rId10"/>
    <p:sldId id="331" r:id="rId11"/>
    <p:sldId id="330" r:id="rId12"/>
    <p:sldId id="332" r:id="rId13"/>
    <p:sldId id="296" r:id="rId14"/>
    <p:sldId id="260" r:id="rId15"/>
    <p:sldId id="297" r:id="rId16"/>
    <p:sldId id="333" r:id="rId17"/>
    <p:sldId id="298" r:id="rId18"/>
    <p:sldId id="299" r:id="rId19"/>
    <p:sldId id="300" r:id="rId20"/>
    <p:sldId id="301" r:id="rId21"/>
    <p:sldId id="334" r:id="rId22"/>
    <p:sldId id="302" r:id="rId23"/>
    <p:sldId id="303" r:id="rId24"/>
    <p:sldId id="268" r:id="rId25"/>
    <p:sldId id="304" r:id="rId26"/>
    <p:sldId id="269" r:id="rId27"/>
    <p:sldId id="305" r:id="rId28"/>
    <p:sldId id="306" r:id="rId29"/>
    <p:sldId id="307" r:id="rId30"/>
    <p:sldId id="335" r:id="rId31"/>
    <p:sldId id="336" r:id="rId32"/>
    <p:sldId id="310" r:id="rId33"/>
    <p:sldId id="311" r:id="rId34"/>
    <p:sldId id="270" r:id="rId35"/>
    <p:sldId id="272" r:id="rId36"/>
    <p:sldId id="337" r:id="rId37"/>
    <p:sldId id="340" r:id="rId38"/>
    <p:sldId id="312" r:id="rId39"/>
    <p:sldId id="343" r:id="rId40"/>
    <p:sldId id="344" r:id="rId41"/>
    <p:sldId id="345" r:id="rId42"/>
    <p:sldId id="313" r:id="rId43"/>
    <p:sldId id="349" r:id="rId44"/>
    <p:sldId id="346" r:id="rId45"/>
    <p:sldId id="350" r:id="rId46"/>
    <p:sldId id="318" r:id="rId47"/>
    <p:sldId id="319" r:id="rId48"/>
    <p:sldId id="320" r:id="rId49"/>
    <p:sldId id="347" r:id="rId50"/>
    <p:sldId id="328" r:id="rId51"/>
    <p:sldId id="321" r:id="rId52"/>
    <p:sldId id="322" r:id="rId53"/>
    <p:sldId id="348" r:id="rId54"/>
    <p:sldId id="323" r:id="rId55"/>
    <p:sldId id="324" r:id="rId56"/>
    <p:sldId id="325" r:id="rId57"/>
    <p:sldId id="326"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Секция по подразбиране" id="{E0912287-091D-47C3-8E26-5C362C42CBE5}">
          <p14:sldIdLst>
            <p14:sldId id="290"/>
            <p14:sldId id="289"/>
            <p14:sldId id="291"/>
            <p14:sldId id="292"/>
            <p14:sldId id="293"/>
            <p14:sldId id="329"/>
            <p14:sldId id="294"/>
            <p14:sldId id="295"/>
            <p14:sldId id="257"/>
            <p14:sldId id="331"/>
            <p14:sldId id="330"/>
            <p14:sldId id="332"/>
            <p14:sldId id="296"/>
            <p14:sldId id="260"/>
            <p14:sldId id="297"/>
            <p14:sldId id="333"/>
            <p14:sldId id="298"/>
            <p14:sldId id="299"/>
            <p14:sldId id="300"/>
            <p14:sldId id="301"/>
            <p14:sldId id="334"/>
            <p14:sldId id="302"/>
            <p14:sldId id="303"/>
            <p14:sldId id="268"/>
            <p14:sldId id="304"/>
            <p14:sldId id="269"/>
            <p14:sldId id="305"/>
            <p14:sldId id="306"/>
            <p14:sldId id="307"/>
            <p14:sldId id="335"/>
            <p14:sldId id="336"/>
            <p14:sldId id="310"/>
            <p14:sldId id="311"/>
            <p14:sldId id="270"/>
            <p14:sldId id="272"/>
            <p14:sldId id="337"/>
            <p14:sldId id="340"/>
            <p14:sldId id="312"/>
            <p14:sldId id="343"/>
            <p14:sldId id="344"/>
            <p14:sldId id="345"/>
            <p14:sldId id="313"/>
            <p14:sldId id="349"/>
            <p14:sldId id="346"/>
            <p14:sldId id="350"/>
          </p14:sldIdLst>
        </p14:section>
        <p14:section name="Неозаглавена секция" id="{59CC8E7A-C679-4AEB-90B4-A0144B27B720}">
          <p14:sldIdLst>
            <p14:sldId id="318"/>
            <p14:sldId id="319"/>
            <p14:sldId id="320"/>
            <p14:sldId id="347"/>
            <p14:sldId id="328"/>
            <p14:sldId id="321"/>
            <p14:sldId id="322"/>
            <p14:sldId id="348"/>
            <p14:sldId id="323"/>
            <p14:sldId id="324"/>
            <p14:sldId id="325"/>
            <p14:sldId id="32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384" autoAdjust="0"/>
  </p:normalViewPr>
  <p:slideViewPr>
    <p:cSldViewPr>
      <p:cViewPr>
        <p:scale>
          <a:sx n="90" d="100"/>
          <a:sy n="90" d="100"/>
        </p:scale>
        <p:origin x="-2244" y="-330"/>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8304"/>
    </p:cViewPr>
  </p:sorterViewPr>
  <p:notesViewPr>
    <p:cSldViewPr>
      <p:cViewPr varScale="1">
        <p:scale>
          <a:sx n="64" d="100"/>
          <a:sy n="64" d="100"/>
        </p:scale>
        <p:origin x="-314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Chart%202%20i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Chart%202%20in%20Microsoft%20PowerPoint"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8.xml.rels><?xml version="1.0" encoding="UTF-8" standalone="yes"?>
<Relationships xmlns="http://schemas.openxmlformats.org/package/2006/relationships"><Relationship Id="rId1" Type="http://schemas.openxmlformats.org/officeDocument/2006/relationships/oleObject" Target="Chart%202%20in%20Microsoft%20PowerPoint"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8.6266185476815402E-2"/>
          <c:y val="3.2882035578885971E-2"/>
          <c:w val="0.74583260425780107"/>
          <c:h val="0.85598632268066965"/>
        </c:manualLayout>
      </c:layout>
      <c:bar3DChart>
        <c:barDir val="col"/>
        <c:grouping val="clustered"/>
        <c:varyColors val="0"/>
        <c:ser>
          <c:idx val="0"/>
          <c:order val="0"/>
          <c:tx>
            <c:v>Наказателни дела</c:v>
          </c:tx>
          <c:spPr>
            <a:solidFill>
              <a:srgbClr val="FF0000"/>
            </a:solidFill>
          </c:spPr>
          <c:invertIfNegative val="0"/>
          <c:dLbls>
            <c:dLbl>
              <c:idx val="0"/>
              <c:layout>
                <c:manualLayout>
                  <c:x val="4.6296296296296294E-3"/>
                  <c:y val="-1.0788941335131442E-2"/>
                </c:manualLayout>
              </c:layout>
              <c:showLegendKey val="0"/>
              <c:showVal val="1"/>
              <c:showCatName val="0"/>
              <c:showSerName val="0"/>
              <c:showPercent val="0"/>
              <c:showBubbleSize val="0"/>
            </c:dLbl>
            <c:dLbl>
              <c:idx val="1"/>
              <c:layout>
                <c:manualLayout>
                  <c:x val="1.5432098765432098E-3"/>
                  <c:y val="-1.0788941335131589E-2"/>
                </c:manualLayout>
              </c:layout>
              <c:showLegendKey val="0"/>
              <c:showVal val="1"/>
              <c:showCatName val="0"/>
              <c:showSerName val="0"/>
              <c:showPercent val="0"/>
              <c:showBubbleSize val="0"/>
            </c:dLbl>
            <c:dLbl>
              <c:idx val="2"/>
              <c:layout>
                <c:manualLayout>
                  <c:x val="7.7160493827159362E-3"/>
                  <c:y val="-1.078894133513149E-2"/>
                </c:manualLayout>
              </c:layout>
              <c:showLegendKey val="0"/>
              <c:showVal val="1"/>
              <c:showCatName val="0"/>
              <c:showSerName val="0"/>
              <c:showPercent val="0"/>
              <c:showBubbleSize val="0"/>
            </c:dLbl>
            <c:dLbl>
              <c:idx val="3"/>
              <c:layout>
                <c:manualLayout>
                  <c:x val="4.6296296296295166E-3"/>
                  <c:y val="-5.394470667565745E-3"/>
                </c:manualLayout>
              </c:layout>
              <c:showLegendKey val="0"/>
              <c:showVal val="1"/>
              <c:showCatName val="0"/>
              <c:showSerName val="0"/>
              <c:showPercent val="0"/>
              <c:showBubbleSize val="0"/>
            </c:dLbl>
            <c:txPr>
              <a:bodyPr/>
              <a:lstStyle/>
              <a:p>
                <a:pPr>
                  <a:defRPr sz="1400">
                    <a:solidFill>
                      <a:schemeClr val="bg1"/>
                    </a:solidFill>
                  </a:defRPr>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'[Chart in Microsoft PowerPoint]Лист1'!$C$6:$C$9</c:f>
              <c:numCache>
                <c:formatCode>General</c:formatCode>
                <c:ptCount val="4"/>
                <c:pt idx="0">
                  <c:v>408</c:v>
                </c:pt>
                <c:pt idx="1">
                  <c:v>438</c:v>
                </c:pt>
                <c:pt idx="2">
                  <c:v>440</c:v>
                </c:pt>
                <c:pt idx="3">
                  <c:v>336</c:v>
                </c:pt>
              </c:numCache>
            </c:numRef>
          </c:val>
        </c:ser>
        <c:ser>
          <c:idx val="1"/>
          <c:order val="1"/>
          <c:tx>
            <c:v>Граждански дела</c:v>
          </c:tx>
          <c:spPr>
            <a:solidFill>
              <a:srgbClr val="00B050"/>
            </a:solidFill>
          </c:spPr>
          <c:invertIfNegative val="0"/>
          <c:dLbls>
            <c:dLbl>
              <c:idx val="0"/>
              <c:layout>
                <c:manualLayout>
                  <c:x val="-1.5432098765432098E-3"/>
                  <c:y val="-5.394470667565745E-3"/>
                </c:manualLayout>
              </c:layout>
              <c:showLegendKey val="0"/>
              <c:showVal val="1"/>
              <c:showCatName val="0"/>
              <c:showSerName val="0"/>
              <c:showPercent val="0"/>
              <c:showBubbleSize val="0"/>
            </c:dLbl>
            <c:txPr>
              <a:bodyPr/>
              <a:lstStyle/>
              <a:p>
                <a:pPr>
                  <a:defRPr sz="1400">
                    <a:solidFill>
                      <a:schemeClr val="bg1"/>
                    </a:solidFill>
                  </a:defRPr>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'[Chart in Microsoft PowerPoint]Лист1'!$D$6:$D$9</c:f>
              <c:numCache>
                <c:formatCode>General</c:formatCode>
                <c:ptCount val="4"/>
                <c:pt idx="0">
                  <c:v>650</c:v>
                </c:pt>
                <c:pt idx="1">
                  <c:v>737</c:v>
                </c:pt>
                <c:pt idx="2">
                  <c:v>687</c:v>
                </c:pt>
                <c:pt idx="3">
                  <c:v>656</c:v>
                </c:pt>
              </c:numCache>
            </c:numRef>
          </c:val>
        </c:ser>
        <c:ser>
          <c:idx val="2"/>
          <c:order val="2"/>
          <c:tx>
            <c:v>Общо дела</c:v>
          </c:tx>
          <c:spPr>
            <a:solidFill>
              <a:srgbClr val="0070C0"/>
            </a:solidFill>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'[Chart in Microsoft PowerPoint]Лист1'!$E$6:$E$9</c:f>
              <c:numCache>
                <c:formatCode>General</c:formatCode>
                <c:ptCount val="4"/>
                <c:pt idx="0">
                  <c:v>1058</c:v>
                </c:pt>
                <c:pt idx="1">
                  <c:v>1175</c:v>
                </c:pt>
                <c:pt idx="2">
                  <c:v>1127</c:v>
                </c:pt>
                <c:pt idx="3">
                  <c:v>992</c:v>
                </c:pt>
              </c:numCache>
            </c:numRef>
          </c:val>
        </c:ser>
        <c:dLbls>
          <c:showLegendKey val="0"/>
          <c:showVal val="1"/>
          <c:showCatName val="0"/>
          <c:showSerName val="0"/>
          <c:showPercent val="0"/>
          <c:showBubbleSize val="0"/>
        </c:dLbls>
        <c:gapWidth val="75"/>
        <c:shape val="box"/>
        <c:axId val="36663808"/>
        <c:axId val="215546624"/>
        <c:axId val="0"/>
      </c:bar3DChart>
      <c:catAx>
        <c:axId val="36663808"/>
        <c:scaling>
          <c:orientation val="minMax"/>
        </c:scaling>
        <c:delete val="0"/>
        <c:axPos val="b"/>
        <c:numFmt formatCode="General" sourceLinked="1"/>
        <c:majorTickMark val="none"/>
        <c:minorTickMark val="none"/>
        <c:tickLblPos val="nextTo"/>
        <c:txPr>
          <a:bodyPr/>
          <a:lstStyle/>
          <a:p>
            <a:pPr>
              <a:defRPr sz="1600" b="1">
                <a:solidFill>
                  <a:schemeClr val="bg1"/>
                </a:solidFill>
              </a:defRPr>
            </a:pPr>
            <a:endParaRPr lang="en-US"/>
          </a:p>
        </c:txPr>
        <c:crossAx val="215546624"/>
        <c:crosses val="autoZero"/>
        <c:auto val="1"/>
        <c:lblAlgn val="ctr"/>
        <c:lblOffset val="100"/>
        <c:noMultiLvlLbl val="0"/>
      </c:catAx>
      <c:valAx>
        <c:axId val="215546624"/>
        <c:scaling>
          <c:orientation val="minMax"/>
        </c:scaling>
        <c:delete val="0"/>
        <c:axPos val="l"/>
        <c:numFmt formatCode="General" sourceLinked="1"/>
        <c:majorTickMark val="none"/>
        <c:minorTickMark val="none"/>
        <c:tickLblPos val="nextTo"/>
        <c:txPr>
          <a:bodyPr/>
          <a:lstStyle/>
          <a:p>
            <a:pPr>
              <a:defRPr sz="1600" b="1">
                <a:solidFill>
                  <a:schemeClr val="bg1"/>
                </a:solidFill>
              </a:defRPr>
            </a:pPr>
            <a:endParaRPr lang="en-US"/>
          </a:p>
        </c:txPr>
        <c:crossAx val="36663808"/>
        <c:crosses val="autoZero"/>
        <c:crossBetween val="between"/>
      </c:valAx>
    </c:plotArea>
    <c:legend>
      <c:legendPos val="b"/>
      <c:layout>
        <c:manualLayout>
          <c:xMode val="edge"/>
          <c:yMode val="edge"/>
          <c:x val="0.82242514824535817"/>
          <c:y val="0.314091143192401"/>
          <c:w val="0.17613735783027121"/>
          <c:h val="0.35145167541852279"/>
        </c:manualLayout>
      </c:layout>
      <c:overlay val="0"/>
      <c:txPr>
        <a:bodyPr/>
        <a:lstStyle/>
        <a:p>
          <a:pPr>
            <a:defRPr sz="1400" b="1">
              <a:solidFill>
                <a:schemeClr val="bg1"/>
              </a:solidFill>
            </a:defRPr>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'[Chart 2 in Microsoft PowerPoint]Лист2'!$E$66</c:f>
              <c:strCache>
                <c:ptCount val="1"/>
                <c:pt idx="0">
                  <c:v>2023</c:v>
                </c:pt>
              </c:strCache>
            </c:strRef>
          </c:tx>
          <c:spPr>
            <a:solidFill>
              <a:srgbClr val="00B050"/>
            </a:solidFill>
          </c:spPr>
          <c:invertIfNegative val="0"/>
          <c:dLbls>
            <c:dLbl>
              <c:idx val="0"/>
              <c:layout>
                <c:manualLayout>
                  <c:x val="1.0457514904703494E-2"/>
                  <c:y val="-3.7383177570093455E-2"/>
                </c:manualLayout>
              </c:layout>
              <c:showLegendKey val="0"/>
              <c:showVal val="1"/>
              <c:showCatName val="0"/>
              <c:showSerName val="0"/>
              <c:showPercent val="0"/>
              <c:showBubbleSize val="0"/>
            </c:dLbl>
            <c:dLbl>
              <c:idx val="1"/>
              <c:layout>
                <c:manualLayout>
                  <c:x val="1.9172110658623009E-2"/>
                  <c:y val="-3.7383177570093455E-2"/>
                </c:manualLayout>
              </c:layout>
              <c:showLegendKey val="0"/>
              <c:showVal val="1"/>
              <c:showCatName val="0"/>
              <c:showSerName val="0"/>
              <c:showPercent val="0"/>
              <c:showBubbleSize val="0"/>
            </c:dLbl>
            <c:dLbl>
              <c:idx val="2"/>
              <c:layout>
                <c:manualLayout>
                  <c:x val="2.6332781637747864E-2"/>
                  <c:y val="-4.3965347889795982E-2"/>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2 in Microsoft PowerPoint]Лист2'!$F$65:$H$65</c:f>
              <c:strCache>
                <c:ptCount val="3"/>
                <c:pt idx="0">
                  <c:v>Дела за разглеждане</c:v>
                </c:pt>
                <c:pt idx="1">
                  <c:v>Свършени дела</c:v>
                </c:pt>
                <c:pt idx="2">
                  <c:v>Свършени дела в тримесечен срок</c:v>
                </c:pt>
              </c:strCache>
            </c:strRef>
          </c:cat>
          <c:val>
            <c:numRef>
              <c:f>'[Chart 2 in Microsoft PowerPoint]Лист2'!$F$66:$H$66</c:f>
              <c:numCache>
                <c:formatCode>General</c:formatCode>
                <c:ptCount val="3"/>
                <c:pt idx="0">
                  <c:v>743</c:v>
                </c:pt>
                <c:pt idx="1">
                  <c:v>684</c:v>
                </c:pt>
                <c:pt idx="2">
                  <c:v>639</c:v>
                </c:pt>
              </c:numCache>
            </c:numRef>
          </c:val>
        </c:ser>
        <c:ser>
          <c:idx val="1"/>
          <c:order val="1"/>
          <c:tx>
            <c:strRef>
              <c:f>'[Chart 2 in Microsoft PowerPoint]Лист2'!$E$67</c:f>
              <c:strCache>
                <c:ptCount val="1"/>
                <c:pt idx="0">
                  <c:v>2022</c:v>
                </c:pt>
              </c:strCache>
            </c:strRef>
          </c:tx>
          <c:spPr>
            <a:solidFill>
              <a:schemeClr val="accent1">
                <a:lumMod val="60000"/>
                <a:lumOff val="40000"/>
              </a:schemeClr>
            </a:solidFill>
          </c:spPr>
          <c:invertIfNegative val="0"/>
          <c:dLbls>
            <c:dLbl>
              <c:idx val="0"/>
              <c:layout>
                <c:manualLayout>
                  <c:x val="1.5686272357055241E-2"/>
                  <c:y val="-3.2398753894081006E-2"/>
                </c:manualLayout>
              </c:layout>
              <c:showLegendKey val="0"/>
              <c:showVal val="1"/>
              <c:showCatName val="0"/>
              <c:showSerName val="0"/>
              <c:showPercent val="0"/>
              <c:showBubbleSize val="0"/>
            </c:dLbl>
            <c:dLbl>
              <c:idx val="1"/>
              <c:layout>
                <c:manualLayout>
                  <c:x val="2.7886706412542588E-2"/>
                  <c:y val="-3.7383177570093455E-2"/>
                </c:manualLayout>
              </c:layout>
              <c:showLegendKey val="0"/>
              <c:showVal val="1"/>
              <c:showCatName val="0"/>
              <c:showSerName val="0"/>
              <c:showPercent val="0"/>
              <c:showBubbleSize val="0"/>
            </c:dLbl>
            <c:dLbl>
              <c:idx val="2"/>
              <c:layout>
                <c:manualLayout>
                  <c:x val="2.6143787261758734E-2"/>
                  <c:y val="-3.7383177570093455E-2"/>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2 in Microsoft PowerPoint]Лист2'!$F$65:$H$65</c:f>
              <c:strCache>
                <c:ptCount val="3"/>
                <c:pt idx="0">
                  <c:v>Дела за разглеждане</c:v>
                </c:pt>
                <c:pt idx="1">
                  <c:v>Свършени дела</c:v>
                </c:pt>
                <c:pt idx="2">
                  <c:v>Свършени дела в тримесечен срок</c:v>
                </c:pt>
              </c:strCache>
            </c:strRef>
          </c:cat>
          <c:val>
            <c:numRef>
              <c:f>'[Chart 2 in Microsoft PowerPoint]Лист2'!$F$67:$H$67</c:f>
              <c:numCache>
                <c:formatCode>General</c:formatCode>
                <c:ptCount val="3"/>
                <c:pt idx="0">
                  <c:v>822</c:v>
                </c:pt>
                <c:pt idx="1">
                  <c:v>737</c:v>
                </c:pt>
                <c:pt idx="2">
                  <c:v>658</c:v>
                </c:pt>
              </c:numCache>
            </c:numRef>
          </c:val>
        </c:ser>
        <c:dLbls>
          <c:showLegendKey val="0"/>
          <c:showVal val="1"/>
          <c:showCatName val="0"/>
          <c:showSerName val="0"/>
          <c:showPercent val="0"/>
          <c:showBubbleSize val="0"/>
        </c:dLbls>
        <c:gapWidth val="75"/>
        <c:shape val="box"/>
        <c:axId val="169690624"/>
        <c:axId val="206866112"/>
        <c:axId val="0"/>
      </c:bar3DChart>
      <c:catAx>
        <c:axId val="169690624"/>
        <c:scaling>
          <c:orientation val="minMax"/>
        </c:scaling>
        <c:delete val="0"/>
        <c:axPos val="b"/>
        <c:majorTickMark val="none"/>
        <c:minorTickMark val="none"/>
        <c:tickLblPos val="nextTo"/>
        <c:txPr>
          <a:bodyPr/>
          <a:lstStyle/>
          <a:p>
            <a:pPr>
              <a:defRPr sz="1200" b="1">
                <a:solidFill>
                  <a:schemeClr val="bg1"/>
                </a:solidFill>
              </a:defRPr>
            </a:pPr>
            <a:endParaRPr lang="en-US"/>
          </a:p>
        </c:txPr>
        <c:crossAx val="206866112"/>
        <c:crosses val="autoZero"/>
        <c:auto val="1"/>
        <c:lblAlgn val="ctr"/>
        <c:lblOffset val="100"/>
        <c:noMultiLvlLbl val="0"/>
      </c:catAx>
      <c:valAx>
        <c:axId val="206866112"/>
        <c:scaling>
          <c:orientation val="minMax"/>
        </c:scaling>
        <c:delete val="0"/>
        <c:axPos val="l"/>
        <c:numFmt formatCode="General" sourceLinked="1"/>
        <c:majorTickMark val="none"/>
        <c:minorTickMark val="none"/>
        <c:tickLblPos val="nextTo"/>
        <c:txPr>
          <a:bodyPr/>
          <a:lstStyle/>
          <a:p>
            <a:pPr>
              <a:defRPr sz="1400" b="1">
                <a:solidFill>
                  <a:schemeClr val="bg1"/>
                </a:solidFill>
              </a:defRPr>
            </a:pPr>
            <a:endParaRPr lang="en-US"/>
          </a:p>
        </c:txPr>
        <c:crossAx val="169690624"/>
        <c:crosses val="autoZero"/>
        <c:crossBetween val="between"/>
      </c:valAx>
    </c:plotArea>
    <c:legend>
      <c:legendPos val="b"/>
      <c:layout/>
      <c:overlay val="0"/>
      <c:txPr>
        <a:bodyPr/>
        <a:lstStyle/>
        <a:p>
          <a:pPr>
            <a:defRPr sz="1400" b="1">
              <a:solidFill>
                <a:schemeClr val="bg1"/>
              </a:solidFill>
            </a:defRPr>
          </a:pPr>
          <a:endParaRPr lang="en-US"/>
        </a:p>
      </c:txPr>
    </c:legend>
    <c:plotVisOnly val="1"/>
    <c:dispBlanksAs val="gap"/>
    <c:showDLblsOverMax val="0"/>
  </c:chart>
  <c:spPr>
    <a:solidFill>
      <a:schemeClr val="tx2">
        <a:lumMod val="40000"/>
        <a:lumOff val="60000"/>
      </a:schemeClr>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8.1685865655681922E-2"/>
          <c:y val="3.9130088509671285E-2"/>
          <c:w val="0.72386968989987366"/>
          <c:h val="0.8484877960720183"/>
        </c:manualLayout>
      </c:layout>
      <c:bar3DChart>
        <c:barDir val="col"/>
        <c:grouping val="clustered"/>
        <c:varyColors val="0"/>
        <c:ser>
          <c:idx val="0"/>
          <c:order val="0"/>
          <c:tx>
            <c:v>Наказателни дела</c:v>
          </c:tx>
          <c:spPr>
            <a:solidFill>
              <a:srgbClr val="FF0000"/>
            </a:solidFill>
          </c:spPr>
          <c:invertIfNegative val="0"/>
          <c:dLbls>
            <c:txPr>
              <a:bodyPr/>
              <a:lstStyle/>
              <a:p>
                <a:pPr>
                  <a:defRPr sz="1600">
                    <a:solidFill>
                      <a:schemeClr val="bg1"/>
                    </a:solidFill>
                  </a:defRPr>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'[Chart in Microsoft PowerPoint]Лист1'!$C$6:$C$9</c:f>
              <c:numCache>
                <c:formatCode>General</c:formatCode>
                <c:ptCount val="4"/>
                <c:pt idx="0">
                  <c:v>506</c:v>
                </c:pt>
                <c:pt idx="1">
                  <c:v>595</c:v>
                </c:pt>
                <c:pt idx="2">
                  <c:v>516</c:v>
                </c:pt>
                <c:pt idx="3">
                  <c:v>362</c:v>
                </c:pt>
              </c:numCache>
            </c:numRef>
          </c:val>
        </c:ser>
        <c:ser>
          <c:idx val="1"/>
          <c:order val="1"/>
          <c:tx>
            <c:v>Граждански дела</c:v>
          </c:tx>
          <c:spPr>
            <a:solidFill>
              <a:srgbClr val="00B050"/>
            </a:solidFill>
          </c:spPr>
          <c:invertIfNegative val="0"/>
          <c:dLbls>
            <c:txPr>
              <a:bodyPr/>
              <a:lstStyle/>
              <a:p>
                <a:pPr>
                  <a:defRPr sz="1600">
                    <a:solidFill>
                      <a:schemeClr val="bg1"/>
                    </a:solidFill>
                  </a:defRPr>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'[Chart in Microsoft PowerPoint]Лист1'!$D$6:$D$9</c:f>
              <c:numCache>
                <c:formatCode>General</c:formatCode>
                <c:ptCount val="4"/>
                <c:pt idx="0">
                  <c:v>841</c:v>
                </c:pt>
                <c:pt idx="1">
                  <c:v>829</c:v>
                </c:pt>
                <c:pt idx="2">
                  <c:v>822</c:v>
                </c:pt>
                <c:pt idx="3">
                  <c:v>743</c:v>
                </c:pt>
              </c:numCache>
            </c:numRef>
          </c:val>
        </c:ser>
        <c:ser>
          <c:idx val="2"/>
          <c:order val="2"/>
          <c:tx>
            <c:v>Общо дела</c:v>
          </c:tx>
          <c:spPr>
            <a:solidFill>
              <a:srgbClr val="0070C0"/>
            </a:solidFill>
          </c:spPr>
          <c:invertIfNegative val="0"/>
          <c:dLbls>
            <c:txPr>
              <a:bodyPr/>
              <a:lstStyle/>
              <a:p>
                <a:pPr>
                  <a:defRPr sz="1600">
                    <a:solidFill>
                      <a:schemeClr val="bg1"/>
                    </a:solidFill>
                  </a:defRPr>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'[Chart in Microsoft PowerPoint]Лист1'!$E$6:$E$9</c:f>
              <c:numCache>
                <c:formatCode>General</c:formatCode>
                <c:ptCount val="4"/>
                <c:pt idx="0">
                  <c:v>1347</c:v>
                </c:pt>
                <c:pt idx="1">
                  <c:v>1424</c:v>
                </c:pt>
                <c:pt idx="2">
                  <c:v>1338</c:v>
                </c:pt>
                <c:pt idx="3">
                  <c:v>1105</c:v>
                </c:pt>
              </c:numCache>
            </c:numRef>
          </c:val>
        </c:ser>
        <c:dLbls>
          <c:showLegendKey val="0"/>
          <c:showVal val="1"/>
          <c:showCatName val="0"/>
          <c:showSerName val="0"/>
          <c:showPercent val="0"/>
          <c:showBubbleSize val="0"/>
        </c:dLbls>
        <c:gapWidth val="75"/>
        <c:shape val="box"/>
        <c:axId val="36666368"/>
        <c:axId val="247178944"/>
        <c:axId val="0"/>
      </c:bar3DChart>
      <c:catAx>
        <c:axId val="36666368"/>
        <c:scaling>
          <c:orientation val="minMax"/>
        </c:scaling>
        <c:delete val="0"/>
        <c:axPos val="b"/>
        <c:numFmt formatCode="General" sourceLinked="1"/>
        <c:majorTickMark val="none"/>
        <c:minorTickMark val="none"/>
        <c:tickLblPos val="nextTo"/>
        <c:txPr>
          <a:bodyPr/>
          <a:lstStyle/>
          <a:p>
            <a:pPr>
              <a:defRPr sz="1600" b="1">
                <a:solidFill>
                  <a:schemeClr val="bg1"/>
                </a:solidFill>
              </a:defRPr>
            </a:pPr>
            <a:endParaRPr lang="en-US"/>
          </a:p>
        </c:txPr>
        <c:crossAx val="247178944"/>
        <c:crosses val="autoZero"/>
        <c:auto val="1"/>
        <c:lblAlgn val="ctr"/>
        <c:lblOffset val="100"/>
        <c:noMultiLvlLbl val="0"/>
      </c:catAx>
      <c:valAx>
        <c:axId val="247178944"/>
        <c:scaling>
          <c:orientation val="minMax"/>
        </c:scaling>
        <c:delete val="0"/>
        <c:axPos val="l"/>
        <c:numFmt formatCode="General" sourceLinked="1"/>
        <c:majorTickMark val="none"/>
        <c:minorTickMark val="none"/>
        <c:tickLblPos val="nextTo"/>
        <c:txPr>
          <a:bodyPr/>
          <a:lstStyle/>
          <a:p>
            <a:pPr>
              <a:defRPr sz="1600" b="1">
                <a:solidFill>
                  <a:schemeClr val="bg1"/>
                </a:solidFill>
              </a:defRPr>
            </a:pPr>
            <a:endParaRPr lang="en-US"/>
          </a:p>
        </c:txPr>
        <c:crossAx val="36666368"/>
        <c:crosses val="autoZero"/>
        <c:crossBetween val="between"/>
      </c:valAx>
    </c:plotArea>
    <c:legend>
      <c:legendPos val="b"/>
      <c:layout>
        <c:manualLayout>
          <c:xMode val="edge"/>
          <c:yMode val="edge"/>
          <c:x val="0.80390662972683957"/>
          <c:y val="0.26823814251809214"/>
          <c:w val="0.18539661708953048"/>
          <c:h val="0.44046044143335761"/>
        </c:manualLayout>
      </c:layout>
      <c:overlay val="0"/>
      <c:txPr>
        <a:bodyPr/>
        <a:lstStyle/>
        <a:p>
          <a:pPr>
            <a:defRPr sz="1600" b="1">
              <a:solidFill>
                <a:schemeClr val="bg1"/>
              </a:solidFill>
            </a:defRPr>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7.8356312685796126E-2"/>
          <c:y val="3.8189164719674595E-2"/>
          <c:w val="0.76177042964830666"/>
          <c:h val="0.80474827009270944"/>
        </c:manualLayout>
      </c:layout>
      <c:bar3DChart>
        <c:barDir val="col"/>
        <c:grouping val="clustered"/>
        <c:varyColors val="0"/>
        <c:ser>
          <c:idx val="0"/>
          <c:order val="0"/>
          <c:tx>
            <c:v>Постъпили дела</c:v>
          </c:tx>
          <c:spPr>
            <a:solidFill>
              <a:schemeClr val="accent3">
                <a:lumMod val="60000"/>
                <a:lumOff val="40000"/>
              </a:schemeClr>
            </a:solidFill>
          </c:spPr>
          <c:invertIfNegative val="0"/>
          <c:dLbls>
            <c:txPr>
              <a:bodyPr/>
              <a:lstStyle/>
              <a:p>
                <a:pPr>
                  <a:defRPr sz="1400"/>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Лист1!$C$23:$F$23</c:f>
              <c:numCache>
                <c:formatCode>General</c:formatCode>
                <c:ptCount val="4"/>
                <c:pt idx="0">
                  <c:v>1058</c:v>
                </c:pt>
                <c:pt idx="1">
                  <c:v>1175</c:v>
                </c:pt>
                <c:pt idx="2">
                  <c:v>1127</c:v>
                </c:pt>
                <c:pt idx="3">
                  <c:v>992</c:v>
                </c:pt>
              </c:numCache>
            </c:numRef>
          </c:val>
        </c:ser>
        <c:ser>
          <c:idx val="1"/>
          <c:order val="1"/>
          <c:tx>
            <c:v>Свършени дела</c:v>
          </c:tx>
          <c:spPr>
            <a:solidFill>
              <a:srgbClr val="CC3399"/>
            </a:solidFill>
          </c:spPr>
          <c:invertIfNegative val="0"/>
          <c:dLbls>
            <c:txPr>
              <a:bodyPr/>
              <a:lstStyle/>
              <a:p>
                <a:pPr>
                  <a:defRPr sz="1400"/>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Лист1!$C$24:$F$24</c:f>
              <c:numCache>
                <c:formatCode>General</c:formatCode>
                <c:ptCount val="4"/>
                <c:pt idx="0">
                  <c:v>1105</c:v>
                </c:pt>
                <c:pt idx="1">
                  <c:v>1213</c:v>
                </c:pt>
                <c:pt idx="2">
                  <c:v>1228</c:v>
                </c:pt>
                <c:pt idx="3">
                  <c:v>1025</c:v>
                </c:pt>
              </c:numCache>
            </c:numRef>
          </c:val>
        </c:ser>
        <c:ser>
          <c:idx val="2"/>
          <c:order val="2"/>
          <c:tx>
            <c:v>Разгледани дела</c:v>
          </c:tx>
          <c:spPr>
            <a:solidFill>
              <a:schemeClr val="accent1">
                <a:lumMod val="75000"/>
              </a:schemeClr>
            </a:solidFill>
          </c:spPr>
          <c:invertIfNegative val="0"/>
          <c:dLbls>
            <c:txPr>
              <a:bodyPr/>
              <a:lstStyle/>
              <a:p>
                <a:pPr>
                  <a:defRPr sz="1400"/>
                </a:pPr>
                <a:endParaRPr lang="en-US"/>
              </a:p>
            </c:txPr>
            <c:showLegendKey val="0"/>
            <c:showVal val="1"/>
            <c:showCatName val="0"/>
            <c:showSerName val="0"/>
            <c:showPercent val="0"/>
            <c:showBubbleSize val="0"/>
            <c:showLeaderLines val="0"/>
          </c:dLbls>
          <c:cat>
            <c:numLit>
              <c:formatCode>General</c:formatCode>
              <c:ptCount val="4"/>
              <c:pt idx="0">
                <c:v>2020</c:v>
              </c:pt>
              <c:pt idx="1">
                <c:v>2021</c:v>
              </c:pt>
              <c:pt idx="2">
                <c:v>2022</c:v>
              </c:pt>
              <c:pt idx="3">
                <c:v>2023</c:v>
              </c:pt>
            </c:numLit>
          </c:cat>
          <c:val>
            <c:numRef>
              <c:f>Лист1!$C$25:$F$25</c:f>
              <c:numCache>
                <c:formatCode>General</c:formatCode>
                <c:ptCount val="4"/>
                <c:pt idx="0">
                  <c:v>1347</c:v>
                </c:pt>
                <c:pt idx="1">
                  <c:v>1424</c:v>
                </c:pt>
                <c:pt idx="2">
                  <c:v>1338</c:v>
                </c:pt>
                <c:pt idx="3">
                  <c:v>1105</c:v>
                </c:pt>
              </c:numCache>
            </c:numRef>
          </c:val>
        </c:ser>
        <c:dLbls>
          <c:showLegendKey val="0"/>
          <c:showVal val="1"/>
          <c:showCatName val="0"/>
          <c:showSerName val="0"/>
          <c:showPercent val="0"/>
          <c:showBubbleSize val="0"/>
        </c:dLbls>
        <c:gapWidth val="75"/>
        <c:shape val="box"/>
        <c:axId val="269130752"/>
        <c:axId val="269000704"/>
        <c:axId val="0"/>
      </c:bar3DChart>
      <c:catAx>
        <c:axId val="269130752"/>
        <c:scaling>
          <c:orientation val="minMax"/>
        </c:scaling>
        <c:delete val="0"/>
        <c:axPos val="b"/>
        <c:numFmt formatCode="General" sourceLinked="1"/>
        <c:majorTickMark val="none"/>
        <c:minorTickMark val="none"/>
        <c:tickLblPos val="nextTo"/>
        <c:txPr>
          <a:bodyPr/>
          <a:lstStyle/>
          <a:p>
            <a:pPr>
              <a:defRPr sz="1600" b="1"/>
            </a:pPr>
            <a:endParaRPr lang="en-US"/>
          </a:p>
        </c:txPr>
        <c:crossAx val="269000704"/>
        <c:crosses val="autoZero"/>
        <c:auto val="1"/>
        <c:lblAlgn val="ctr"/>
        <c:lblOffset val="100"/>
        <c:noMultiLvlLbl val="0"/>
      </c:catAx>
      <c:valAx>
        <c:axId val="269000704"/>
        <c:scaling>
          <c:orientation val="minMax"/>
        </c:scaling>
        <c:delete val="0"/>
        <c:axPos val="l"/>
        <c:numFmt formatCode="General" sourceLinked="1"/>
        <c:majorTickMark val="none"/>
        <c:minorTickMark val="none"/>
        <c:tickLblPos val="nextTo"/>
        <c:txPr>
          <a:bodyPr/>
          <a:lstStyle/>
          <a:p>
            <a:pPr>
              <a:defRPr sz="1600" b="1">
                <a:solidFill>
                  <a:schemeClr val="tx1"/>
                </a:solidFill>
              </a:defRPr>
            </a:pPr>
            <a:endParaRPr lang="en-US"/>
          </a:p>
        </c:txPr>
        <c:crossAx val="269130752"/>
        <c:crosses val="autoZero"/>
        <c:crossBetween val="between"/>
      </c:valAx>
    </c:plotArea>
    <c:legend>
      <c:legendPos val="b"/>
      <c:layout>
        <c:manualLayout>
          <c:xMode val="edge"/>
          <c:yMode val="edge"/>
          <c:x val="0.83229847763732601"/>
          <c:y val="0.25383663838346321"/>
          <c:w val="0.15141813500781415"/>
          <c:h val="0.38848274735642974"/>
        </c:manualLayout>
      </c:layout>
      <c:overlay val="0"/>
      <c:txPr>
        <a:bodyPr/>
        <a:lstStyle/>
        <a:p>
          <a:pPr>
            <a:defRPr sz="1600" b="1"/>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8.2874192614071585E-2"/>
          <c:y val="0.13704892506414226"/>
          <c:w val="0.87815123990709953"/>
          <c:h val="0.74339555870122975"/>
        </c:manualLayout>
      </c:layout>
      <c:bar3DChart>
        <c:barDir val="col"/>
        <c:grouping val="clustered"/>
        <c:varyColors val="0"/>
        <c:ser>
          <c:idx val="0"/>
          <c:order val="0"/>
          <c:tx>
            <c:strRef>
              <c:f>'[Chart in Microsoft PowerPoint]Лист1'!$B$99</c:f>
              <c:strCache>
                <c:ptCount val="1"/>
                <c:pt idx="0">
                  <c:v>Постъпили дела през отчетния период</c:v>
                </c:pt>
              </c:strCache>
            </c:strRef>
          </c:tx>
          <c:spPr>
            <a:pattFill prst="pct5">
              <a:fgClr>
                <a:schemeClr val="accent2"/>
              </a:fgClr>
              <a:bgClr>
                <a:schemeClr val="accent2"/>
              </a:bgClr>
            </a:pattFill>
          </c:spPr>
          <c:invertIfNegative val="0"/>
          <c:dPt>
            <c:idx val="0"/>
            <c:invertIfNegative val="0"/>
            <c:bubble3D val="0"/>
            <c:spPr>
              <a:pattFill prst="pct5">
                <a:fgClr>
                  <a:srgbClr val="FF0000"/>
                </a:fgClr>
                <a:bgClr>
                  <a:srgbClr val="FF0000"/>
                </a:bgClr>
              </a:pattFill>
            </c:spPr>
          </c:dPt>
          <c:dPt>
            <c:idx val="1"/>
            <c:invertIfNegative val="0"/>
            <c:bubble3D val="0"/>
            <c:spPr>
              <a:pattFill prst="pct5">
                <a:fgClr>
                  <a:srgbClr val="FF0000"/>
                </a:fgClr>
                <a:bgClr>
                  <a:srgbClr val="FF0000"/>
                </a:bgClr>
              </a:pattFill>
            </c:spPr>
          </c:dPt>
          <c:dPt>
            <c:idx val="2"/>
            <c:invertIfNegative val="0"/>
            <c:bubble3D val="0"/>
            <c:spPr>
              <a:pattFill prst="pct5">
                <a:fgClr>
                  <a:srgbClr val="FF0000"/>
                </a:fgClr>
                <a:bgClr>
                  <a:srgbClr val="FF0000"/>
                </a:bgClr>
              </a:pattFill>
            </c:spPr>
          </c:dPt>
          <c:dPt>
            <c:idx val="3"/>
            <c:invertIfNegative val="0"/>
            <c:bubble3D val="0"/>
            <c:spPr>
              <a:pattFill prst="pct5">
                <a:fgClr>
                  <a:srgbClr val="FF0000"/>
                </a:fgClr>
                <a:bgClr>
                  <a:srgbClr val="FF0000"/>
                </a:bgClr>
              </a:pattFill>
            </c:spPr>
          </c:dPt>
          <c:cat>
            <c:numRef>
              <c:f>'[Chart in Microsoft PowerPoint]Лист1'!$C$98:$F$98</c:f>
              <c:numCache>
                <c:formatCode>General</c:formatCode>
                <c:ptCount val="4"/>
                <c:pt idx="0">
                  <c:v>2020</c:v>
                </c:pt>
                <c:pt idx="1">
                  <c:v>2021</c:v>
                </c:pt>
                <c:pt idx="2">
                  <c:v>2022</c:v>
                </c:pt>
                <c:pt idx="3">
                  <c:v>2023</c:v>
                </c:pt>
              </c:numCache>
            </c:numRef>
          </c:cat>
          <c:val>
            <c:numRef>
              <c:f>'[Chart in Microsoft PowerPoint]Лист1'!$C$100:$F$100</c:f>
              <c:numCache>
                <c:formatCode>General</c:formatCode>
                <c:ptCount val="4"/>
                <c:pt idx="0">
                  <c:v>408</c:v>
                </c:pt>
                <c:pt idx="1">
                  <c:v>438</c:v>
                </c:pt>
                <c:pt idx="2">
                  <c:v>440</c:v>
                </c:pt>
                <c:pt idx="3">
                  <c:v>336</c:v>
                </c:pt>
              </c:numCache>
            </c:numRef>
          </c:val>
        </c:ser>
        <c:dLbls>
          <c:showLegendKey val="0"/>
          <c:showVal val="0"/>
          <c:showCatName val="0"/>
          <c:showSerName val="0"/>
          <c:showPercent val="0"/>
          <c:showBubbleSize val="0"/>
        </c:dLbls>
        <c:gapWidth val="150"/>
        <c:shape val="box"/>
        <c:axId val="272396800"/>
        <c:axId val="207563584"/>
        <c:axId val="0"/>
      </c:bar3DChart>
      <c:catAx>
        <c:axId val="272396800"/>
        <c:scaling>
          <c:orientation val="minMax"/>
        </c:scaling>
        <c:delete val="0"/>
        <c:axPos val="b"/>
        <c:numFmt formatCode="General" sourceLinked="1"/>
        <c:majorTickMark val="none"/>
        <c:minorTickMark val="none"/>
        <c:tickLblPos val="nextTo"/>
        <c:txPr>
          <a:bodyPr/>
          <a:lstStyle/>
          <a:p>
            <a:pPr>
              <a:defRPr sz="1800">
                <a:solidFill>
                  <a:schemeClr val="bg1"/>
                </a:solidFill>
              </a:defRPr>
            </a:pPr>
            <a:endParaRPr lang="en-US"/>
          </a:p>
        </c:txPr>
        <c:crossAx val="207563584"/>
        <c:crosses val="autoZero"/>
        <c:auto val="1"/>
        <c:lblAlgn val="ctr"/>
        <c:lblOffset val="100"/>
        <c:noMultiLvlLbl val="0"/>
      </c:catAx>
      <c:valAx>
        <c:axId val="207563584"/>
        <c:scaling>
          <c:orientation val="minMax"/>
        </c:scaling>
        <c:delete val="0"/>
        <c:axPos val="l"/>
        <c:majorGridlines/>
        <c:numFmt formatCode="General" sourceLinked="1"/>
        <c:majorTickMark val="none"/>
        <c:minorTickMark val="none"/>
        <c:tickLblPos val="nextTo"/>
        <c:txPr>
          <a:bodyPr/>
          <a:lstStyle/>
          <a:p>
            <a:pPr>
              <a:defRPr sz="1600">
                <a:solidFill>
                  <a:schemeClr val="bg1"/>
                </a:solidFill>
              </a:defRPr>
            </a:pPr>
            <a:endParaRPr lang="en-US"/>
          </a:p>
        </c:txPr>
        <c:crossAx val="272396800"/>
        <c:crosses val="autoZero"/>
        <c:crossBetween val="between"/>
      </c:valAx>
      <c:spPr>
        <a:noFill/>
        <a:ln>
          <a:noFill/>
        </a:ln>
      </c:spPr>
    </c:plotArea>
    <c:plotVisOnly val="1"/>
    <c:dispBlanksAs val="gap"/>
    <c:showDLblsOverMax val="0"/>
  </c:chart>
  <c:spPr>
    <a:solidFill>
      <a:schemeClr val="bg2">
        <a:lumMod val="20000"/>
        <a:lumOff val="80000"/>
      </a:schemeClr>
    </a:solidFill>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chemeClr val="accent2"/>
            </a:solidFill>
          </c:spPr>
          <c:invertIfNegative val="0"/>
          <c:dPt>
            <c:idx val="0"/>
            <c:invertIfNegative val="0"/>
            <c:bubble3D val="0"/>
            <c:spPr>
              <a:solidFill>
                <a:srgbClr val="FF0000"/>
              </a:solidFill>
            </c:spPr>
          </c:dPt>
          <c:dPt>
            <c:idx val="1"/>
            <c:invertIfNegative val="0"/>
            <c:bubble3D val="0"/>
            <c:spPr>
              <a:solidFill>
                <a:srgbClr val="FF0000"/>
              </a:solidFill>
            </c:spPr>
          </c:dPt>
          <c:dPt>
            <c:idx val="2"/>
            <c:invertIfNegative val="0"/>
            <c:bubble3D val="0"/>
            <c:spPr>
              <a:solidFill>
                <a:srgbClr val="FF0000"/>
              </a:solidFill>
            </c:spPr>
          </c:dPt>
          <c:dPt>
            <c:idx val="3"/>
            <c:invertIfNegative val="0"/>
            <c:bubble3D val="0"/>
            <c:spPr>
              <a:solidFill>
                <a:srgbClr val="FF0000"/>
              </a:solidFill>
            </c:spPr>
          </c:dPt>
          <c:cat>
            <c:numRef>
              <c:f>'[Chart 2 in Microsoft PowerPoint]Лист1'!$C$120:$F$120</c:f>
              <c:numCache>
                <c:formatCode>General</c:formatCode>
                <c:ptCount val="4"/>
                <c:pt idx="0">
                  <c:v>2020</c:v>
                </c:pt>
                <c:pt idx="1">
                  <c:v>2021</c:v>
                </c:pt>
                <c:pt idx="2">
                  <c:v>2022</c:v>
                </c:pt>
                <c:pt idx="3">
                  <c:v>2023</c:v>
                </c:pt>
              </c:numCache>
            </c:numRef>
          </c:cat>
          <c:val>
            <c:numRef>
              <c:f>'[Chart 2 in Microsoft PowerPoint]Лист1'!$C$122:$F$122</c:f>
              <c:numCache>
                <c:formatCode>General</c:formatCode>
                <c:ptCount val="4"/>
                <c:pt idx="0">
                  <c:v>154</c:v>
                </c:pt>
                <c:pt idx="1">
                  <c:v>76</c:v>
                </c:pt>
                <c:pt idx="2">
                  <c:v>25</c:v>
                </c:pt>
                <c:pt idx="3">
                  <c:v>25</c:v>
                </c:pt>
              </c:numCache>
            </c:numRef>
          </c:val>
        </c:ser>
        <c:dLbls>
          <c:showLegendKey val="0"/>
          <c:showVal val="0"/>
          <c:showCatName val="0"/>
          <c:showSerName val="0"/>
          <c:showPercent val="0"/>
          <c:showBubbleSize val="0"/>
        </c:dLbls>
        <c:gapWidth val="150"/>
        <c:shape val="box"/>
        <c:axId val="122291200"/>
        <c:axId val="247181824"/>
        <c:axId val="0"/>
      </c:bar3DChart>
      <c:catAx>
        <c:axId val="122291200"/>
        <c:scaling>
          <c:orientation val="minMax"/>
        </c:scaling>
        <c:delete val="0"/>
        <c:axPos val="b"/>
        <c:numFmt formatCode="General" sourceLinked="1"/>
        <c:majorTickMark val="out"/>
        <c:minorTickMark val="none"/>
        <c:tickLblPos val="nextTo"/>
        <c:txPr>
          <a:bodyPr/>
          <a:lstStyle/>
          <a:p>
            <a:pPr>
              <a:defRPr sz="1800">
                <a:solidFill>
                  <a:schemeClr val="bg1"/>
                </a:solidFill>
              </a:defRPr>
            </a:pPr>
            <a:endParaRPr lang="en-US"/>
          </a:p>
        </c:txPr>
        <c:crossAx val="247181824"/>
        <c:crosses val="autoZero"/>
        <c:auto val="1"/>
        <c:lblAlgn val="ctr"/>
        <c:lblOffset val="100"/>
        <c:noMultiLvlLbl val="0"/>
      </c:catAx>
      <c:valAx>
        <c:axId val="247181824"/>
        <c:scaling>
          <c:orientation val="minMax"/>
        </c:scaling>
        <c:delete val="0"/>
        <c:axPos val="l"/>
        <c:majorGridlines/>
        <c:numFmt formatCode="General" sourceLinked="1"/>
        <c:majorTickMark val="out"/>
        <c:minorTickMark val="none"/>
        <c:tickLblPos val="nextTo"/>
        <c:txPr>
          <a:bodyPr/>
          <a:lstStyle/>
          <a:p>
            <a:pPr>
              <a:defRPr sz="1800">
                <a:solidFill>
                  <a:schemeClr val="bg1"/>
                </a:solidFill>
              </a:defRPr>
            </a:pPr>
            <a:endParaRPr lang="en-US"/>
          </a:p>
        </c:txPr>
        <c:crossAx val="122291200"/>
        <c:crosses val="autoZero"/>
        <c:crossBetween val="between"/>
      </c:valAx>
      <c:spPr>
        <a:noFill/>
      </c:spPr>
    </c:plotArea>
    <c:plotVisOnly val="1"/>
    <c:dispBlanksAs val="gap"/>
    <c:showDLblsOverMax val="0"/>
  </c:chart>
  <c:spPr>
    <a:solidFill>
      <a:schemeClr val="tx2">
        <a:lumMod val="20000"/>
        <a:lumOff val="80000"/>
      </a:schemeClr>
    </a:solidFill>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'[Chart in Microsoft PowerPoint]Лист1'!$B$159</c:f>
              <c:strCache>
                <c:ptCount val="1"/>
                <c:pt idx="0">
                  <c:v>Свършени дела</c:v>
                </c:pt>
              </c:strCache>
            </c:strRef>
          </c:tx>
          <c:spPr>
            <a:solidFill>
              <a:srgbClr val="C00000"/>
            </a:solidFill>
          </c:spPr>
          <c:invertIfNegative val="0"/>
          <c:dLbls>
            <c:dLbl>
              <c:idx val="3"/>
              <c:layout>
                <c:manualLayout>
                  <c:x val="1.5432098765432098E-2"/>
                  <c:y val="5.394470667565745E-3"/>
                </c:manualLayout>
              </c:layout>
              <c:showLegendKey val="0"/>
              <c:showVal val="1"/>
              <c:showCatName val="0"/>
              <c:showSerName val="0"/>
              <c:showPercent val="0"/>
              <c:showBubbleSize val="0"/>
            </c:dLbl>
            <c:txPr>
              <a:bodyPr/>
              <a:lstStyle/>
              <a:p>
                <a:pPr>
                  <a:defRPr sz="1800" b="1">
                    <a:solidFill>
                      <a:schemeClr val="accent6">
                        <a:lumMod val="50000"/>
                      </a:schemeClr>
                    </a:solidFill>
                  </a:defRPr>
                </a:pPr>
                <a:endParaRPr lang="en-US"/>
              </a:p>
            </c:txPr>
            <c:showLegendKey val="0"/>
            <c:showVal val="1"/>
            <c:showCatName val="0"/>
            <c:showSerName val="0"/>
            <c:showPercent val="0"/>
            <c:showBubbleSize val="0"/>
            <c:showLeaderLines val="0"/>
          </c:dLbls>
          <c:cat>
            <c:strRef>
              <c:f>'[Chart in Microsoft PowerPoint]Лист1'!$A$160:$A$164</c:f>
              <c:strCache>
                <c:ptCount val="5"/>
                <c:pt idx="0">
                  <c:v>НОХД</c:v>
                </c:pt>
                <c:pt idx="1">
                  <c:v>НЧХД</c:v>
                </c:pt>
                <c:pt idx="2">
                  <c:v>АНД 78а</c:v>
                </c:pt>
                <c:pt idx="3">
                  <c:v>АНД</c:v>
                </c:pt>
                <c:pt idx="4">
                  <c:v>ЧНД</c:v>
                </c:pt>
              </c:strCache>
            </c:strRef>
          </c:cat>
          <c:val>
            <c:numRef>
              <c:f>'[Chart in Microsoft PowerPoint]Лист1'!$B$160:$B$164</c:f>
              <c:numCache>
                <c:formatCode>General</c:formatCode>
                <c:ptCount val="5"/>
                <c:pt idx="0">
                  <c:v>160</c:v>
                </c:pt>
                <c:pt idx="1">
                  <c:v>12</c:v>
                </c:pt>
                <c:pt idx="2">
                  <c:v>15</c:v>
                </c:pt>
                <c:pt idx="3">
                  <c:v>87</c:v>
                </c:pt>
                <c:pt idx="4">
                  <c:v>217</c:v>
                </c:pt>
              </c:numCache>
            </c:numRef>
          </c:val>
        </c:ser>
        <c:ser>
          <c:idx val="1"/>
          <c:order val="1"/>
          <c:tx>
            <c:strRef>
              <c:f>'[Chart in Microsoft PowerPoint]Лист1'!$C$159</c:f>
              <c:strCache>
                <c:ptCount val="1"/>
                <c:pt idx="0">
                  <c:v>Свършени дела в тримесечен срок</c:v>
                </c:pt>
              </c:strCache>
            </c:strRef>
          </c:tx>
          <c:spPr>
            <a:solidFill>
              <a:schemeClr val="accent2">
                <a:lumMod val="75000"/>
              </a:schemeClr>
            </a:solidFill>
          </c:spPr>
          <c:invertIfNegative val="0"/>
          <c:dLbls>
            <c:dLbl>
              <c:idx val="0"/>
              <c:layout>
                <c:manualLayout>
                  <c:x val="2.1604938271604937E-2"/>
                  <c:y val="-8.091706001348618E-3"/>
                </c:manualLayout>
              </c:layout>
              <c:showLegendKey val="0"/>
              <c:showVal val="1"/>
              <c:showCatName val="0"/>
              <c:showSerName val="0"/>
              <c:showPercent val="0"/>
              <c:showBubbleSize val="0"/>
            </c:dLbl>
            <c:dLbl>
              <c:idx val="1"/>
              <c:layout>
                <c:manualLayout>
                  <c:x val="1.5432098765432042E-2"/>
                  <c:y val="-9.889748643316947E-17"/>
                </c:manualLayout>
              </c:layout>
              <c:showLegendKey val="0"/>
              <c:showVal val="1"/>
              <c:showCatName val="0"/>
              <c:showSerName val="0"/>
              <c:showPercent val="0"/>
              <c:showBubbleSize val="0"/>
            </c:dLbl>
            <c:dLbl>
              <c:idx val="2"/>
              <c:layout>
                <c:manualLayout>
                  <c:x val="1.0802469135802413E-2"/>
                  <c:y val="-2.6972353337828725E-3"/>
                </c:manualLayout>
              </c:layout>
              <c:showLegendKey val="0"/>
              <c:showVal val="1"/>
              <c:showCatName val="0"/>
              <c:showSerName val="0"/>
              <c:showPercent val="0"/>
              <c:showBubbleSize val="0"/>
            </c:dLbl>
            <c:dLbl>
              <c:idx val="3"/>
              <c:layout>
                <c:manualLayout>
                  <c:x val="1.8518518518518517E-2"/>
                  <c:y val="-9.889748643316947E-17"/>
                </c:manualLayout>
              </c:layout>
              <c:showLegendKey val="0"/>
              <c:showVal val="1"/>
              <c:showCatName val="0"/>
              <c:showSerName val="0"/>
              <c:showPercent val="0"/>
              <c:showBubbleSize val="0"/>
            </c:dLbl>
            <c:dLbl>
              <c:idx val="4"/>
              <c:layout>
                <c:manualLayout>
                  <c:x val="2.2955520215167193E-2"/>
                  <c:y val="0"/>
                </c:manualLayout>
              </c:layout>
              <c:showLegendKey val="0"/>
              <c:showVal val="1"/>
              <c:showCatName val="0"/>
              <c:showSerName val="0"/>
              <c:showPercent val="0"/>
              <c:showBubbleSize val="0"/>
            </c:dLbl>
            <c:txPr>
              <a:bodyPr/>
              <a:lstStyle/>
              <a:p>
                <a:pPr>
                  <a:defRPr sz="1800" b="1">
                    <a:solidFill>
                      <a:schemeClr val="accent6">
                        <a:lumMod val="50000"/>
                      </a:schemeClr>
                    </a:solidFill>
                  </a:defRPr>
                </a:pPr>
                <a:endParaRPr lang="en-US"/>
              </a:p>
            </c:txPr>
            <c:showLegendKey val="0"/>
            <c:showVal val="1"/>
            <c:showCatName val="0"/>
            <c:showSerName val="0"/>
            <c:showPercent val="0"/>
            <c:showBubbleSize val="0"/>
            <c:showLeaderLines val="0"/>
          </c:dLbls>
          <c:cat>
            <c:strRef>
              <c:f>'[Chart in Microsoft PowerPoint]Лист1'!$A$160:$A$164</c:f>
              <c:strCache>
                <c:ptCount val="5"/>
                <c:pt idx="0">
                  <c:v>НОХД</c:v>
                </c:pt>
                <c:pt idx="1">
                  <c:v>НЧХД</c:v>
                </c:pt>
                <c:pt idx="2">
                  <c:v>АНД 78а</c:v>
                </c:pt>
                <c:pt idx="3">
                  <c:v>АНД</c:v>
                </c:pt>
                <c:pt idx="4">
                  <c:v>ЧНД</c:v>
                </c:pt>
              </c:strCache>
            </c:strRef>
          </c:cat>
          <c:val>
            <c:numRef>
              <c:f>'[Chart in Microsoft PowerPoint]Лист1'!$C$160:$C$164</c:f>
              <c:numCache>
                <c:formatCode>General</c:formatCode>
                <c:ptCount val="5"/>
                <c:pt idx="0">
                  <c:v>147</c:v>
                </c:pt>
                <c:pt idx="1">
                  <c:v>3</c:v>
                </c:pt>
                <c:pt idx="2">
                  <c:v>13</c:v>
                </c:pt>
                <c:pt idx="3">
                  <c:v>24</c:v>
                </c:pt>
                <c:pt idx="4">
                  <c:v>217</c:v>
                </c:pt>
              </c:numCache>
            </c:numRef>
          </c:val>
        </c:ser>
        <c:dLbls>
          <c:showLegendKey val="0"/>
          <c:showVal val="1"/>
          <c:showCatName val="0"/>
          <c:showSerName val="0"/>
          <c:showPercent val="0"/>
          <c:showBubbleSize val="0"/>
        </c:dLbls>
        <c:gapWidth val="150"/>
        <c:shape val="box"/>
        <c:axId val="122368000"/>
        <c:axId val="247184128"/>
        <c:axId val="0"/>
      </c:bar3DChart>
      <c:catAx>
        <c:axId val="122368000"/>
        <c:scaling>
          <c:orientation val="minMax"/>
        </c:scaling>
        <c:delete val="0"/>
        <c:axPos val="b"/>
        <c:majorTickMark val="none"/>
        <c:minorTickMark val="none"/>
        <c:tickLblPos val="nextTo"/>
        <c:txPr>
          <a:bodyPr/>
          <a:lstStyle/>
          <a:p>
            <a:pPr>
              <a:defRPr sz="1200" b="1">
                <a:solidFill>
                  <a:schemeClr val="accent6">
                    <a:lumMod val="50000"/>
                  </a:schemeClr>
                </a:solidFill>
              </a:defRPr>
            </a:pPr>
            <a:endParaRPr lang="en-US"/>
          </a:p>
        </c:txPr>
        <c:crossAx val="247184128"/>
        <c:crosses val="autoZero"/>
        <c:auto val="1"/>
        <c:lblAlgn val="ctr"/>
        <c:lblOffset val="100"/>
        <c:noMultiLvlLbl val="0"/>
      </c:catAx>
      <c:valAx>
        <c:axId val="247184128"/>
        <c:scaling>
          <c:orientation val="minMax"/>
        </c:scaling>
        <c:delete val="1"/>
        <c:axPos val="l"/>
        <c:numFmt formatCode="General" sourceLinked="1"/>
        <c:majorTickMark val="out"/>
        <c:minorTickMark val="none"/>
        <c:tickLblPos val="nextTo"/>
        <c:crossAx val="122368000"/>
        <c:crosses val="autoZero"/>
        <c:crossBetween val="between"/>
      </c:valAx>
    </c:plotArea>
    <c:legend>
      <c:legendPos val="t"/>
      <c:layout>
        <c:manualLayout>
          <c:xMode val="edge"/>
          <c:yMode val="edge"/>
          <c:x val="0.17407407407407408"/>
          <c:y val="2.2723251973813453E-2"/>
          <c:w val="0.60992591271540009"/>
          <c:h val="6.2903567371926913E-2"/>
        </c:manualLayout>
      </c:layout>
      <c:overlay val="0"/>
      <c:txPr>
        <a:bodyPr/>
        <a:lstStyle/>
        <a:p>
          <a:pPr>
            <a:defRPr sz="1400" b="1">
              <a:solidFill>
                <a:schemeClr val="accent6">
                  <a:lumMod val="50000"/>
                </a:schemeClr>
              </a:solidFill>
            </a:defRPr>
          </a:pPr>
          <a:endParaRPr lang="en-US"/>
        </a:p>
      </c:txPr>
    </c:legend>
    <c:plotVisOnly val="1"/>
    <c:dispBlanksAs val="gap"/>
    <c:showDLblsOverMax val="0"/>
  </c:chart>
  <c:spPr>
    <a:solidFill>
      <a:schemeClr val="accent4">
        <a:lumMod val="20000"/>
        <a:lumOff val="80000"/>
      </a:schemeClr>
    </a:solidFill>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spPr>
            <a:pattFill prst="pct5">
              <a:fgClr>
                <a:srgbClr val="00B050"/>
              </a:fgClr>
              <a:bgClr>
                <a:srgbClr val="00B050"/>
              </a:bgClr>
            </a:pattFill>
          </c:spPr>
          <c:invertIfNegative val="0"/>
          <c:dLbls>
            <c:dLbl>
              <c:idx val="0"/>
              <c:layout>
                <c:manualLayout>
                  <c:x val="2.6446280991735537E-2"/>
                  <c:y val="-3.5555555555555556E-2"/>
                </c:manualLayout>
              </c:layout>
              <c:showLegendKey val="0"/>
              <c:showVal val="1"/>
              <c:showCatName val="0"/>
              <c:showSerName val="0"/>
              <c:showPercent val="0"/>
              <c:showBubbleSize val="0"/>
            </c:dLbl>
            <c:dLbl>
              <c:idx val="1"/>
              <c:layout>
                <c:manualLayout>
                  <c:x val="3.3057851239669339E-2"/>
                  <c:y val="-3.259259259259259E-2"/>
                </c:manualLayout>
              </c:layout>
              <c:showLegendKey val="0"/>
              <c:showVal val="1"/>
              <c:showCatName val="0"/>
              <c:showSerName val="0"/>
              <c:showPercent val="0"/>
              <c:showBubbleSize val="0"/>
            </c:dLbl>
            <c:dLbl>
              <c:idx val="2"/>
              <c:layout>
                <c:manualLayout>
                  <c:x val="3.0853994490358208E-2"/>
                  <c:y val="-3.8518518518518521E-2"/>
                </c:manualLayout>
              </c:layout>
              <c:showLegendKey val="0"/>
              <c:showVal val="1"/>
              <c:showCatName val="0"/>
              <c:showSerName val="0"/>
              <c:showPercent val="0"/>
              <c:showBubbleSize val="0"/>
            </c:dLbl>
            <c:dLbl>
              <c:idx val="3"/>
              <c:layout>
                <c:manualLayout>
                  <c:x val="3.3057851239669422E-2"/>
                  <c:y val="-3.2592592592592645E-2"/>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numRef>
              <c:f>'[Chart in Microsoft PowerPoint]Лист2'!$D$8:$G$8</c:f>
              <c:numCache>
                <c:formatCode>General</c:formatCode>
                <c:ptCount val="4"/>
                <c:pt idx="0">
                  <c:v>2020</c:v>
                </c:pt>
                <c:pt idx="1">
                  <c:v>2021</c:v>
                </c:pt>
                <c:pt idx="2">
                  <c:v>2022</c:v>
                </c:pt>
                <c:pt idx="3">
                  <c:v>2023</c:v>
                </c:pt>
              </c:numCache>
            </c:numRef>
          </c:cat>
          <c:val>
            <c:numRef>
              <c:f>'[Chart in Microsoft PowerPoint]Лист2'!$D$10:$G$10</c:f>
              <c:numCache>
                <c:formatCode>General</c:formatCode>
                <c:ptCount val="4"/>
                <c:pt idx="0">
                  <c:v>650</c:v>
                </c:pt>
                <c:pt idx="1">
                  <c:v>741</c:v>
                </c:pt>
                <c:pt idx="2">
                  <c:v>687</c:v>
                </c:pt>
                <c:pt idx="3">
                  <c:v>656</c:v>
                </c:pt>
              </c:numCache>
            </c:numRef>
          </c:val>
        </c:ser>
        <c:dLbls>
          <c:showLegendKey val="0"/>
          <c:showVal val="1"/>
          <c:showCatName val="0"/>
          <c:showSerName val="0"/>
          <c:showPercent val="0"/>
          <c:showBubbleSize val="0"/>
        </c:dLbls>
        <c:gapWidth val="75"/>
        <c:shape val="box"/>
        <c:axId val="353058816"/>
        <c:axId val="35402816"/>
        <c:axId val="0"/>
      </c:bar3DChart>
      <c:catAx>
        <c:axId val="353058816"/>
        <c:scaling>
          <c:orientation val="minMax"/>
        </c:scaling>
        <c:delete val="0"/>
        <c:axPos val="b"/>
        <c:numFmt formatCode="General" sourceLinked="1"/>
        <c:majorTickMark val="none"/>
        <c:minorTickMark val="none"/>
        <c:tickLblPos val="nextTo"/>
        <c:txPr>
          <a:bodyPr/>
          <a:lstStyle/>
          <a:p>
            <a:pPr>
              <a:defRPr sz="1800" b="1">
                <a:solidFill>
                  <a:schemeClr val="bg1"/>
                </a:solidFill>
              </a:defRPr>
            </a:pPr>
            <a:endParaRPr lang="en-US"/>
          </a:p>
        </c:txPr>
        <c:crossAx val="35402816"/>
        <c:crosses val="autoZero"/>
        <c:auto val="1"/>
        <c:lblAlgn val="ctr"/>
        <c:lblOffset val="100"/>
        <c:noMultiLvlLbl val="0"/>
      </c:catAx>
      <c:valAx>
        <c:axId val="35402816"/>
        <c:scaling>
          <c:orientation val="minMax"/>
        </c:scaling>
        <c:delete val="0"/>
        <c:axPos val="l"/>
        <c:numFmt formatCode="General" sourceLinked="1"/>
        <c:majorTickMark val="none"/>
        <c:minorTickMark val="none"/>
        <c:tickLblPos val="nextTo"/>
        <c:txPr>
          <a:bodyPr/>
          <a:lstStyle/>
          <a:p>
            <a:pPr>
              <a:defRPr sz="1800" b="1">
                <a:solidFill>
                  <a:schemeClr val="bg1"/>
                </a:solidFill>
              </a:defRPr>
            </a:pPr>
            <a:endParaRPr lang="en-US"/>
          </a:p>
        </c:txPr>
        <c:crossAx val="353058816"/>
        <c:crosses val="autoZero"/>
        <c:crossBetween val="between"/>
      </c:valAx>
    </c:plotArea>
    <c:plotVisOnly val="1"/>
    <c:dispBlanksAs val="gap"/>
    <c:showDLblsOverMax val="0"/>
  </c:chart>
  <c:spPr>
    <a:solidFill>
      <a:schemeClr val="accent2">
        <a:lumMod val="20000"/>
        <a:lumOff val="80000"/>
      </a:schemeClr>
    </a:solid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spPr>
            <a:pattFill prst="pct5">
              <a:fgClr>
                <a:srgbClr val="00B050"/>
              </a:fgClr>
              <a:bgClr>
                <a:srgbClr val="00B050"/>
              </a:bgClr>
            </a:pattFill>
          </c:spPr>
          <c:invertIfNegative val="0"/>
          <c:dLbls>
            <c:dLbl>
              <c:idx val="0"/>
              <c:layout>
                <c:manualLayout>
                  <c:x val="3.5196687370600416E-2"/>
                  <c:y val="-3.8740920096852302E-2"/>
                </c:manualLayout>
              </c:layout>
              <c:showLegendKey val="0"/>
              <c:showVal val="1"/>
              <c:showCatName val="0"/>
              <c:showSerName val="0"/>
              <c:showPercent val="0"/>
              <c:showBubbleSize val="0"/>
            </c:dLbl>
            <c:dLbl>
              <c:idx val="1"/>
              <c:layout>
                <c:manualLayout>
                  <c:x val="3.1055900621118012E-2"/>
                  <c:y val="-5.1654560129136398E-2"/>
                </c:manualLayout>
              </c:layout>
              <c:showLegendKey val="0"/>
              <c:showVal val="1"/>
              <c:showCatName val="0"/>
              <c:showSerName val="0"/>
              <c:showPercent val="0"/>
              <c:showBubbleSize val="0"/>
            </c:dLbl>
            <c:dLbl>
              <c:idx val="2"/>
              <c:layout>
                <c:manualLayout>
                  <c:x val="3.3126293995859139E-2"/>
                  <c:y val="-4.8426150121065374E-2"/>
                </c:manualLayout>
              </c:layout>
              <c:showLegendKey val="0"/>
              <c:showVal val="1"/>
              <c:showCatName val="0"/>
              <c:showSerName val="0"/>
              <c:showPercent val="0"/>
              <c:showBubbleSize val="0"/>
            </c:dLbl>
            <c:dLbl>
              <c:idx val="3"/>
              <c:layout>
                <c:manualLayout>
                  <c:x val="3.9337474120082816E-2"/>
                  <c:y val="-5.1654560129136398E-2"/>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numRef>
              <c:f>'[Chart 2 in Microsoft PowerPoint]Лист2'!$D$25:$G$25</c:f>
              <c:numCache>
                <c:formatCode>General</c:formatCode>
                <c:ptCount val="4"/>
                <c:pt idx="0">
                  <c:v>2020</c:v>
                </c:pt>
                <c:pt idx="1">
                  <c:v>2021</c:v>
                </c:pt>
                <c:pt idx="2">
                  <c:v>2022</c:v>
                </c:pt>
                <c:pt idx="3">
                  <c:v>2023</c:v>
                </c:pt>
              </c:numCache>
            </c:numRef>
          </c:cat>
          <c:val>
            <c:numRef>
              <c:f>'[Chart 2 in Microsoft PowerPoint]Лист2'!$D$27:$G$27</c:f>
              <c:numCache>
                <c:formatCode>General</c:formatCode>
                <c:ptCount val="4"/>
                <c:pt idx="0">
                  <c:v>88</c:v>
                </c:pt>
                <c:pt idx="1">
                  <c:v>135</c:v>
                </c:pt>
                <c:pt idx="2">
                  <c:v>85</c:v>
                </c:pt>
                <c:pt idx="3">
                  <c:v>85</c:v>
                </c:pt>
              </c:numCache>
            </c:numRef>
          </c:val>
        </c:ser>
        <c:dLbls>
          <c:showLegendKey val="0"/>
          <c:showVal val="1"/>
          <c:showCatName val="0"/>
          <c:showSerName val="0"/>
          <c:showPercent val="0"/>
          <c:showBubbleSize val="0"/>
        </c:dLbls>
        <c:gapWidth val="75"/>
        <c:shape val="box"/>
        <c:axId val="122369536"/>
        <c:axId val="269980736"/>
        <c:axId val="0"/>
      </c:bar3DChart>
      <c:catAx>
        <c:axId val="122369536"/>
        <c:scaling>
          <c:orientation val="minMax"/>
        </c:scaling>
        <c:delete val="0"/>
        <c:axPos val="b"/>
        <c:numFmt formatCode="General" sourceLinked="1"/>
        <c:majorTickMark val="none"/>
        <c:minorTickMark val="none"/>
        <c:tickLblPos val="nextTo"/>
        <c:txPr>
          <a:bodyPr/>
          <a:lstStyle/>
          <a:p>
            <a:pPr>
              <a:defRPr sz="1800" b="1">
                <a:solidFill>
                  <a:schemeClr val="bg1"/>
                </a:solidFill>
              </a:defRPr>
            </a:pPr>
            <a:endParaRPr lang="en-US"/>
          </a:p>
        </c:txPr>
        <c:crossAx val="269980736"/>
        <c:crosses val="autoZero"/>
        <c:auto val="1"/>
        <c:lblAlgn val="ctr"/>
        <c:lblOffset val="100"/>
        <c:noMultiLvlLbl val="0"/>
      </c:catAx>
      <c:valAx>
        <c:axId val="269980736"/>
        <c:scaling>
          <c:orientation val="minMax"/>
        </c:scaling>
        <c:delete val="0"/>
        <c:axPos val="l"/>
        <c:numFmt formatCode="General" sourceLinked="1"/>
        <c:majorTickMark val="none"/>
        <c:minorTickMark val="none"/>
        <c:tickLblPos val="nextTo"/>
        <c:txPr>
          <a:bodyPr/>
          <a:lstStyle/>
          <a:p>
            <a:pPr>
              <a:defRPr sz="1800" b="1">
                <a:solidFill>
                  <a:schemeClr val="bg1"/>
                </a:solidFill>
              </a:defRPr>
            </a:pPr>
            <a:endParaRPr lang="en-US"/>
          </a:p>
        </c:txPr>
        <c:crossAx val="122369536"/>
        <c:crosses val="autoZero"/>
        <c:crossBetween val="between"/>
      </c:valAx>
    </c:plotArea>
    <c:plotVisOnly val="1"/>
    <c:dispBlanksAs val="gap"/>
    <c:showDLblsOverMax val="0"/>
  </c:chart>
  <c:spPr>
    <a:solidFill>
      <a:schemeClr val="accent2">
        <a:lumMod val="20000"/>
        <a:lumOff val="80000"/>
      </a:schemeClr>
    </a:solidFill>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'[Chart in Microsoft PowerPoint]Лист2'!$D$34</c:f>
              <c:strCache>
                <c:ptCount val="1"/>
                <c:pt idx="0">
                  <c:v>ГД по общия ред</c:v>
                </c:pt>
              </c:strCache>
            </c:strRef>
          </c:tx>
          <c:spPr>
            <a:pattFill prst="pct5">
              <a:fgClr>
                <a:srgbClr val="05CB0A"/>
              </a:fgClr>
              <a:bgClr>
                <a:srgbClr val="05CB0A"/>
              </a:bgClr>
            </a:pattFill>
          </c:spPr>
          <c:invertIfNegative val="0"/>
          <c:dLbls>
            <c:spPr>
              <a:noFill/>
            </c:spPr>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in Microsoft PowerPoint]Лист2'!$D$45:$G$46</c:f>
              <c:strCache>
                <c:ptCount val="4"/>
                <c:pt idx="0">
                  <c:v>2023</c:v>
                </c:pt>
                <c:pt idx="1">
                  <c:v>2022</c:v>
                </c:pt>
                <c:pt idx="2">
                  <c:v>2021</c:v>
                </c:pt>
                <c:pt idx="3">
                  <c:v>2020</c:v>
                </c:pt>
              </c:strCache>
            </c:strRef>
          </c:cat>
          <c:val>
            <c:numRef>
              <c:f>'[Chart in Microsoft PowerPoint]Лист2'!$D$47:$G$47</c:f>
              <c:numCache>
                <c:formatCode>General</c:formatCode>
                <c:ptCount val="4"/>
                <c:pt idx="0">
                  <c:v>211</c:v>
                </c:pt>
                <c:pt idx="1">
                  <c:v>296</c:v>
                </c:pt>
                <c:pt idx="2">
                  <c:v>316</c:v>
                </c:pt>
                <c:pt idx="3">
                  <c:v>223</c:v>
                </c:pt>
              </c:numCache>
            </c:numRef>
          </c:val>
        </c:ser>
        <c:ser>
          <c:idx val="1"/>
          <c:order val="1"/>
          <c:tx>
            <c:strRef>
              <c:f>'[Chart in Microsoft PowerPoint]Лист2'!$E$34</c:f>
              <c:strCache>
                <c:ptCount val="1"/>
                <c:pt idx="0">
                  <c:v>БП по чл.310 ГПК</c:v>
                </c:pt>
              </c:strCache>
            </c:strRef>
          </c:tx>
          <c:spPr>
            <a:pattFill prst="pct5">
              <a:fgClr>
                <a:srgbClr val="FF0000"/>
              </a:fgClr>
              <a:bgClr>
                <a:srgbClr val="FF0000"/>
              </a:bgClr>
            </a:pattFill>
          </c:spPr>
          <c:invertIfNegative val="0"/>
          <c:dLbls>
            <c:dLbl>
              <c:idx val="0"/>
              <c:layout>
                <c:manualLayout>
                  <c:x val="1.2361891849611513E-2"/>
                  <c:y val="-9.1722916504867271E-17"/>
                </c:manualLayout>
              </c:layout>
              <c:showLegendKey val="0"/>
              <c:showVal val="1"/>
              <c:showCatName val="0"/>
              <c:showSerName val="0"/>
              <c:showPercent val="0"/>
              <c:showBubbleSize val="0"/>
            </c:dLbl>
            <c:dLbl>
              <c:idx val="1"/>
              <c:layout>
                <c:manualLayout>
                  <c:x val="8.8300220750551876E-3"/>
                  <c:y val="-7.5046889532948344E-3"/>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in Microsoft PowerPoint]Лист2'!$D$45:$G$46</c:f>
              <c:strCache>
                <c:ptCount val="4"/>
                <c:pt idx="0">
                  <c:v>2023</c:v>
                </c:pt>
                <c:pt idx="1">
                  <c:v>2022</c:v>
                </c:pt>
                <c:pt idx="2">
                  <c:v>2021</c:v>
                </c:pt>
                <c:pt idx="3">
                  <c:v>2020</c:v>
                </c:pt>
              </c:strCache>
            </c:strRef>
          </c:cat>
          <c:val>
            <c:numRef>
              <c:f>'[Chart in Microsoft PowerPoint]Лист2'!$D$48:$G$48</c:f>
              <c:numCache>
                <c:formatCode>General</c:formatCode>
                <c:ptCount val="4"/>
                <c:pt idx="0">
                  <c:v>7</c:v>
                </c:pt>
                <c:pt idx="1">
                  <c:v>11</c:v>
                </c:pt>
                <c:pt idx="2">
                  <c:v>14</c:v>
                </c:pt>
                <c:pt idx="3">
                  <c:v>19</c:v>
                </c:pt>
              </c:numCache>
            </c:numRef>
          </c:val>
        </c:ser>
        <c:ser>
          <c:idx val="2"/>
          <c:order val="2"/>
          <c:tx>
            <c:strRef>
              <c:f>'[Chart in Microsoft PowerPoint]Лист2'!$F$34</c:f>
              <c:strCache>
                <c:ptCount val="1"/>
                <c:pt idx="0">
                  <c:v>Други ГД</c:v>
                </c:pt>
              </c:strCache>
            </c:strRef>
          </c:tx>
          <c:spPr>
            <a:pattFill prst="pct5">
              <a:fgClr>
                <a:srgbClr val="00B0F0"/>
              </a:fgClr>
              <a:bgClr>
                <a:srgbClr val="00B0F0"/>
              </a:bgClr>
            </a:pattFill>
          </c:spPr>
          <c:invertIfNegative val="0"/>
          <c:dLbls>
            <c:dLbl>
              <c:idx val="0"/>
              <c:layout>
                <c:manualLayout>
                  <c:x val="3.5320088300220751E-3"/>
                  <c:y val="0"/>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in Microsoft PowerPoint]Лист2'!$D$45:$G$46</c:f>
              <c:strCache>
                <c:ptCount val="4"/>
                <c:pt idx="0">
                  <c:v>2023</c:v>
                </c:pt>
                <c:pt idx="1">
                  <c:v>2022</c:v>
                </c:pt>
                <c:pt idx="2">
                  <c:v>2021</c:v>
                </c:pt>
                <c:pt idx="3">
                  <c:v>2020</c:v>
                </c:pt>
              </c:strCache>
            </c:strRef>
          </c:cat>
          <c:val>
            <c:numRef>
              <c:f>'[Chart in Microsoft PowerPoint]Лист2'!$D$49:$G$49</c:f>
              <c:numCache>
                <c:formatCode>General</c:formatCode>
                <c:ptCount val="4"/>
                <c:pt idx="0">
                  <c:v>0</c:v>
                </c:pt>
                <c:pt idx="1">
                  <c:v>0</c:v>
                </c:pt>
                <c:pt idx="2">
                  <c:v>0</c:v>
                </c:pt>
                <c:pt idx="3">
                  <c:v>34</c:v>
                </c:pt>
              </c:numCache>
            </c:numRef>
          </c:val>
        </c:ser>
        <c:ser>
          <c:idx val="3"/>
          <c:order val="3"/>
          <c:tx>
            <c:strRef>
              <c:f>'[Chart in Microsoft PowerPoint]Лист2'!$G$34</c:f>
              <c:strCache>
                <c:ptCount val="1"/>
                <c:pt idx="0">
                  <c:v>ЧГД чл.410 и чл.417 ГПК</c:v>
                </c:pt>
              </c:strCache>
            </c:strRef>
          </c:tx>
          <c:spPr>
            <a:pattFill prst="pct5">
              <a:fgClr>
                <a:schemeClr val="accent4">
                  <a:lumMod val="60000"/>
                  <a:lumOff val="40000"/>
                </a:schemeClr>
              </a:fgClr>
              <a:bgClr>
                <a:schemeClr val="accent4">
                  <a:lumMod val="60000"/>
                  <a:lumOff val="40000"/>
                </a:schemeClr>
              </a:bgClr>
            </a:pattFill>
          </c:spPr>
          <c:invertIfNegative val="0"/>
          <c:dLbls>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in Microsoft PowerPoint]Лист2'!$D$45:$G$46</c:f>
              <c:strCache>
                <c:ptCount val="4"/>
                <c:pt idx="0">
                  <c:v>2023</c:v>
                </c:pt>
                <c:pt idx="1">
                  <c:v>2022</c:v>
                </c:pt>
                <c:pt idx="2">
                  <c:v>2021</c:v>
                </c:pt>
                <c:pt idx="3">
                  <c:v>2020</c:v>
                </c:pt>
              </c:strCache>
            </c:strRef>
          </c:cat>
          <c:val>
            <c:numRef>
              <c:f>'[Chart in Microsoft PowerPoint]Лист2'!$D$50:$G$50</c:f>
              <c:numCache>
                <c:formatCode>General</c:formatCode>
                <c:ptCount val="4"/>
                <c:pt idx="0">
                  <c:v>368</c:v>
                </c:pt>
                <c:pt idx="1">
                  <c:v>396</c:v>
                </c:pt>
                <c:pt idx="2">
                  <c:v>367</c:v>
                </c:pt>
                <c:pt idx="3">
                  <c:v>413</c:v>
                </c:pt>
              </c:numCache>
            </c:numRef>
          </c:val>
        </c:ser>
        <c:ser>
          <c:idx val="4"/>
          <c:order val="4"/>
          <c:tx>
            <c:strRef>
              <c:f>'[Chart in Microsoft PowerPoint]Лист2'!$H$34</c:f>
              <c:strCache>
                <c:ptCount val="1"/>
                <c:pt idx="0">
                  <c:v>ЧГД</c:v>
                </c:pt>
              </c:strCache>
            </c:strRef>
          </c:tx>
          <c:spPr>
            <a:pattFill prst="pct5">
              <a:fgClr>
                <a:schemeClr val="accent2">
                  <a:lumMod val="50000"/>
                </a:schemeClr>
              </a:fgClr>
              <a:bgClr>
                <a:schemeClr val="accent2">
                  <a:lumMod val="50000"/>
                </a:schemeClr>
              </a:bgClr>
            </a:pattFill>
          </c:spPr>
          <c:invertIfNegative val="0"/>
          <c:dLbls>
            <c:dLbl>
              <c:idx val="0"/>
              <c:layout>
                <c:manualLayout>
                  <c:x val="2.119205298013245E-2"/>
                  <c:y val="0"/>
                </c:manualLayout>
              </c:layout>
              <c:showLegendKey val="0"/>
              <c:showVal val="1"/>
              <c:showCatName val="0"/>
              <c:showSerName val="0"/>
              <c:showPercent val="0"/>
              <c:showBubbleSize val="0"/>
            </c:dLbl>
            <c:dLbl>
              <c:idx val="1"/>
              <c:layout>
                <c:manualLayout>
                  <c:x val="2.2958057395143422E-2"/>
                  <c:y val="0"/>
                </c:manualLayout>
              </c:layout>
              <c:showLegendKey val="0"/>
              <c:showVal val="1"/>
              <c:showCatName val="0"/>
              <c:showSerName val="0"/>
              <c:showPercent val="0"/>
              <c:showBubbleSize val="0"/>
            </c:dLbl>
            <c:dLbl>
              <c:idx val="2"/>
              <c:layout>
                <c:manualLayout>
                  <c:x val="1.41280353200883E-2"/>
                  <c:y val="0"/>
                </c:manualLayout>
              </c:layout>
              <c:showLegendKey val="0"/>
              <c:showVal val="1"/>
              <c:showCatName val="0"/>
              <c:showSerName val="0"/>
              <c:showPercent val="0"/>
              <c:showBubbleSize val="0"/>
            </c:dLbl>
            <c:dLbl>
              <c:idx val="3"/>
              <c:layout>
                <c:manualLayout>
                  <c:x val="3.1788079470198675E-2"/>
                  <c:y val="9.1722916504867271E-17"/>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in Microsoft PowerPoint]Лист2'!$D$45:$G$46</c:f>
              <c:strCache>
                <c:ptCount val="4"/>
                <c:pt idx="0">
                  <c:v>2023</c:v>
                </c:pt>
                <c:pt idx="1">
                  <c:v>2022</c:v>
                </c:pt>
                <c:pt idx="2">
                  <c:v>2021</c:v>
                </c:pt>
                <c:pt idx="3">
                  <c:v>2020</c:v>
                </c:pt>
              </c:strCache>
            </c:strRef>
          </c:cat>
          <c:val>
            <c:numRef>
              <c:f>'[Chart in Microsoft PowerPoint]Лист2'!$D$51:$G$51</c:f>
              <c:numCache>
                <c:formatCode>General</c:formatCode>
                <c:ptCount val="4"/>
                <c:pt idx="0">
                  <c:v>104</c:v>
                </c:pt>
                <c:pt idx="1">
                  <c:v>107</c:v>
                </c:pt>
                <c:pt idx="2">
                  <c:v>127</c:v>
                </c:pt>
                <c:pt idx="3">
                  <c:v>55</c:v>
                </c:pt>
              </c:numCache>
            </c:numRef>
          </c:val>
        </c:ser>
        <c:ser>
          <c:idx val="5"/>
          <c:order val="5"/>
          <c:tx>
            <c:strRef>
              <c:f>'[Chart in Microsoft PowerPoint]Лист2'!$I$34</c:f>
              <c:strCache>
                <c:ptCount val="1"/>
                <c:pt idx="0">
                  <c:v>Административни граждански дела</c:v>
                </c:pt>
              </c:strCache>
            </c:strRef>
          </c:tx>
          <c:spPr>
            <a:pattFill prst="pct5">
              <a:fgClr>
                <a:srgbClr val="FFFF00"/>
              </a:fgClr>
              <a:bgClr>
                <a:srgbClr val="FFFF00"/>
              </a:bgClr>
            </a:pattFill>
          </c:spPr>
          <c:invertIfNegative val="0"/>
          <c:dLbls>
            <c:dLbl>
              <c:idx val="0"/>
              <c:layout>
                <c:manualLayout>
                  <c:x val="1.2362030905077263E-2"/>
                  <c:y val="0"/>
                </c:manualLayout>
              </c:layout>
              <c:showLegendKey val="0"/>
              <c:showVal val="1"/>
              <c:showCatName val="0"/>
              <c:showSerName val="0"/>
              <c:showPercent val="0"/>
              <c:showBubbleSize val="0"/>
            </c:dLbl>
            <c:dLbl>
              <c:idx val="1"/>
              <c:layout>
                <c:manualLayout>
                  <c:x val="1.5894039735099404E-2"/>
                  <c:y val="-9.1722916504867271E-17"/>
                </c:manualLayout>
              </c:layout>
              <c:showLegendKey val="0"/>
              <c:showVal val="1"/>
              <c:showCatName val="0"/>
              <c:showSerName val="0"/>
              <c:showPercent val="0"/>
              <c:showBubbleSize val="0"/>
            </c:dLbl>
            <c:dLbl>
              <c:idx val="2"/>
              <c:layout>
                <c:manualLayout>
                  <c:x val="1.5894039735099338E-2"/>
                  <c:y val="-9.1722916504867271E-17"/>
                </c:manualLayout>
              </c:layout>
              <c:showLegendKey val="0"/>
              <c:showVal val="1"/>
              <c:showCatName val="0"/>
              <c:showSerName val="0"/>
              <c:showPercent val="0"/>
              <c:showBubbleSize val="0"/>
            </c:dLbl>
            <c:dLbl>
              <c:idx val="3"/>
              <c:layout>
                <c:manualLayout>
                  <c:x val="2.119205298013245E-2"/>
                  <c:y val="0"/>
                </c:manualLayout>
              </c:layout>
              <c:showLegendKey val="0"/>
              <c:showVal val="1"/>
              <c:showCatName val="0"/>
              <c:showSerName val="0"/>
              <c:showPercent val="0"/>
              <c:showBubbleSize val="0"/>
            </c:dLbl>
            <c:txPr>
              <a:bodyPr/>
              <a:lstStyle/>
              <a:p>
                <a:pPr>
                  <a:defRPr sz="1800" b="1">
                    <a:solidFill>
                      <a:schemeClr val="bg1"/>
                    </a:solidFill>
                  </a:defRPr>
                </a:pPr>
                <a:endParaRPr lang="en-US"/>
              </a:p>
            </c:txPr>
            <c:showLegendKey val="0"/>
            <c:showVal val="1"/>
            <c:showCatName val="0"/>
            <c:showSerName val="0"/>
            <c:showPercent val="0"/>
            <c:showBubbleSize val="0"/>
            <c:showLeaderLines val="0"/>
          </c:dLbls>
          <c:cat>
            <c:strRef>
              <c:f>'[Chart in Microsoft PowerPoint]Лист2'!$D$45:$G$46</c:f>
              <c:strCache>
                <c:ptCount val="4"/>
                <c:pt idx="0">
                  <c:v>2023</c:v>
                </c:pt>
                <c:pt idx="1">
                  <c:v>2022</c:v>
                </c:pt>
                <c:pt idx="2">
                  <c:v>2021</c:v>
                </c:pt>
                <c:pt idx="3">
                  <c:v>2020</c:v>
                </c:pt>
              </c:strCache>
            </c:strRef>
          </c:cat>
          <c:val>
            <c:numRef>
              <c:f>'[Chart in Microsoft PowerPoint]Лист2'!$D$52:$G$52</c:f>
              <c:numCache>
                <c:formatCode>General</c:formatCode>
                <c:ptCount val="4"/>
                <c:pt idx="0">
                  <c:v>3</c:v>
                </c:pt>
                <c:pt idx="1">
                  <c:v>1</c:v>
                </c:pt>
                <c:pt idx="2">
                  <c:v>5</c:v>
                </c:pt>
                <c:pt idx="3">
                  <c:v>9</c:v>
                </c:pt>
              </c:numCache>
            </c:numRef>
          </c:val>
        </c:ser>
        <c:dLbls>
          <c:showLegendKey val="0"/>
          <c:showVal val="1"/>
          <c:showCatName val="0"/>
          <c:showSerName val="0"/>
          <c:showPercent val="0"/>
          <c:showBubbleSize val="0"/>
        </c:dLbls>
        <c:gapWidth val="75"/>
        <c:shape val="box"/>
        <c:axId val="417587200"/>
        <c:axId val="372020864"/>
        <c:axId val="0"/>
      </c:bar3DChart>
      <c:catAx>
        <c:axId val="417587200"/>
        <c:scaling>
          <c:orientation val="minMax"/>
        </c:scaling>
        <c:delete val="0"/>
        <c:axPos val="b"/>
        <c:numFmt formatCode="General" sourceLinked="1"/>
        <c:majorTickMark val="none"/>
        <c:minorTickMark val="none"/>
        <c:tickLblPos val="nextTo"/>
        <c:txPr>
          <a:bodyPr/>
          <a:lstStyle/>
          <a:p>
            <a:pPr>
              <a:defRPr sz="1800" b="1">
                <a:solidFill>
                  <a:schemeClr val="bg1"/>
                </a:solidFill>
              </a:defRPr>
            </a:pPr>
            <a:endParaRPr lang="en-US"/>
          </a:p>
        </c:txPr>
        <c:crossAx val="372020864"/>
        <c:crosses val="autoZero"/>
        <c:auto val="1"/>
        <c:lblAlgn val="ctr"/>
        <c:lblOffset val="100"/>
        <c:noMultiLvlLbl val="0"/>
      </c:catAx>
      <c:valAx>
        <c:axId val="372020864"/>
        <c:scaling>
          <c:orientation val="minMax"/>
        </c:scaling>
        <c:delete val="0"/>
        <c:axPos val="l"/>
        <c:numFmt formatCode="General" sourceLinked="1"/>
        <c:majorTickMark val="none"/>
        <c:minorTickMark val="none"/>
        <c:tickLblPos val="nextTo"/>
        <c:txPr>
          <a:bodyPr/>
          <a:lstStyle/>
          <a:p>
            <a:pPr>
              <a:defRPr sz="1800" b="1">
                <a:solidFill>
                  <a:schemeClr val="bg1"/>
                </a:solidFill>
              </a:defRPr>
            </a:pPr>
            <a:endParaRPr lang="en-US"/>
          </a:p>
        </c:txPr>
        <c:crossAx val="417587200"/>
        <c:crosses val="autoZero"/>
        <c:crossBetween val="between"/>
      </c:valAx>
    </c:plotArea>
    <c:legend>
      <c:legendPos val="b"/>
      <c:layout>
        <c:manualLayout>
          <c:xMode val="edge"/>
          <c:yMode val="edge"/>
          <c:x val="5.1224140028854011E-2"/>
          <c:y val="0.8982718730167234"/>
          <c:w val="0.92933966035702487"/>
          <c:h val="8.6718749076686891E-2"/>
        </c:manualLayout>
      </c:layout>
      <c:overlay val="0"/>
      <c:txPr>
        <a:bodyPr/>
        <a:lstStyle/>
        <a:p>
          <a:pPr>
            <a:defRPr b="1">
              <a:solidFill>
                <a:schemeClr val="bg1"/>
              </a:solidFill>
            </a:defRPr>
          </a:pPr>
          <a:endParaRPr lang="en-US"/>
        </a:p>
      </c:tx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0.19604</cdr:x>
      <cdr:y>0.15642</cdr:y>
    </cdr:from>
    <cdr:to>
      <cdr:x>0.27557</cdr:x>
      <cdr:y>0.21899</cdr:y>
    </cdr:to>
    <cdr:sp macro="" textlink="">
      <cdr:nvSpPr>
        <cdr:cNvPr id="2" name="TextBox 1"/>
        <cdr:cNvSpPr txBox="1"/>
      </cdr:nvSpPr>
      <cdr:spPr>
        <a:xfrm xmlns:a="http://schemas.openxmlformats.org/drawingml/2006/main">
          <a:off x="1439640" y="720082"/>
          <a:ext cx="584050"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g-BG" sz="1800" dirty="0"/>
            <a:t>408</a:t>
          </a:r>
          <a:endParaRPr lang="en-US" sz="1800" dirty="0"/>
        </a:p>
      </cdr:txBody>
    </cdr:sp>
  </cdr:relSizeAnchor>
  <cdr:relSizeAnchor xmlns:cdr="http://schemas.openxmlformats.org/drawingml/2006/chartDrawing">
    <cdr:from>
      <cdr:x>0.40195</cdr:x>
      <cdr:y>0.1095</cdr:y>
    </cdr:from>
    <cdr:to>
      <cdr:x>0.48148</cdr:x>
      <cdr:y>0.17207</cdr:y>
    </cdr:to>
    <cdr:sp macro="" textlink="">
      <cdr:nvSpPr>
        <cdr:cNvPr id="3" name="TextBox 2"/>
        <cdr:cNvSpPr txBox="1"/>
      </cdr:nvSpPr>
      <cdr:spPr>
        <a:xfrm xmlns:a="http://schemas.openxmlformats.org/drawingml/2006/main">
          <a:off x="2951808" y="504057"/>
          <a:ext cx="584050"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g-BG" sz="1800" dirty="0"/>
            <a:t>438</a:t>
          </a:r>
          <a:endParaRPr lang="en-US" sz="1800" dirty="0"/>
        </a:p>
      </cdr:txBody>
    </cdr:sp>
  </cdr:relSizeAnchor>
  <cdr:relSizeAnchor xmlns:cdr="http://schemas.openxmlformats.org/drawingml/2006/chartDrawing">
    <cdr:from>
      <cdr:x>0.58825</cdr:x>
      <cdr:y>0.1095</cdr:y>
    </cdr:from>
    <cdr:to>
      <cdr:x>0.66909</cdr:x>
      <cdr:y>0.1745</cdr:y>
    </cdr:to>
    <cdr:sp macro="" textlink="">
      <cdr:nvSpPr>
        <cdr:cNvPr id="4" name="TextBox 3"/>
        <cdr:cNvSpPr txBox="1"/>
      </cdr:nvSpPr>
      <cdr:spPr>
        <a:xfrm xmlns:a="http://schemas.openxmlformats.org/drawingml/2006/main">
          <a:off x="4319960" y="504057"/>
          <a:ext cx="593671" cy="2992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t>4</a:t>
          </a:r>
          <a:r>
            <a:rPr lang="bg-BG" sz="1800" dirty="0"/>
            <a:t>40</a:t>
          </a:r>
          <a:endParaRPr lang="en-US" sz="1800" dirty="0"/>
        </a:p>
      </cdr:txBody>
    </cdr:sp>
  </cdr:relSizeAnchor>
  <cdr:relSizeAnchor xmlns:cdr="http://schemas.openxmlformats.org/drawingml/2006/chartDrawing">
    <cdr:from>
      <cdr:x>0.78435</cdr:x>
      <cdr:y>0.25028</cdr:y>
    </cdr:from>
    <cdr:to>
      <cdr:x>0.87823</cdr:x>
      <cdr:y>0.32218</cdr:y>
    </cdr:to>
    <cdr:sp macro="" textlink="">
      <cdr:nvSpPr>
        <cdr:cNvPr id="5" name="TextBox 4"/>
        <cdr:cNvSpPr txBox="1"/>
      </cdr:nvSpPr>
      <cdr:spPr>
        <a:xfrm xmlns:a="http://schemas.openxmlformats.org/drawingml/2006/main">
          <a:off x="5760120" y="1152129"/>
          <a:ext cx="689433" cy="3309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g-BG" sz="1800" dirty="0"/>
            <a:t>336</a:t>
          </a:r>
          <a:endParaRPr lang="en-US" sz="1800" dirty="0"/>
        </a:p>
      </cdr:txBody>
    </cdr:sp>
  </cdr:relSizeAnchor>
</c:userShapes>
</file>

<file path=ppt/drawings/drawing2.xml><?xml version="1.0" encoding="utf-8"?>
<c:userShapes xmlns:c="http://schemas.openxmlformats.org/drawingml/2006/chart">
  <cdr:relSizeAnchor xmlns:cdr="http://schemas.openxmlformats.org/drawingml/2006/chartDrawing">
    <cdr:from>
      <cdr:x>0.20893</cdr:x>
      <cdr:y>0.04036</cdr:y>
    </cdr:from>
    <cdr:to>
      <cdr:x>0.29829</cdr:x>
      <cdr:y>0.10986</cdr:y>
    </cdr:to>
    <cdr:sp macro="" textlink="">
      <cdr:nvSpPr>
        <cdr:cNvPr id="2" name="TextBox 1"/>
        <cdr:cNvSpPr txBox="1"/>
      </cdr:nvSpPr>
      <cdr:spPr>
        <a:xfrm xmlns:a="http://schemas.openxmlformats.org/drawingml/2006/main">
          <a:off x="1514458" y="171463"/>
          <a:ext cx="647717" cy="2952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g-BG" sz="1800" b="1"/>
            <a:t>154</a:t>
          </a:r>
          <a:endParaRPr lang="en-US" sz="1800" b="1"/>
        </a:p>
      </cdr:txBody>
    </cdr:sp>
  </cdr:relSizeAnchor>
  <cdr:relSizeAnchor xmlns:cdr="http://schemas.openxmlformats.org/drawingml/2006/chartDrawing">
    <cdr:from>
      <cdr:x>0.40999</cdr:x>
      <cdr:y>0.36995</cdr:y>
    </cdr:from>
    <cdr:to>
      <cdr:x>0.477</cdr:x>
      <cdr:y>0.45291</cdr:y>
    </cdr:to>
    <cdr:sp macro="" textlink="">
      <cdr:nvSpPr>
        <cdr:cNvPr id="3" name="TextBox 2"/>
        <cdr:cNvSpPr txBox="1"/>
      </cdr:nvSpPr>
      <cdr:spPr>
        <a:xfrm xmlns:a="http://schemas.openxmlformats.org/drawingml/2006/main">
          <a:off x="2971808" y="1571606"/>
          <a:ext cx="485768" cy="3524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g-BG" sz="1800" b="1"/>
            <a:t>76</a:t>
          </a:r>
          <a:endParaRPr lang="en-US" sz="1800" b="1"/>
        </a:p>
      </cdr:txBody>
    </cdr:sp>
  </cdr:relSizeAnchor>
  <cdr:relSizeAnchor xmlns:cdr="http://schemas.openxmlformats.org/drawingml/2006/chartDrawing">
    <cdr:from>
      <cdr:x>0.60709</cdr:x>
      <cdr:y>0.62556</cdr:y>
    </cdr:from>
    <cdr:to>
      <cdr:x>0.67805</cdr:x>
      <cdr:y>0.69507</cdr:y>
    </cdr:to>
    <cdr:sp macro="" textlink="">
      <cdr:nvSpPr>
        <cdr:cNvPr id="4" name="TextBox 3"/>
        <cdr:cNvSpPr txBox="1"/>
      </cdr:nvSpPr>
      <cdr:spPr>
        <a:xfrm xmlns:a="http://schemas.openxmlformats.org/drawingml/2006/main">
          <a:off x="4400521" y="2657465"/>
          <a:ext cx="514355" cy="2952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g-BG" sz="1800" b="1"/>
            <a:t>25</a:t>
          </a:r>
          <a:endParaRPr lang="en-US" sz="1800" b="1"/>
        </a:p>
      </cdr:txBody>
    </cdr:sp>
  </cdr:relSizeAnchor>
  <cdr:relSizeAnchor xmlns:cdr="http://schemas.openxmlformats.org/drawingml/2006/chartDrawing">
    <cdr:from>
      <cdr:x>0.81472</cdr:x>
      <cdr:y>0.60762</cdr:y>
    </cdr:from>
    <cdr:to>
      <cdr:x>0.88042</cdr:x>
      <cdr:y>0.6861</cdr:y>
    </cdr:to>
    <cdr:sp macro="" textlink="">
      <cdr:nvSpPr>
        <cdr:cNvPr id="5" name="TextBox 4"/>
        <cdr:cNvSpPr txBox="1"/>
      </cdr:nvSpPr>
      <cdr:spPr>
        <a:xfrm xmlns:a="http://schemas.openxmlformats.org/drawingml/2006/main">
          <a:off x="5905501" y="2581275"/>
          <a:ext cx="476250" cy="3333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a:t>2</a:t>
          </a:r>
          <a:r>
            <a:rPr lang="bg-BG" sz="1800" b="1"/>
            <a:t>1</a:t>
          </a:r>
          <a:endParaRPr lang="en-US" sz="1800" b="1"/>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2B2461-7FCA-40FC-A7B4-D9E237598501}" type="datetimeFigureOut">
              <a:rPr lang="bg-BG" smtClean="0"/>
              <a:t>15.2.2024 г.</a:t>
            </a:fld>
            <a:endParaRPr lang="bg-BG"/>
          </a:p>
        </p:txBody>
      </p:sp>
      <p:sp>
        <p:nvSpPr>
          <p:cNvPr id="4" name="Контейнер за долния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5" name="Контейнер за номер на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B7358C-72C8-4511-BE6F-42697AC3F0AF}" type="slidenum">
              <a:rPr lang="bg-BG" smtClean="0"/>
              <a:t>‹#›</a:t>
            </a:fld>
            <a:endParaRPr lang="bg-BG"/>
          </a:p>
        </p:txBody>
      </p:sp>
    </p:spTree>
    <p:extLst>
      <p:ext uri="{BB962C8B-B14F-4D97-AF65-F5344CB8AC3E}">
        <p14:creationId xmlns:p14="http://schemas.microsoft.com/office/powerpoint/2010/main" val="10486109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8" name="Заглавие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bg-BG" smtClean="0"/>
              <a:t>Редакт. стил загл. образец</a:t>
            </a:r>
            <a:endParaRPr kumimoji="0" lang="en-US"/>
          </a:p>
        </p:txBody>
      </p:sp>
      <p:sp>
        <p:nvSpPr>
          <p:cNvPr id="28" name="Контейнер за дата 27"/>
          <p:cNvSpPr>
            <a:spLocks noGrp="1"/>
          </p:cNvSpPr>
          <p:nvPr>
            <p:ph type="dt" sz="half" idx="10"/>
          </p:nvPr>
        </p:nvSpPr>
        <p:spPr/>
        <p:txBody>
          <a:bodyPr/>
          <a:lstStyle/>
          <a:p>
            <a:fld id="{3277E36A-3278-42FF-B7F2-97E5D3740F38}" type="datetimeFigureOut">
              <a:rPr lang="en-US" smtClean="0"/>
              <a:t>2/15/2024</a:t>
            </a:fld>
            <a:endParaRPr lang="en-US"/>
          </a:p>
        </p:txBody>
      </p:sp>
      <p:sp>
        <p:nvSpPr>
          <p:cNvPr id="17" name="Контейнер за долния колонтитул 16"/>
          <p:cNvSpPr>
            <a:spLocks noGrp="1"/>
          </p:cNvSpPr>
          <p:nvPr>
            <p:ph type="ftr" sz="quarter" idx="11"/>
          </p:nvPr>
        </p:nvSpPr>
        <p:spPr/>
        <p:txBody>
          <a:bodyPr/>
          <a:lstStyle/>
          <a:p>
            <a:endParaRPr lang="en-US"/>
          </a:p>
        </p:txBody>
      </p:sp>
      <p:sp>
        <p:nvSpPr>
          <p:cNvPr id="29" name="Контейнер за номер на слайда 28"/>
          <p:cNvSpPr>
            <a:spLocks noGrp="1"/>
          </p:cNvSpPr>
          <p:nvPr>
            <p:ph type="sldNum" sz="quarter" idx="12"/>
          </p:nvPr>
        </p:nvSpPr>
        <p:spPr/>
        <p:txBody>
          <a:bodyPr/>
          <a:lstStyle/>
          <a:p>
            <a:fld id="{4E3A4DC5-C31B-48CE-9463-E8C6023A0B19}" type="slidenum">
              <a:rPr lang="en-US" smtClean="0"/>
              <a:t>‹#›</a:t>
            </a:fld>
            <a:endParaRPr lang="en-US"/>
          </a:p>
        </p:txBody>
      </p:sp>
      <p:sp>
        <p:nvSpPr>
          <p:cNvPr id="9" name="Подзаглавие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bg-BG" smtClean="0"/>
              <a:t>Щракнете за редакция стил подзагл. обр.</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kumimoji="0" lang="bg-BG" smtClean="0"/>
              <a:t>Редакт. стил загл. образец</a:t>
            </a:r>
            <a:endParaRPr kumimoji="0" lang="en-US"/>
          </a:p>
        </p:txBody>
      </p:sp>
      <p:sp>
        <p:nvSpPr>
          <p:cNvPr id="3" name="Контейнер за вертикален текст 2"/>
          <p:cNvSpPr>
            <a:spLocks noGrp="1"/>
          </p:cNvSpPr>
          <p:nvPr>
            <p:ph type="body" orient="vert" idx="1"/>
          </p:nvPr>
        </p:nvSpPr>
        <p:spPr/>
        <p:txBody>
          <a:bodyPr vert="eaVert"/>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4" name="Контейнер за дата 3"/>
          <p:cNvSpPr>
            <a:spLocks noGrp="1"/>
          </p:cNvSpPr>
          <p:nvPr>
            <p:ph type="dt" sz="half" idx="10"/>
          </p:nvPr>
        </p:nvSpPr>
        <p:spPr/>
        <p:txBody>
          <a:bodyPr/>
          <a:lstStyle/>
          <a:p>
            <a:fld id="{3277E36A-3278-42FF-B7F2-97E5D3740F38}" type="datetimeFigureOut">
              <a:rPr lang="en-US" smtClean="0"/>
              <a:t>2/15/2024</a:t>
            </a:fld>
            <a:endParaRPr lang="en-US"/>
          </a:p>
        </p:txBody>
      </p:sp>
      <p:sp>
        <p:nvSpPr>
          <p:cNvPr id="5" name="Контейнер за долния колонтитул 4"/>
          <p:cNvSpPr>
            <a:spLocks noGrp="1"/>
          </p:cNvSpPr>
          <p:nvPr>
            <p:ph type="ftr" sz="quarter" idx="11"/>
          </p:nvPr>
        </p:nvSpPr>
        <p:spPr/>
        <p:txBody>
          <a:bodyPr/>
          <a:lstStyle/>
          <a:p>
            <a:endParaRPr lang="en-US"/>
          </a:p>
        </p:txBody>
      </p:sp>
      <p:sp>
        <p:nvSpPr>
          <p:cNvPr id="6" name="Контейнер за номер на слайда 5"/>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Вертикално заглавие 1"/>
          <p:cNvSpPr>
            <a:spLocks noGrp="1"/>
          </p:cNvSpPr>
          <p:nvPr>
            <p:ph type="title" orient="vert"/>
          </p:nvPr>
        </p:nvSpPr>
        <p:spPr>
          <a:xfrm>
            <a:off x="6629400" y="274638"/>
            <a:ext cx="2057400" cy="5851525"/>
          </a:xfrm>
        </p:spPr>
        <p:txBody>
          <a:bodyPr vert="eaVert"/>
          <a:lstStyle/>
          <a:p>
            <a:r>
              <a:rPr kumimoji="0" lang="bg-BG" smtClean="0"/>
              <a:t>Редакт. стил загл. образец</a:t>
            </a:r>
            <a:endParaRPr kumimoji="0" lang="en-US"/>
          </a:p>
        </p:txBody>
      </p:sp>
      <p:sp>
        <p:nvSpPr>
          <p:cNvPr id="3" name="Контейнер за вертикален текст 2"/>
          <p:cNvSpPr>
            <a:spLocks noGrp="1"/>
          </p:cNvSpPr>
          <p:nvPr>
            <p:ph type="body" orient="vert" idx="1"/>
          </p:nvPr>
        </p:nvSpPr>
        <p:spPr>
          <a:xfrm>
            <a:off x="457200" y="274638"/>
            <a:ext cx="6019800" cy="5851525"/>
          </a:xfrm>
        </p:spPr>
        <p:txBody>
          <a:bodyPr vert="eaVert"/>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4" name="Контейнер за дата 3"/>
          <p:cNvSpPr>
            <a:spLocks noGrp="1"/>
          </p:cNvSpPr>
          <p:nvPr>
            <p:ph type="dt" sz="half" idx="10"/>
          </p:nvPr>
        </p:nvSpPr>
        <p:spPr/>
        <p:txBody>
          <a:bodyPr/>
          <a:lstStyle/>
          <a:p>
            <a:fld id="{3277E36A-3278-42FF-B7F2-97E5D3740F38}" type="datetimeFigureOut">
              <a:rPr lang="en-US" smtClean="0"/>
              <a:t>2/15/2024</a:t>
            </a:fld>
            <a:endParaRPr lang="en-US"/>
          </a:p>
        </p:txBody>
      </p:sp>
      <p:sp>
        <p:nvSpPr>
          <p:cNvPr id="5" name="Контейнер за долния колонтитул 4"/>
          <p:cNvSpPr>
            <a:spLocks noGrp="1"/>
          </p:cNvSpPr>
          <p:nvPr>
            <p:ph type="ftr" sz="quarter" idx="11"/>
          </p:nvPr>
        </p:nvSpPr>
        <p:spPr/>
        <p:txBody>
          <a:bodyPr/>
          <a:lstStyle/>
          <a:p>
            <a:endParaRPr lang="en-US"/>
          </a:p>
        </p:txBody>
      </p:sp>
      <p:sp>
        <p:nvSpPr>
          <p:cNvPr id="6" name="Контейнер за номер на слайда 5"/>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kumimoji="0" lang="bg-BG" smtClean="0"/>
              <a:t>Редакт. стил загл. образец</a:t>
            </a:r>
            <a:endParaRPr kumimoji="0" lang="en-US"/>
          </a:p>
        </p:txBody>
      </p:sp>
      <p:sp>
        <p:nvSpPr>
          <p:cNvPr id="3" name="Контейнер за съдържание 2"/>
          <p:cNvSpPr>
            <a:spLocks noGrp="1"/>
          </p:cNvSpPr>
          <p:nvPr>
            <p:ph idx="1"/>
          </p:nvPr>
        </p:nvSpPr>
        <p:spPr/>
        <p:txBody>
          <a:bodyPr/>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4" name="Контейнер за дата 3"/>
          <p:cNvSpPr>
            <a:spLocks noGrp="1"/>
          </p:cNvSpPr>
          <p:nvPr>
            <p:ph type="dt" sz="half" idx="10"/>
          </p:nvPr>
        </p:nvSpPr>
        <p:spPr/>
        <p:txBody>
          <a:bodyPr/>
          <a:lstStyle/>
          <a:p>
            <a:fld id="{3277E36A-3278-42FF-B7F2-97E5D3740F38}" type="datetimeFigureOut">
              <a:rPr lang="en-US" smtClean="0"/>
              <a:t>2/15/2024</a:t>
            </a:fld>
            <a:endParaRPr lang="en-US"/>
          </a:p>
        </p:txBody>
      </p:sp>
      <p:sp>
        <p:nvSpPr>
          <p:cNvPr id="5" name="Контейнер за долния колонтитул 4"/>
          <p:cNvSpPr>
            <a:spLocks noGrp="1"/>
          </p:cNvSpPr>
          <p:nvPr>
            <p:ph type="ftr" sz="quarter" idx="11"/>
          </p:nvPr>
        </p:nvSpPr>
        <p:spPr/>
        <p:txBody>
          <a:bodyPr/>
          <a:lstStyle/>
          <a:p>
            <a:endParaRPr lang="en-US"/>
          </a:p>
        </p:txBody>
      </p:sp>
      <p:sp>
        <p:nvSpPr>
          <p:cNvPr id="6" name="Контейнер за номер на слайда 5"/>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bg-BG" smtClean="0"/>
              <a:t>Редакт. стил загл. образец</a:t>
            </a:r>
            <a:endParaRPr kumimoji="0" lang="en-US"/>
          </a:p>
        </p:txBody>
      </p:sp>
      <p:sp>
        <p:nvSpPr>
          <p:cNvPr id="3" name="Текстов контейнер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bg-BG" smtClean="0"/>
              <a:t>Щракнете, за да редактирате стиловете на текста в образеца</a:t>
            </a:r>
          </a:p>
        </p:txBody>
      </p:sp>
      <p:sp>
        <p:nvSpPr>
          <p:cNvPr id="4" name="Контейнер за дата 3"/>
          <p:cNvSpPr>
            <a:spLocks noGrp="1"/>
          </p:cNvSpPr>
          <p:nvPr>
            <p:ph type="dt" sz="half" idx="10"/>
          </p:nvPr>
        </p:nvSpPr>
        <p:spPr/>
        <p:txBody>
          <a:bodyPr/>
          <a:lstStyle/>
          <a:p>
            <a:fld id="{3277E36A-3278-42FF-B7F2-97E5D3740F38}" type="datetimeFigureOut">
              <a:rPr lang="en-US" smtClean="0"/>
              <a:t>2/15/2024</a:t>
            </a:fld>
            <a:endParaRPr lang="en-US"/>
          </a:p>
        </p:txBody>
      </p:sp>
      <p:sp>
        <p:nvSpPr>
          <p:cNvPr id="5" name="Контейнер за долния колонтитул 4"/>
          <p:cNvSpPr>
            <a:spLocks noGrp="1"/>
          </p:cNvSpPr>
          <p:nvPr>
            <p:ph type="ftr" sz="quarter" idx="11"/>
          </p:nvPr>
        </p:nvSpPr>
        <p:spPr/>
        <p:txBody>
          <a:bodyPr/>
          <a:lstStyle/>
          <a:p>
            <a:endParaRPr lang="en-US"/>
          </a:p>
        </p:txBody>
      </p:sp>
      <p:sp>
        <p:nvSpPr>
          <p:cNvPr id="6" name="Контейнер за номер на слайда 5"/>
          <p:cNvSpPr>
            <a:spLocks noGrp="1"/>
          </p:cNvSpPr>
          <p:nvPr>
            <p:ph type="sldNum" sz="quarter" idx="12"/>
          </p:nvPr>
        </p:nvSpPr>
        <p:spPr>
          <a:xfrm>
            <a:off x="7924800" y="6416675"/>
            <a:ext cx="762000" cy="365125"/>
          </a:xfrm>
        </p:spPr>
        <p:txBody>
          <a:bodyPr/>
          <a:lstStyle/>
          <a:p>
            <a:fld id="{4E3A4DC5-C31B-48CE-9463-E8C6023A0B1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kumimoji="0" lang="bg-BG" smtClean="0"/>
              <a:t>Редакт. стил загл. образец</a:t>
            </a:r>
            <a:endParaRPr kumimoji="0" lang="en-US"/>
          </a:p>
        </p:txBody>
      </p:sp>
      <p:sp>
        <p:nvSpPr>
          <p:cNvPr id="3" name="Контейнер за съдържани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4" name="Контейнер за съдържани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5" name="Контейнер за дата 4"/>
          <p:cNvSpPr>
            <a:spLocks noGrp="1"/>
          </p:cNvSpPr>
          <p:nvPr>
            <p:ph type="dt" sz="half" idx="10"/>
          </p:nvPr>
        </p:nvSpPr>
        <p:spPr/>
        <p:txBody>
          <a:bodyPr/>
          <a:lstStyle/>
          <a:p>
            <a:fld id="{3277E36A-3278-42FF-B7F2-97E5D3740F38}" type="datetimeFigureOut">
              <a:rPr lang="en-US" smtClean="0"/>
              <a:t>2/15/2024</a:t>
            </a:fld>
            <a:endParaRPr lang="en-US"/>
          </a:p>
        </p:txBody>
      </p:sp>
      <p:sp>
        <p:nvSpPr>
          <p:cNvPr id="6" name="Контейнер за долния колонтитул 5"/>
          <p:cNvSpPr>
            <a:spLocks noGrp="1"/>
          </p:cNvSpPr>
          <p:nvPr>
            <p:ph type="ftr" sz="quarter" idx="11"/>
          </p:nvPr>
        </p:nvSpPr>
        <p:spPr/>
        <p:txBody>
          <a:bodyPr/>
          <a:lstStyle/>
          <a:p>
            <a:endParaRPr lang="en-US"/>
          </a:p>
        </p:txBody>
      </p:sp>
      <p:sp>
        <p:nvSpPr>
          <p:cNvPr id="7" name="Контейнер за номер на слайда 6"/>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3050"/>
            <a:ext cx="8229600" cy="1143000"/>
          </a:xfrm>
        </p:spPr>
        <p:txBody>
          <a:bodyPr anchor="ctr"/>
          <a:lstStyle>
            <a:lvl1pPr>
              <a:defRPr/>
            </a:lvl1pPr>
          </a:lstStyle>
          <a:p>
            <a:r>
              <a:rPr kumimoji="0" lang="bg-BG" smtClean="0"/>
              <a:t>Редакт. стил загл. образец</a:t>
            </a:r>
            <a:endParaRPr kumimoji="0" lang="en-US"/>
          </a:p>
        </p:txBody>
      </p:sp>
      <p:sp>
        <p:nvSpPr>
          <p:cNvPr id="3" name="Текстов контейнер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bg-BG" smtClean="0"/>
              <a:t>Щракнете, за да редактирате стиловете на текста в образеца</a:t>
            </a:r>
          </a:p>
        </p:txBody>
      </p:sp>
      <p:sp>
        <p:nvSpPr>
          <p:cNvPr id="4" name="Текстов контейнер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bg-BG" smtClean="0"/>
              <a:t>Щракнете, за да редактирате стиловете на текста в образеца</a:t>
            </a:r>
          </a:p>
        </p:txBody>
      </p:sp>
      <p:sp>
        <p:nvSpPr>
          <p:cNvPr id="5" name="Контейнер за съдържани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6" name="Контейнер за съдържани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7" name="Контейнер за дата 6"/>
          <p:cNvSpPr>
            <a:spLocks noGrp="1"/>
          </p:cNvSpPr>
          <p:nvPr>
            <p:ph type="dt" sz="half" idx="10"/>
          </p:nvPr>
        </p:nvSpPr>
        <p:spPr/>
        <p:txBody>
          <a:bodyPr/>
          <a:lstStyle/>
          <a:p>
            <a:fld id="{3277E36A-3278-42FF-B7F2-97E5D3740F38}" type="datetimeFigureOut">
              <a:rPr lang="en-US" smtClean="0"/>
              <a:t>2/15/2024</a:t>
            </a:fld>
            <a:endParaRPr lang="en-US"/>
          </a:p>
        </p:txBody>
      </p:sp>
      <p:sp>
        <p:nvSpPr>
          <p:cNvPr id="8" name="Контейнер за долния колонтитул 7"/>
          <p:cNvSpPr>
            <a:spLocks noGrp="1"/>
          </p:cNvSpPr>
          <p:nvPr>
            <p:ph type="ftr" sz="quarter" idx="11"/>
          </p:nvPr>
        </p:nvSpPr>
        <p:spPr/>
        <p:txBody>
          <a:bodyPr/>
          <a:lstStyle/>
          <a:p>
            <a:endParaRPr lang="en-US"/>
          </a:p>
        </p:txBody>
      </p:sp>
      <p:sp>
        <p:nvSpPr>
          <p:cNvPr id="9" name="Контейнер за номер на слайда 8"/>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kumimoji="0" lang="bg-BG" smtClean="0"/>
              <a:t>Редакт. стил загл. образец</a:t>
            </a:r>
            <a:endParaRPr kumimoji="0" lang="en-US"/>
          </a:p>
        </p:txBody>
      </p:sp>
      <p:sp>
        <p:nvSpPr>
          <p:cNvPr id="3" name="Контейнер за дата 2"/>
          <p:cNvSpPr>
            <a:spLocks noGrp="1"/>
          </p:cNvSpPr>
          <p:nvPr>
            <p:ph type="dt" sz="half" idx="10"/>
          </p:nvPr>
        </p:nvSpPr>
        <p:spPr/>
        <p:txBody>
          <a:bodyPr/>
          <a:lstStyle/>
          <a:p>
            <a:fld id="{3277E36A-3278-42FF-B7F2-97E5D3740F38}" type="datetimeFigureOut">
              <a:rPr lang="en-US" smtClean="0"/>
              <a:t>2/15/2024</a:t>
            </a:fld>
            <a:endParaRPr lang="en-US"/>
          </a:p>
        </p:txBody>
      </p:sp>
      <p:sp>
        <p:nvSpPr>
          <p:cNvPr id="4" name="Контейнер за долния колонтитул 3"/>
          <p:cNvSpPr>
            <a:spLocks noGrp="1"/>
          </p:cNvSpPr>
          <p:nvPr>
            <p:ph type="ftr" sz="quarter" idx="11"/>
          </p:nvPr>
        </p:nvSpPr>
        <p:spPr/>
        <p:txBody>
          <a:bodyPr/>
          <a:lstStyle/>
          <a:p>
            <a:endParaRPr lang="en-US"/>
          </a:p>
        </p:txBody>
      </p:sp>
      <p:sp>
        <p:nvSpPr>
          <p:cNvPr id="5" name="Контейнер за номер на слайда 4"/>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Контейнер за дата 1"/>
          <p:cNvSpPr>
            <a:spLocks noGrp="1"/>
          </p:cNvSpPr>
          <p:nvPr>
            <p:ph type="dt" sz="half" idx="10"/>
          </p:nvPr>
        </p:nvSpPr>
        <p:spPr/>
        <p:txBody>
          <a:bodyPr/>
          <a:lstStyle/>
          <a:p>
            <a:fld id="{3277E36A-3278-42FF-B7F2-97E5D3740F38}" type="datetimeFigureOut">
              <a:rPr lang="en-US" smtClean="0"/>
              <a:t>2/15/2024</a:t>
            </a:fld>
            <a:endParaRPr lang="en-US"/>
          </a:p>
        </p:txBody>
      </p:sp>
      <p:sp>
        <p:nvSpPr>
          <p:cNvPr id="3" name="Контейнер за долния колонтитул 2"/>
          <p:cNvSpPr>
            <a:spLocks noGrp="1"/>
          </p:cNvSpPr>
          <p:nvPr>
            <p:ph type="ftr" sz="quarter" idx="11"/>
          </p:nvPr>
        </p:nvSpPr>
        <p:spPr/>
        <p:txBody>
          <a:bodyPr/>
          <a:lstStyle/>
          <a:p>
            <a:endParaRPr lang="en-US"/>
          </a:p>
        </p:txBody>
      </p:sp>
      <p:sp>
        <p:nvSpPr>
          <p:cNvPr id="4" name="Контейнер за номер на слайда 3"/>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bg-BG" smtClean="0"/>
              <a:t>Редакт. стил загл. образец</a:t>
            </a:r>
            <a:endParaRPr kumimoji="0" lang="en-US"/>
          </a:p>
        </p:txBody>
      </p:sp>
      <p:sp>
        <p:nvSpPr>
          <p:cNvPr id="3" name="Текстов контейнер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bg-BG" smtClean="0"/>
              <a:t>Щракнете, за да редактирате стиловете на текста в образеца</a:t>
            </a:r>
          </a:p>
        </p:txBody>
      </p:sp>
      <p:sp>
        <p:nvSpPr>
          <p:cNvPr id="4" name="Контейнер за съдържани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bg-BG" smtClean="0"/>
              <a:t>Щракнете, за да редактирате стиловете на текста в образеца</a:t>
            </a:r>
          </a:p>
          <a:p>
            <a:pPr lvl="1" eaLnBrk="1" latinLnBrk="0" hangingPunct="1"/>
            <a:r>
              <a:rPr lang="bg-BG" smtClean="0"/>
              <a:t>Второ ниво</a:t>
            </a:r>
          </a:p>
          <a:p>
            <a:pPr lvl="2" eaLnBrk="1" latinLnBrk="0" hangingPunct="1"/>
            <a:r>
              <a:rPr lang="bg-BG" smtClean="0"/>
              <a:t>Трето ниво</a:t>
            </a:r>
          </a:p>
          <a:p>
            <a:pPr lvl="3" eaLnBrk="1" latinLnBrk="0" hangingPunct="1"/>
            <a:r>
              <a:rPr lang="bg-BG" smtClean="0"/>
              <a:t>Четвърто ниво</a:t>
            </a:r>
          </a:p>
          <a:p>
            <a:pPr lvl="4" eaLnBrk="1" latinLnBrk="0" hangingPunct="1"/>
            <a:r>
              <a:rPr lang="bg-BG" smtClean="0"/>
              <a:t>Пето ниво</a:t>
            </a:r>
            <a:endParaRPr kumimoji="0" lang="en-US"/>
          </a:p>
        </p:txBody>
      </p:sp>
      <p:sp>
        <p:nvSpPr>
          <p:cNvPr id="5" name="Контейнер за дата 4"/>
          <p:cNvSpPr>
            <a:spLocks noGrp="1"/>
          </p:cNvSpPr>
          <p:nvPr>
            <p:ph type="dt" sz="half" idx="10"/>
          </p:nvPr>
        </p:nvSpPr>
        <p:spPr/>
        <p:txBody>
          <a:bodyPr/>
          <a:lstStyle/>
          <a:p>
            <a:fld id="{3277E36A-3278-42FF-B7F2-97E5D3740F38}" type="datetimeFigureOut">
              <a:rPr lang="en-US" smtClean="0"/>
              <a:t>2/15/2024</a:t>
            </a:fld>
            <a:endParaRPr lang="en-US"/>
          </a:p>
        </p:txBody>
      </p:sp>
      <p:sp>
        <p:nvSpPr>
          <p:cNvPr id="6" name="Контейнер за долния колонтитул 5"/>
          <p:cNvSpPr>
            <a:spLocks noGrp="1"/>
          </p:cNvSpPr>
          <p:nvPr>
            <p:ph type="ftr" sz="quarter" idx="11"/>
          </p:nvPr>
        </p:nvSpPr>
        <p:spPr/>
        <p:txBody>
          <a:bodyPr/>
          <a:lstStyle/>
          <a:p>
            <a:endParaRPr lang="en-US"/>
          </a:p>
        </p:txBody>
      </p:sp>
      <p:sp>
        <p:nvSpPr>
          <p:cNvPr id="7" name="Контейнер за номер на слайда 6"/>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bg-BG" smtClean="0"/>
              <a:t>Редакт. стил загл. образец</a:t>
            </a:r>
            <a:endParaRPr kumimoji="0" lang="en-US"/>
          </a:p>
        </p:txBody>
      </p:sp>
      <p:sp>
        <p:nvSpPr>
          <p:cNvPr id="3" name="Контейнер за картина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bg-BG" smtClean="0">
                <a:solidFill>
                  <a:schemeClr val="lt1"/>
                </a:solidFill>
                <a:latin typeface="+mn-lt"/>
                <a:ea typeface="+mn-ea"/>
                <a:cs typeface="+mn-cs"/>
              </a:rPr>
              <a:t>Щракнете върху иконата, за да добавите картина</a:t>
            </a:r>
            <a:endParaRPr kumimoji="0" lang="en-US" dirty="0">
              <a:solidFill>
                <a:schemeClr val="lt1"/>
              </a:solidFill>
              <a:latin typeface="+mn-lt"/>
              <a:ea typeface="+mn-ea"/>
              <a:cs typeface="+mn-cs"/>
            </a:endParaRPr>
          </a:p>
        </p:txBody>
      </p:sp>
      <p:sp>
        <p:nvSpPr>
          <p:cNvPr id="4" name="Текстов контейнер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bg-BG" smtClean="0"/>
              <a:t>Щракнете, за да редактирате стиловете на текста в образеца</a:t>
            </a:r>
          </a:p>
        </p:txBody>
      </p:sp>
      <p:sp>
        <p:nvSpPr>
          <p:cNvPr id="5" name="Контейнер за дата 4"/>
          <p:cNvSpPr>
            <a:spLocks noGrp="1"/>
          </p:cNvSpPr>
          <p:nvPr>
            <p:ph type="dt" sz="half" idx="10"/>
          </p:nvPr>
        </p:nvSpPr>
        <p:spPr/>
        <p:txBody>
          <a:bodyPr/>
          <a:lstStyle/>
          <a:p>
            <a:fld id="{3277E36A-3278-42FF-B7F2-97E5D3740F38}" type="datetimeFigureOut">
              <a:rPr lang="en-US" smtClean="0"/>
              <a:t>2/15/2024</a:t>
            </a:fld>
            <a:endParaRPr lang="en-US"/>
          </a:p>
        </p:txBody>
      </p:sp>
      <p:sp>
        <p:nvSpPr>
          <p:cNvPr id="6" name="Контейнер за долния колонтитул 5"/>
          <p:cNvSpPr>
            <a:spLocks noGrp="1"/>
          </p:cNvSpPr>
          <p:nvPr>
            <p:ph type="ftr" sz="quarter" idx="11"/>
          </p:nvPr>
        </p:nvSpPr>
        <p:spPr/>
        <p:txBody>
          <a:bodyPr/>
          <a:lstStyle/>
          <a:p>
            <a:endParaRPr lang="en-US"/>
          </a:p>
        </p:txBody>
      </p:sp>
      <p:sp>
        <p:nvSpPr>
          <p:cNvPr id="7" name="Контейнер за номер на слайда 6"/>
          <p:cNvSpPr>
            <a:spLocks noGrp="1"/>
          </p:cNvSpPr>
          <p:nvPr>
            <p:ph type="sldNum" sz="quarter" idx="12"/>
          </p:nvPr>
        </p:nvSpPr>
        <p:spPr/>
        <p:txBody>
          <a:bodyPr/>
          <a:lstStyle/>
          <a:p>
            <a:fld id="{4E3A4DC5-C31B-48CE-9463-E8C6023A0B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Контейнер за заглавие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bg-BG" smtClean="0"/>
              <a:t>Редакт. стил загл. образец</a:t>
            </a:r>
            <a:endParaRPr kumimoji="0" lang="en-US"/>
          </a:p>
        </p:txBody>
      </p:sp>
      <p:sp>
        <p:nvSpPr>
          <p:cNvPr id="13" name="Текстов контейнер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bg-BG" smtClean="0"/>
              <a:t>Щракнете, за да редактирате стиловете на текста в образеца</a:t>
            </a:r>
          </a:p>
          <a:p>
            <a:pPr lvl="1" eaLnBrk="1" latinLnBrk="0" hangingPunct="1"/>
            <a:r>
              <a:rPr kumimoji="0" lang="bg-BG" smtClean="0"/>
              <a:t>Второ ниво</a:t>
            </a:r>
          </a:p>
          <a:p>
            <a:pPr lvl="2" eaLnBrk="1" latinLnBrk="0" hangingPunct="1"/>
            <a:r>
              <a:rPr kumimoji="0" lang="bg-BG" smtClean="0"/>
              <a:t>Трето ниво</a:t>
            </a:r>
          </a:p>
          <a:p>
            <a:pPr lvl="3" eaLnBrk="1" latinLnBrk="0" hangingPunct="1"/>
            <a:r>
              <a:rPr kumimoji="0" lang="bg-BG" smtClean="0"/>
              <a:t>Четвърто ниво</a:t>
            </a:r>
          </a:p>
          <a:p>
            <a:pPr lvl="4" eaLnBrk="1" latinLnBrk="0" hangingPunct="1"/>
            <a:r>
              <a:rPr kumimoji="0" lang="bg-BG" smtClean="0"/>
              <a:t>Пето ниво</a:t>
            </a:r>
            <a:endParaRPr kumimoji="0" lang="en-US"/>
          </a:p>
        </p:txBody>
      </p:sp>
      <p:sp>
        <p:nvSpPr>
          <p:cNvPr id="14" name="Контейнер за 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277E36A-3278-42FF-B7F2-97E5D3740F38}" type="datetimeFigureOut">
              <a:rPr lang="en-US" smtClean="0"/>
              <a:t>2/15/2024</a:t>
            </a:fld>
            <a:endParaRPr lang="en-US"/>
          </a:p>
        </p:txBody>
      </p:sp>
      <p:sp>
        <p:nvSpPr>
          <p:cNvPr id="3" name="Контейнер за долния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Контейнер за номер на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E3A4DC5-C31B-48CE-9463-E8C6023A0B1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rmAutofit fontScale="90000"/>
          </a:bodyPr>
          <a:lstStyle/>
          <a:p>
            <a:pPr>
              <a:spcAft>
                <a:spcPts val="0"/>
              </a:spcAft>
            </a:pPr>
            <a:r>
              <a:rPr lang="en-US" sz="4000" b="1" dirty="0" smtClean="0">
                <a:latin typeface="Times New Roman"/>
                <a:ea typeface="Times New Roman"/>
              </a:rPr>
              <a:t/>
            </a:r>
            <a:br>
              <a:rPr lang="en-US" sz="4000" b="1" dirty="0" smtClean="0">
                <a:latin typeface="Times New Roman"/>
                <a:ea typeface="Times New Roman"/>
              </a:rPr>
            </a:br>
            <a:endParaRPr lang="bg-BG" dirty="0"/>
          </a:p>
        </p:txBody>
      </p:sp>
      <p:sp>
        <p:nvSpPr>
          <p:cNvPr id="12" name="Текстов контейнер 11"/>
          <p:cNvSpPr>
            <a:spLocks noGrp="1"/>
          </p:cNvSpPr>
          <p:nvPr>
            <p:ph type="body" sz="half" idx="3"/>
          </p:nvPr>
        </p:nvSpPr>
        <p:spPr>
          <a:xfrm>
            <a:off x="395536" y="764704"/>
            <a:ext cx="8291265" cy="1521295"/>
          </a:xfrm>
        </p:spPr>
        <p:txBody>
          <a:bodyPr>
            <a:normAutofit/>
          </a:bodyPr>
          <a:lstStyle/>
          <a:p>
            <a:r>
              <a:rPr lang="bg-BG" sz="3600" b="1" dirty="0" smtClean="0">
                <a:ln w="6350">
                  <a:noFill/>
                </a:ln>
                <a:solidFill>
                  <a:schemeClr val="accent6">
                    <a:lumMod val="75000"/>
                  </a:schemeClr>
                </a:solidFill>
                <a:effectLst>
                  <a:outerShdw blurRad="114300" dist="101600" dir="2700000" algn="tl" rotWithShape="0">
                    <a:srgbClr val="000000">
                      <a:alpha val="40000"/>
                    </a:srgbClr>
                  </a:outerShdw>
                </a:effectLst>
                <a:latin typeface="Arial"/>
                <a:ea typeface="Times New Roman"/>
                <a:cs typeface="+mj-cs"/>
              </a:rPr>
              <a:t>            ГОДИШЕН </a:t>
            </a:r>
            <a:r>
              <a:rPr lang="bg-BG" sz="3600" b="1" dirty="0" err="1" smtClean="0">
                <a:ln w="6350">
                  <a:noFill/>
                </a:ln>
                <a:solidFill>
                  <a:schemeClr val="accent6">
                    <a:lumMod val="75000"/>
                  </a:schemeClr>
                </a:solidFill>
                <a:effectLst>
                  <a:outerShdw blurRad="114300" dist="101600" dir="2700000" algn="tl" rotWithShape="0">
                    <a:srgbClr val="000000">
                      <a:alpha val="40000"/>
                    </a:srgbClr>
                  </a:outerShdw>
                </a:effectLst>
                <a:latin typeface="Arial"/>
                <a:ea typeface="Times New Roman"/>
                <a:cs typeface="+mj-cs"/>
              </a:rPr>
              <a:t>ДОКлАД</a:t>
            </a:r>
            <a:endParaRPr lang="bg-BG" sz="3600" dirty="0">
              <a:solidFill>
                <a:schemeClr val="accent6">
                  <a:lumMod val="75000"/>
                </a:schemeClr>
              </a:solidFill>
            </a:endParaRPr>
          </a:p>
        </p:txBody>
      </p:sp>
      <p:pic>
        <p:nvPicPr>
          <p:cNvPr id="4" name="Content Placeholder 3"/>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179512" y="2852936"/>
            <a:ext cx="4536503" cy="2520279"/>
          </a:xfrm>
        </p:spPr>
      </p:pic>
      <p:sp>
        <p:nvSpPr>
          <p:cNvPr id="13" name="Контейнер за съдържание 12"/>
          <p:cNvSpPr>
            <a:spLocks noGrp="1"/>
          </p:cNvSpPr>
          <p:nvPr>
            <p:ph sz="quarter" idx="4"/>
          </p:nvPr>
        </p:nvSpPr>
        <p:spPr>
          <a:xfrm>
            <a:off x="4644008" y="2204864"/>
            <a:ext cx="4041775" cy="3763963"/>
          </a:xfrm>
        </p:spPr>
        <p:txBody>
          <a:bodyPr>
            <a:normAutofit fontScale="85000" lnSpcReduction="20000"/>
          </a:bodyPr>
          <a:lstStyle/>
          <a:p>
            <a:pPr marL="137160" indent="0">
              <a:buNone/>
            </a:pPr>
            <a:r>
              <a:rPr lang="en-US" sz="36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a:ea typeface="Times New Roman"/>
                <a:cs typeface="+mj-cs"/>
              </a:rPr>
              <a:t/>
            </a:r>
            <a:br>
              <a:rPr lang="en-US" sz="36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Times New Roman"/>
                <a:ea typeface="Times New Roman"/>
                <a:cs typeface="+mj-cs"/>
              </a:rPr>
            </a:br>
            <a:r>
              <a:rPr lang="bg-BG" sz="3700" b="1" dirty="0" smtClean="0">
                <a:ln w="6350">
                  <a:noFill/>
                </a:ln>
                <a:solidFill>
                  <a:srgbClr val="7030A0"/>
                </a:solidFill>
                <a:effectLst>
                  <a:outerShdw blurRad="114300" dist="101600" dir="2700000" algn="tl" rotWithShape="0">
                    <a:srgbClr val="000000">
                      <a:alpha val="40000"/>
                    </a:srgbClr>
                  </a:outerShdw>
                </a:effectLst>
                <a:latin typeface="Arial"/>
                <a:ea typeface="+mj-ea"/>
                <a:cs typeface="+mj-cs"/>
              </a:rPr>
              <a:t>ЗА  </a:t>
            </a:r>
            <a:endParaRPr lang="bg-BG" sz="2500" b="1" dirty="0" smtClean="0">
              <a:ln w="6350">
                <a:noFill/>
              </a:ln>
              <a:solidFill>
                <a:srgbClr val="7030A0"/>
              </a:solidFill>
              <a:effectLst>
                <a:outerShdw blurRad="114300" dist="101600" dir="2700000" algn="tl" rotWithShape="0">
                  <a:srgbClr val="000000">
                    <a:alpha val="40000"/>
                  </a:srgbClr>
                </a:outerShdw>
              </a:effectLst>
              <a:latin typeface="Times New Roman"/>
              <a:ea typeface="+mj-ea"/>
              <a:cs typeface="+mj-cs"/>
            </a:endParaRPr>
          </a:p>
          <a:p>
            <a:pPr marL="137160" indent="0">
              <a:buNone/>
            </a:pPr>
            <a:r>
              <a:rPr lang="bg-BG" sz="3700" b="1" dirty="0" smtClean="0">
                <a:ln w="6350">
                  <a:noFill/>
                </a:ln>
                <a:solidFill>
                  <a:srgbClr val="7030A0"/>
                </a:solidFill>
                <a:effectLst>
                  <a:outerShdw blurRad="114300" dist="101600" dir="2700000" algn="tl" rotWithShape="0">
                    <a:srgbClr val="000000">
                      <a:alpha val="40000"/>
                    </a:srgbClr>
                  </a:outerShdw>
                </a:effectLst>
                <a:latin typeface="Arial"/>
                <a:ea typeface="+mj-ea"/>
                <a:cs typeface="+mj-cs"/>
              </a:rPr>
              <a:t>ДЕЙНОСТТА  </a:t>
            </a:r>
            <a:r>
              <a:rPr lang="bg-BG" sz="3700" b="1" dirty="0">
                <a:ln w="6350">
                  <a:noFill/>
                </a:ln>
                <a:solidFill>
                  <a:srgbClr val="7030A0"/>
                </a:solidFill>
                <a:effectLst>
                  <a:outerShdw blurRad="114300" dist="101600" dir="2700000" algn="tl" rotWithShape="0">
                    <a:srgbClr val="000000">
                      <a:alpha val="40000"/>
                    </a:srgbClr>
                  </a:outerShdw>
                </a:effectLst>
                <a:latin typeface="Arial"/>
                <a:ea typeface="+mj-ea"/>
                <a:cs typeface="+mj-cs"/>
              </a:rPr>
              <a:t>НА  </a:t>
            </a:r>
            <a:r>
              <a:rPr lang="en-US" sz="2500" b="1" dirty="0">
                <a:ln w="6350">
                  <a:noFill/>
                </a:ln>
                <a:solidFill>
                  <a:srgbClr val="7030A0"/>
                </a:solidFill>
                <a:effectLst>
                  <a:outerShdw blurRad="114300" dist="101600" dir="2700000" algn="tl" rotWithShape="0">
                    <a:srgbClr val="000000">
                      <a:alpha val="40000"/>
                    </a:srgbClr>
                  </a:outerShdw>
                </a:effectLst>
                <a:latin typeface="Times New Roman"/>
                <a:ea typeface="+mj-ea"/>
                <a:cs typeface="+mj-cs"/>
              </a:rPr>
              <a:t/>
            </a:r>
            <a:br>
              <a:rPr lang="en-US" sz="2500" b="1" dirty="0">
                <a:ln w="6350">
                  <a:noFill/>
                </a:ln>
                <a:solidFill>
                  <a:srgbClr val="7030A0"/>
                </a:solidFill>
                <a:effectLst>
                  <a:outerShdw blurRad="114300" dist="101600" dir="2700000" algn="tl" rotWithShape="0">
                    <a:srgbClr val="000000">
                      <a:alpha val="40000"/>
                    </a:srgbClr>
                  </a:outerShdw>
                </a:effectLst>
                <a:latin typeface="Times New Roman"/>
                <a:ea typeface="+mj-ea"/>
                <a:cs typeface="+mj-cs"/>
              </a:rPr>
            </a:br>
            <a:r>
              <a:rPr lang="bg-BG" sz="3700" b="1" dirty="0">
                <a:ln w="6350">
                  <a:noFill/>
                </a:ln>
                <a:solidFill>
                  <a:srgbClr val="7030A0"/>
                </a:solidFill>
                <a:effectLst>
                  <a:outerShdw blurRad="114300" dist="101600" dir="2700000" algn="tl" rotWithShape="0">
                    <a:srgbClr val="000000">
                      <a:alpha val="40000"/>
                    </a:srgbClr>
                  </a:outerShdw>
                </a:effectLst>
                <a:latin typeface="Arial"/>
                <a:ea typeface="+mj-ea"/>
                <a:cs typeface="+mj-cs"/>
              </a:rPr>
              <a:t> </a:t>
            </a:r>
            <a:r>
              <a:rPr lang="en-US" sz="2500" b="1" dirty="0">
                <a:ln w="6350">
                  <a:noFill/>
                </a:ln>
                <a:solidFill>
                  <a:srgbClr val="7030A0"/>
                </a:solidFill>
                <a:effectLst>
                  <a:outerShdw blurRad="114300" dist="101600" dir="2700000" algn="tl" rotWithShape="0">
                    <a:srgbClr val="000000">
                      <a:alpha val="40000"/>
                    </a:srgbClr>
                  </a:outerShdw>
                </a:effectLst>
                <a:latin typeface="Times New Roman"/>
                <a:ea typeface="+mj-ea"/>
                <a:cs typeface="+mj-cs"/>
              </a:rPr>
              <a:t/>
            </a:r>
            <a:br>
              <a:rPr lang="en-US" sz="2500" b="1" dirty="0">
                <a:ln w="6350">
                  <a:noFill/>
                </a:ln>
                <a:solidFill>
                  <a:srgbClr val="7030A0"/>
                </a:solidFill>
                <a:effectLst>
                  <a:outerShdw blurRad="114300" dist="101600" dir="2700000" algn="tl" rotWithShape="0">
                    <a:srgbClr val="000000">
                      <a:alpha val="40000"/>
                    </a:srgbClr>
                  </a:outerShdw>
                </a:effectLst>
                <a:latin typeface="Times New Roman"/>
                <a:ea typeface="+mj-ea"/>
                <a:cs typeface="+mj-cs"/>
              </a:rPr>
            </a:br>
            <a:r>
              <a:rPr lang="bg-BG" sz="3700" b="1" dirty="0" smtClean="0">
                <a:ln w="6350">
                  <a:noFill/>
                </a:ln>
                <a:solidFill>
                  <a:srgbClr val="7030A0"/>
                </a:solidFill>
                <a:effectLst>
                  <a:outerShdw blurRad="114300" dist="101600" dir="2700000" algn="tl" rotWithShape="0">
                    <a:srgbClr val="000000">
                      <a:alpha val="40000"/>
                    </a:srgbClr>
                  </a:outerShdw>
                </a:effectLst>
                <a:latin typeface="Arial"/>
                <a:ea typeface="+mj-ea"/>
                <a:cs typeface="+mj-cs"/>
              </a:rPr>
              <a:t>РАЙОНЕН  </a:t>
            </a:r>
            <a:r>
              <a:rPr lang="bg-BG" sz="3700" b="1" dirty="0">
                <a:ln w="6350">
                  <a:noFill/>
                </a:ln>
                <a:solidFill>
                  <a:srgbClr val="7030A0"/>
                </a:solidFill>
                <a:effectLst>
                  <a:outerShdw blurRad="114300" dist="101600" dir="2700000" algn="tl" rotWithShape="0">
                    <a:srgbClr val="000000">
                      <a:alpha val="40000"/>
                    </a:srgbClr>
                  </a:outerShdw>
                </a:effectLst>
                <a:latin typeface="Arial"/>
                <a:ea typeface="+mj-ea"/>
                <a:cs typeface="+mj-cs"/>
              </a:rPr>
              <a:t>СЪД - </a:t>
            </a:r>
            <a:r>
              <a:rPr lang="bg-BG" sz="3700" b="1" dirty="0" smtClean="0">
                <a:ln w="6350">
                  <a:noFill/>
                </a:ln>
                <a:solidFill>
                  <a:srgbClr val="7030A0"/>
                </a:solidFill>
                <a:effectLst>
                  <a:outerShdw blurRad="114300" dist="101600" dir="2700000" algn="tl" rotWithShape="0">
                    <a:srgbClr val="000000">
                      <a:alpha val="40000"/>
                    </a:srgbClr>
                  </a:outerShdw>
                </a:effectLst>
                <a:latin typeface="Arial"/>
                <a:ea typeface="+mj-ea"/>
                <a:cs typeface="+mj-cs"/>
              </a:rPr>
              <a:t>                    ВЕЛИКИ </a:t>
            </a:r>
            <a:r>
              <a:rPr lang="bg-BG" sz="3700" b="1" dirty="0">
                <a:ln w="6350">
                  <a:noFill/>
                </a:ln>
                <a:solidFill>
                  <a:srgbClr val="7030A0"/>
                </a:solidFill>
                <a:effectLst>
                  <a:outerShdw blurRad="114300" dist="101600" dir="2700000" algn="tl" rotWithShape="0">
                    <a:srgbClr val="000000">
                      <a:alpha val="40000"/>
                    </a:srgbClr>
                  </a:outerShdw>
                </a:effectLst>
                <a:latin typeface="Arial"/>
                <a:ea typeface="+mj-ea"/>
                <a:cs typeface="+mj-cs"/>
              </a:rPr>
              <a:t>ПРЕСЛАВ </a:t>
            </a:r>
            <a:r>
              <a:rPr lang="en-US" sz="2500" b="1" dirty="0">
                <a:ln w="6350">
                  <a:noFill/>
                </a:ln>
                <a:solidFill>
                  <a:srgbClr val="7030A0"/>
                </a:solidFill>
                <a:effectLst>
                  <a:outerShdw blurRad="114300" dist="101600" dir="2700000" algn="tl" rotWithShape="0">
                    <a:srgbClr val="000000">
                      <a:alpha val="40000"/>
                    </a:srgbClr>
                  </a:outerShdw>
                </a:effectLst>
                <a:latin typeface="Times New Roman"/>
                <a:ea typeface="+mj-ea"/>
                <a:cs typeface="+mj-cs"/>
              </a:rPr>
              <a:t/>
            </a:r>
            <a:br>
              <a:rPr lang="en-US" sz="2500" b="1" dirty="0">
                <a:ln w="6350">
                  <a:noFill/>
                </a:ln>
                <a:solidFill>
                  <a:srgbClr val="7030A0"/>
                </a:solidFill>
                <a:effectLst>
                  <a:outerShdw blurRad="114300" dist="101600" dir="2700000" algn="tl" rotWithShape="0">
                    <a:srgbClr val="000000">
                      <a:alpha val="40000"/>
                    </a:srgbClr>
                  </a:outerShdw>
                </a:effectLst>
                <a:latin typeface="Times New Roman"/>
                <a:ea typeface="+mj-ea"/>
                <a:cs typeface="+mj-cs"/>
              </a:rPr>
            </a:br>
            <a:r>
              <a:rPr lang="bg-BG" sz="3700" b="1" dirty="0">
                <a:ln w="6350">
                  <a:noFill/>
                </a:ln>
                <a:solidFill>
                  <a:srgbClr val="7030A0"/>
                </a:solidFill>
                <a:effectLst>
                  <a:outerShdw blurRad="114300" dist="101600" dir="2700000" algn="tl" rotWithShape="0">
                    <a:srgbClr val="000000">
                      <a:alpha val="40000"/>
                    </a:srgbClr>
                  </a:outerShdw>
                </a:effectLst>
                <a:latin typeface="Arial"/>
                <a:ea typeface="Times New Roman"/>
                <a:cs typeface="+mj-cs"/>
              </a:rPr>
              <a:t> </a:t>
            </a:r>
            <a:r>
              <a:rPr lang="en-US" sz="3600" b="1" dirty="0">
                <a:ln w="6350">
                  <a:noFill/>
                </a:ln>
                <a:solidFill>
                  <a:srgbClr val="7030A0"/>
                </a:solidFill>
                <a:effectLst>
                  <a:outerShdw blurRad="114300" dist="101600" dir="2700000" algn="tl" rotWithShape="0">
                    <a:srgbClr val="000000">
                      <a:alpha val="40000"/>
                    </a:srgbClr>
                  </a:outerShdw>
                </a:effectLst>
                <a:latin typeface="Times New Roman"/>
                <a:ea typeface="Times New Roman"/>
                <a:cs typeface="+mj-cs"/>
              </a:rPr>
              <a:t/>
            </a:r>
            <a:br>
              <a:rPr lang="en-US" sz="3600" b="1" dirty="0">
                <a:ln w="6350">
                  <a:noFill/>
                </a:ln>
                <a:solidFill>
                  <a:srgbClr val="7030A0"/>
                </a:solidFill>
                <a:effectLst>
                  <a:outerShdw blurRad="114300" dist="101600" dir="2700000" algn="tl" rotWithShape="0">
                    <a:srgbClr val="000000">
                      <a:alpha val="40000"/>
                    </a:srgbClr>
                  </a:outerShdw>
                </a:effectLst>
                <a:latin typeface="Times New Roman"/>
                <a:ea typeface="Times New Roman"/>
                <a:cs typeface="+mj-cs"/>
              </a:rPr>
            </a:br>
            <a:r>
              <a:rPr lang="bg-BG" sz="3700" b="1" dirty="0" smtClean="0">
                <a:ln w="6350">
                  <a:noFill/>
                </a:ln>
                <a:solidFill>
                  <a:srgbClr val="7030A0"/>
                </a:solidFill>
                <a:effectLst>
                  <a:outerShdw blurRad="114300" dist="101600" dir="2700000" algn="tl" rotWithShape="0">
                    <a:srgbClr val="000000">
                      <a:alpha val="40000"/>
                    </a:srgbClr>
                  </a:outerShdw>
                </a:effectLst>
                <a:latin typeface="Arial"/>
                <a:ea typeface="Times New Roman"/>
                <a:cs typeface="+mj-cs"/>
              </a:rPr>
              <a:t>ПРЕЗ  </a:t>
            </a:r>
          </a:p>
          <a:p>
            <a:pPr marL="137160" indent="0">
              <a:buNone/>
            </a:pPr>
            <a:r>
              <a:rPr lang="bg-BG" sz="3700" b="1" dirty="0" smtClean="0">
                <a:ln w="6350">
                  <a:noFill/>
                </a:ln>
                <a:solidFill>
                  <a:srgbClr val="7030A0"/>
                </a:solidFill>
                <a:effectLst>
                  <a:outerShdw blurRad="114300" dist="101600" dir="2700000" algn="tl" rotWithShape="0">
                    <a:srgbClr val="000000">
                      <a:alpha val="40000"/>
                    </a:srgbClr>
                  </a:outerShdw>
                </a:effectLst>
                <a:latin typeface="Arial"/>
                <a:ea typeface="Times New Roman"/>
                <a:cs typeface="+mj-cs"/>
              </a:rPr>
              <a:t>2023 ГОДИНА</a:t>
            </a:r>
            <a:endParaRPr lang="bg-BG" dirty="0">
              <a:solidFill>
                <a:srgbClr val="7030A0"/>
              </a:solidFill>
            </a:endParaRPr>
          </a:p>
        </p:txBody>
      </p:sp>
    </p:spTree>
    <p:extLst>
      <p:ext uri="{BB962C8B-B14F-4D97-AF65-F5344CB8AC3E}">
        <p14:creationId xmlns:p14="http://schemas.microsoft.com/office/powerpoint/2010/main" val="4271329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067128" cy="850106"/>
          </a:xfrm>
        </p:spPr>
        <p:txBody>
          <a:bodyPr>
            <a:normAutofit fontScale="90000"/>
          </a:bodyPr>
          <a:lstStyle/>
          <a:p>
            <a:pPr algn="l"/>
            <a:r>
              <a:rPr lang="ru-RU" sz="4000" b="1" dirty="0" smtClean="0">
                <a:solidFill>
                  <a:srgbClr val="7030A0"/>
                </a:solidFill>
                <a:latin typeface="Calibri" panose="020F0502020204030204" pitchFamily="34" charset="0"/>
                <a:cs typeface="Calibri" panose="020F0502020204030204" pitchFamily="34" charset="0"/>
              </a:rPr>
              <a:t>1.2 </a:t>
            </a:r>
            <a:r>
              <a:rPr lang="ru-RU" sz="4000" b="1" dirty="0" err="1" smtClean="0">
                <a:solidFill>
                  <a:srgbClr val="7030A0"/>
                </a:solidFill>
                <a:latin typeface="Calibri" panose="020F0502020204030204" pitchFamily="34" charset="0"/>
                <a:cs typeface="Calibri" panose="020F0502020204030204" pitchFamily="34" charset="0"/>
              </a:rPr>
              <a:t>Общо</a:t>
            </a:r>
            <a:r>
              <a:rPr lang="ru-RU" sz="4000" b="1" dirty="0" smtClean="0">
                <a:solidFill>
                  <a:srgbClr val="7030A0"/>
                </a:solidFill>
                <a:latin typeface="Calibri" panose="020F0502020204030204" pitchFamily="34" charset="0"/>
                <a:cs typeface="Calibri" panose="020F0502020204030204" pitchFamily="34" charset="0"/>
              </a:rPr>
              <a:t> </a:t>
            </a:r>
            <a:r>
              <a:rPr lang="ru-RU" sz="4000" b="1" dirty="0">
                <a:solidFill>
                  <a:srgbClr val="7030A0"/>
                </a:solidFill>
                <a:latin typeface="Calibri" panose="020F0502020204030204" pitchFamily="34" charset="0"/>
                <a:cs typeface="Calibri" panose="020F0502020204030204" pitchFamily="34" charset="0"/>
              </a:rPr>
              <a:t>дела за </a:t>
            </a:r>
            <a:r>
              <a:rPr lang="ru-RU" sz="4000" b="1" dirty="0" err="1">
                <a:solidFill>
                  <a:srgbClr val="7030A0"/>
                </a:solidFill>
                <a:latin typeface="Calibri" panose="020F0502020204030204" pitchFamily="34" charset="0"/>
                <a:cs typeface="Calibri" panose="020F0502020204030204" pitchFamily="34" charset="0"/>
              </a:rPr>
              <a:t>разглеждане</a:t>
            </a:r>
            <a:r>
              <a:rPr lang="ru-RU" sz="4000" b="1" dirty="0">
                <a:solidFill>
                  <a:srgbClr val="7030A0"/>
                </a:solidFill>
                <a:latin typeface="Calibri" panose="020F0502020204030204" pitchFamily="34" charset="0"/>
                <a:cs typeface="Calibri" panose="020F0502020204030204" pitchFamily="34" charset="0"/>
              </a:rPr>
              <a:t>.</a:t>
            </a:r>
            <a:endParaRPr lang="en-US" sz="4000" b="1" dirty="0">
              <a:solidFill>
                <a:srgbClr val="7030A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67544" y="1772816"/>
            <a:ext cx="8229600" cy="4093915"/>
          </a:xfrm>
        </p:spPr>
        <p:txBody>
          <a:bodyPr>
            <a:normAutofit/>
          </a:bodyPr>
          <a:lstStyle/>
          <a:p>
            <a:pPr marL="0" indent="0" algn="just">
              <a:buNone/>
            </a:pPr>
            <a:r>
              <a:rPr lang="bg-BG" sz="1800" dirty="0" smtClean="0"/>
              <a:t>      </a:t>
            </a:r>
            <a:r>
              <a:rPr lang="bg-BG" sz="1800" dirty="0" smtClean="0">
                <a:solidFill>
                  <a:schemeClr val="bg1"/>
                </a:solidFill>
                <a:latin typeface="Arial Narrow" panose="020B0606020202030204" pitchFamily="34" charset="0"/>
              </a:rPr>
              <a:t>През изминалата 2023 година в Районен съд - Велики Преслав са били за разглеждане общо 1105 броя дела - наказателни 362 и 743 граждански. </a:t>
            </a:r>
          </a:p>
          <a:p>
            <a:pPr marL="0" indent="0" algn="just">
              <a:buNone/>
            </a:pPr>
            <a:r>
              <a:rPr lang="bg-BG" sz="1800" dirty="0">
                <a:solidFill>
                  <a:schemeClr val="bg1"/>
                </a:solidFill>
                <a:latin typeface="Arial Narrow" panose="020B0606020202030204" pitchFamily="34" charset="0"/>
              </a:rPr>
              <a:t> </a:t>
            </a:r>
            <a:r>
              <a:rPr lang="bg-BG" sz="1800" dirty="0" smtClean="0">
                <a:solidFill>
                  <a:schemeClr val="bg1"/>
                </a:solidFill>
                <a:latin typeface="Arial Narrow" panose="020B0606020202030204" pitchFamily="34" charset="0"/>
              </a:rPr>
              <a:t>     От разгледаните дела, общо свършени през годината са 1025 броя дела /341 наказателни и 684 граждански/,  от тях в срок до 3 месеца - 942 броя или 92%. </a:t>
            </a:r>
          </a:p>
          <a:p>
            <a:pPr marL="0" indent="0" algn="just">
              <a:buNone/>
            </a:pPr>
            <a:r>
              <a:rPr lang="bg-BG" sz="1800" dirty="0">
                <a:solidFill>
                  <a:schemeClr val="bg1"/>
                </a:solidFill>
                <a:latin typeface="Arial Narrow" panose="020B0606020202030204" pitchFamily="34" charset="0"/>
              </a:rPr>
              <a:t> </a:t>
            </a:r>
            <a:r>
              <a:rPr lang="bg-BG" sz="1800" dirty="0" smtClean="0">
                <a:solidFill>
                  <a:schemeClr val="bg1"/>
                </a:solidFill>
                <a:latin typeface="Arial Narrow" panose="020B0606020202030204" pitchFamily="34" charset="0"/>
              </a:rPr>
              <a:t>     Със съдебен акт по същество са приключили общо 828 броя дела, а прекратени са 197 броя дела. </a:t>
            </a:r>
          </a:p>
          <a:p>
            <a:pPr marL="0" indent="0" algn="just">
              <a:buNone/>
            </a:pPr>
            <a:r>
              <a:rPr lang="bg-BG" sz="1800" dirty="0">
                <a:solidFill>
                  <a:schemeClr val="bg1"/>
                </a:solidFill>
                <a:latin typeface="Arial Narrow" panose="020B0606020202030204" pitchFamily="34" charset="0"/>
              </a:rPr>
              <a:t> </a:t>
            </a:r>
            <a:r>
              <a:rPr lang="bg-BG" sz="1800" dirty="0" smtClean="0">
                <a:solidFill>
                  <a:schemeClr val="bg1"/>
                </a:solidFill>
                <a:latin typeface="Arial Narrow" panose="020B0606020202030204" pitchFamily="34" charset="0"/>
              </a:rPr>
              <a:t>      Останалите несвършени в края на отчетния период дела са общо 80 броя /21 наказателни и 59 граждански/. </a:t>
            </a:r>
          </a:p>
          <a:p>
            <a:pPr marL="0" indent="0" algn="just">
              <a:buNone/>
            </a:pPr>
            <a:r>
              <a:rPr lang="bg-BG" sz="1800" dirty="0">
                <a:solidFill>
                  <a:schemeClr val="bg1"/>
                </a:solidFill>
                <a:latin typeface="Arial Narrow" panose="020B0606020202030204" pitchFamily="34" charset="0"/>
              </a:rPr>
              <a:t> </a:t>
            </a:r>
            <a:r>
              <a:rPr lang="bg-BG" sz="1800" dirty="0" smtClean="0">
                <a:solidFill>
                  <a:schemeClr val="bg1"/>
                </a:solidFill>
                <a:latin typeface="Arial Narrow" panose="020B0606020202030204" pitchFamily="34" charset="0"/>
              </a:rPr>
              <a:t>      Обжалвани и </a:t>
            </a:r>
            <a:r>
              <a:rPr lang="bg-BG" sz="1800" dirty="0" err="1" smtClean="0">
                <a:solidFill>
                  <a:schemeClr val="bg1"/>
                </a:solidFill>
                <a:latin typeface="Arial Narrow" panose="020B0606020202030204" pitchFamily="34" charset="0"/>
              </a:rPr>
              <a:t>протестирани</a:t>
            </a:r>
            <a:r>
              <a:rPr lang="bg-BG" sz="1800" dirty="0" smtClean="0">
                <a:solidFill>
                  <a:schemeClr val="bg1"/>
                </a:solidFill>
                <a:latin typeface="Arial Narrow" panose="020B0606020202030204" pitchFamily="34" charset="0"/>
              </a:rPr>
              <a:t> пред </a:t>
            </a:r>
            <a:r>
              <a:rPr lang="bg-BG" sz="1800" dirty="0" err="1" smtClean="0">
                <a:solidFill>
                  <a:schemeClr val="bg1"/>
                </a:solidFill>
                <a:latin typeface="Arial Narrow" panose="020B0606020202030204" pitchFamily="34" charset="0"/>
              </a:rPr>
              <a:t>въззивна</a:t>
            </a:r>
            <a:r>
              <a:rPr lang="bg-BG" sz="1800" dirty="0" smtClean="0">
                <a:solidFill>
                  <a:schemeClr val="bg1"/>
                </a:solidFill>
                <a:latin typeface="Arial Narrow" panose="020B0606020202030204" pitchFamily="34" charset="0"/>
              </a:rPr>
              <a:t> или касационна инстанция през годината са общо 79 броя дела, по които Районен съд - Велики Преслав се е произнесъл като първа или контролна инстанция. </a:t>
            </a:r>
            <a:endParaRPr lang="bg-BG" sz="18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694295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29600" cy="1143000"/>
          </a:xfrm>
        </p:spPr>
        <p:txBody>
          <a:bodyPr>
            <a:normAutofit fontScale="90000"/>
          </a:bodyPr>
          <a:lstStyle/>
          <a:p>
            <a:r>
              <a:rPr lang="bg-BG" dirty="0">
                <a:solidFill>
                  <a:srgbClr val="7030A0"/>
                </a:solidFill>
              </a:rPr>
              <a:t>Общо дела за разглеждане</a:t>
            </a:r>
            <a:br>
              <a:rPr lang="bg-BG" dirty="0">
                <a:solidFill>
                  <a:srgbClr val="7030A0"/>
                </a:solidFill>
              </a:rPr>
            </a:br>
            <a:endParaRPr lang="en-US"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60544848"/>
              </p:ext>
            </p:extLst>
          </p:nvPr>
        </p:nvGraphicFramePr>
        <p:xfrm>
          <a:off x="1115616" y="2492896"/>
          <a:ext cx="7139136" cy="2123440"/>
        </p:xfrm>
        <a:graphic>
          <a:graphicData uri="http://schemas.openxmlformats.org/drawingml/2006/table">
            <a:tbl>
              <a:tblPr firstRow="1" bandRow="1">
                <a:tableStyleId>{5C22544A-7EE6-4342-B048-85BDC9FD1C3A}</a:tableStyleId>
              </a:tblPr>
              <a:tblGrid>
                <a:gridCol w="1594520"/>
                <a:gridCol w="1728192"/>
                <a:gridCol w="1861864"/>
                <a:gridCol w="1954560"/>
              </a:tblGrid>
              <a:tr h="370840">
                <a:tc>
                  <a:txBody>
                    <a:bodyPr/>
                    <a:lstStyle/>
                    <a:p>
                      <a:pPr algn="ctr"/>
                      <a:r>
                        <a:rPr lang="bg-BG" dirty="0" smtClean="0">
                          <a:solidFill>
                            <a:schemeClr val="bg1"/>
                          </a:solidFill>
                        </a:rPr>
                        <a:t>Година/вид дела</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Наказателни</a:t>
                      </a:r>
                      <a:r>
                        <a:rPr lang="bg-BG" baseline="0" dirty="0" smtClean="0">
                          <a:solidFill>
                            <a:schemeClr val="bg1"/>
                          </a:solidFill>
                        </a:rPr>
                        <a:t> дела</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Граждански дела</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Общо</a:t>
                      </a:r>
                      <a:r>
                        <a:rPr lang="bg-BG" baseline="0" dirty="0" smtClean="0">
                          <a:solidFill>
                            <a:schemeClr val="bg1"/>
                          </a:solidFill>
                        </a:rPr>
                        <a:t> дела</a:t>
                      </a:r>
                      <a:endParaRPr lang="en-US" dirty="0">
                        <a:solidFill>
                          <a:schemeClr val="bg1"/>
                        </a:solidFill>
                      </a:endParaRPr>
                    </a:p>
                  </a:txBody>
                  <a:tcPr>
                    <a:solidFill>
                      <a:schemeClr val="accent6">
                        <a:lumMod val="20000"/>
                        <a:lumOff val="80000"/>
                      </a:schemeClr>
                    </a:solidFill>
                  </a:tcPr>
                </a:tc>
              </a:tr>
              <a:tr h="370840">
                <a:tc>
                  <a:txBody>
                    <a:bodyPr/>
                    <a:lstStyle/>
                    <a:p>
                      <a:pPr algn="ctr"/>
                      <a:r>
                        <a:rPr lang="bg-BG" dirty="0" smtClean="0">
                          <a:solidFill>
                            <a:schemeClr val="bg1"/>
                          </a:solidFill>
                        </a:rPr>
                        <a:t>2020</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506</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841</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1347</a:t>
                      </a:r>
                      <a:endParaRPr lang="en-US" dirty="0">
                        <a:solidFill>
                          <a:schemeClr val="bg1"/>
                        </a:solidFill>
                      </a:endParaRPr>
                    </a:p>
                  </a:txBody>
                  <a:tcPr>
                    <a:solidFill>
                      <a:schemeClr val="accent6">
                        <a:lumMod val="20000"/>
                        <a:lumOff val="80000"/>
                      </a:schemeClr>
                    </a:solidFill>
                  </a:tcPr>
                </a:tc>
              </a:tr>
              <a:tr h="370840">
                <a:tc>
                  <a:txBody>
                    <a:bodyPr/>
                    <a:lstStyle/>
                    <a:p>
                      <a:pPr algn="ctr"/>
                      <a:r>
                        <a:rPr lang="bg-BG" dirty="0" smtClean="0">
                          <a:solidFill>
                            <a:schemeClr val="bg1"/>
                          </a:solidFill>
                        </a:rPr>
                        <a:t>2021</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595</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829</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1424</a:t>
                      </a:r>
                      <a:endParaRPr lang="en-US" dirty="0">
                        <a:solidFill>
                          <a:schemeClr val="bg1"/>
                        </a:solidFill>
                      </a:endParaRPr>
                    </a:p>
                  </a:txBody>
                  <a:tcPr>
                    <a:solidFill>
                      <a:schemeClr val="accent6">
                        <a:lumMod val="20000"/>
                        <a:lumOff val="80000"/>
                      </a:schemeClr>
                    </a:solidFill>
                  </a:tcPr>
                </a:tc>
              </a:tr>
              <a:tr h="370840">
                <a:tc>
                  <a:txBody>
                    <a:bodyPr/>
                    <a:lstStyle/>
                    <a:p>
                      <a:pPr algn="ctr"/>
                      <a:r>
                        <a:rPr lang="bg-BG" dirty="0" smtClean="0">
                          <a:solidFill>
                            <a:schemeClr val="bg1"/>
                          </a:solidFill>
                        </a:rPr>
                        <a:t>2022</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516</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822</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1338</a:t>
                      </a:r>
                      <a:endParaRPr lang="en-US" dirty="0">
                        <a:solidFill>
                          <a:schemeClr val="bg1"/>
                        </a:solidFill>
                      </a:endParaRPr>
                    </a:p>
                  </a:txBody>
                  <a:tcPr>
                    <a:solidFill>
                      <a:schemeClr val="accent6">
                        <a:lumMod val="20000"/>
                        <a:lumOff val="80000"/>
                      </a:schemeClr>
                    </a:solidFill>
                  </a:tcPr>
                </a:tc>
              </a:tr>
              <a:tr h="370840">
                <a:tc>
                  <a:txBody>
                    <a:bodyPr/>
                    <a:lstStyle/>
                    <a:p>
                      <a:pPr algn="ctr"/>
                      <a:r>
                        <a:rPr lang="bg-BG" dirty="0" smtClean="0">
                          <a:solidFill>
                            <a:schemeClr val="bg1"/>
                          </a:solidFill>
                        </a:rPr>
                        <a:t>2023</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362</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743</a:t>
                      </a:r>
                      <a:endParaRPr lang="en-US" dirty="0">
                        <a:solidFill>
                          <a:schemeClr val="bg1"/>
                        </a:solidFill>
                      </a:endParaRPr>
                    </a:p>
                  </a:txBody>
                  <a:tcPr>
                    <a:solidFill>
                      <a:schemeClr val="accent6">
                        <a:lumMod val="20000"/>
                        <a:lumOff val="80000"/>
                      </a:schemeClr>
                    </a:solidFill>
                  </a:tcPr>
                </a:tc>
                <a:tc>
                  <a:txBody>
                    <a:bodyPr/>
                    <a:lstStyle/>
                    <a:p>
                      <a:pPr algn="ctr"/>
                      <a:r>
                        <a:rPr lang="bg-BG" dirty="0" smtClean="0">
                          <a:solidFill>
                            <a:schemeClr val="bg1"/>
                          </a:solidFill>
                        </a:rPr>
                        <a:t>1105</a:t>
                      </a:r>
                      <a:endParaRPr lang="en-US" dirty="0">
                        <a:solidFill>
                          <a:schemeClr val="bg1"/>
                        </a:solidFill>
                      </a:endParaRPr>
                    </a:p>
                  </a:txBody>
                  <a:tcPr>
                    <a:solidFill>
                      <a:schemeClr val="accent6">
                        <a:lumMod val="20000"/>
                        <a:lumOff val="80000"/>
                      </a:schemeClr>
                    </a:solidFill>
                  </a:tcPr>
                </a:tc>
              </a:tr>
            </a:tbl>
          </a:graphicData>
        </a:graphic>
      </p:graphicFrame>
    </p:spTree>
    <p:extLst>
      <p:ext uri="{BB962C8B-B14F-4D97-AF65-F5344CB8AC3E}">
        <p14:creationId xmlns:p14="http://schemas.microsoft.com/office/powerpoint/2010/main" val="950886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922114"/>
          </a:xfrm>
        </p:spPr>
        <p:txBody>
          <a:bodyPr>
            <a:normAutofit/>
          </a:bodyPr>
          <a:lstStyle/>
          <a:p>
            <a:r>
              <a:rPr lang="bg-BG" dirty="0">
                <a:solidFill>
                  <a:srgbClr val="7030A0"/>
                </a:solidFill>
              </a:rPr>
              <a:t>Общо дела за </a:t>
            </a:r>
            <a:r>
              <a:rPr lang="bg-BG" dirty="0" smtClean="0">
                <a:solidFill>
                  <a:srgbClr val="7030A0"/>
                </a:solidFill>
              </a:rPr>
              <a:t>разглеждане</a:t>
            </a:r>
            <a:endParaRPr lang="en-US" dirty="0">
              <a:solidFill>
                <a:srgbClr val="7030A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0911431"/>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51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ru-RU" sz="3600" dirty="0">
                <a:solidFill>
                  <a:srgbClr val="7030A0"/>
                </a:solidFill>
              </a:rPr>
              <a:t>Брой свършени дела </a:t>
            </a:r>
            <a:r>
              <a:rPr lang="ru-RU" sz="3600" dirty="0" err="1">
                <a:solidFill>
                  <a:srgbClr val="7030A0"/>
                </a:solidFill>
              </a:rPr>
              <a:t>през</a:t>
            </a:r>
            <a:r>
              <a:rPr lang="ru-RU" sz="3600" dirty="0">
                <a:solidFill>
                  <a:srgbClr val="7030A0"/>
                </a:solidFill>
              </a:rPr>
              <a:t> </a:t>
            </a:r>
            <a:r>
              <a:rPr lang="ru-RU" sz="3600" dirty="0" smtClean="0">
                <a:solidFill>
                  <a:srgbClr val="7030A0"/>
                </a:solidFill>
              </a:rPr>
              <a:t>20</a:t>
            </a:r>
            <a:r>
              <a:rPr lang="en-US" sz="3600" dirty="0" smtClean="0">
                <a:solidFill>
                  <a:srgbClr val="7030A0"/>
                </a:solidFill>
              </a:rPr>
              <a:t>23</a:t>
            </a:r>
            <a:r>
              <a:rPr lang="ru-RU" sz="3600" dirty="0" smtClean="0">
                <a:solidFill>
                  <a:srgbClr val="7030A0"/>
                </a:solidFill>
              </a:rPr>
              <a:t> </a:t>
            </a:r>
            <a:r>
              <a:rPr lang="ru-RU" sz="3600" dirty="0">
                <a:solidFill>
                  <a:srgbClr val="7030A0"/>
                </a:solidFill>
              </a:rPr>
              <a:t>година</a:t>
            </a:r>
            <a:endParaRPr lang="bg-BG" sz="3600" dirty="0">
              <a:solidFill>
                <a:srgbClr val="7030A0"/>
              </a:solidFill>
            </a:endParaRPr>
          </a:p>
        </p:txBody>
      </p:sp>
      <p:sp>
        <p:nvSpPr>
          <p:cNvPr id="3" name="Content Placeholder 2"/>
          <p:cNvSpPr>
            <a:spLocks noGrp="1"/>
          </p:cNvSpPr>
          <p:nvPr>
            <p:ph idx="1"/>
          </p:nvPr>
        </p:nvSpPr>
        <p:spPr>
          <a:xfrm>
            <a:off x="457200" y="1600200"/>
            <a:ext cx="8219256" cy="4925144"/>
          </a:xfrm>
        </p:spPr>
        <p:txBody>
          <a:bodyPr>
            <a:normAutofit/>
          </a:bodyPr>
          <a:lstStyle/>
          <a:p>
            <a:pPr marL="0" indent="0" algn="just">
              <a:buNone/>
            </a:pPr>
            <a:r>
              <a:rPr lang="ru-RU" sz="1800" dirty="0">
                <a:solidFill>
                  <a:schemeClr val="bg1"/>
                </a:solidFill>
                <a:latin typeface="Arial Narrow" panose="020B0606020202030204" pitchFamily="34" charset="0"/>
              </a:rPr>
              <a:t>Броят на свършените дела през годината е </a:t>
            </a:r>
            <a:r>
              <a:rPr lang="ru-RU" sz="1800" dirty="0" err="1">
                <a:solidFill>
                  <a:schemeClr val="bg1"/>
                </a:solidFill>
                <a:latin typeface="Arial Narrow" panose="020B0606020202030204" pitchFamily="34" charset="0"/>
              </a:rPr>
              <a:t>общо</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1</a:t>
            </a:r>
            <a:r>
              <a:rPr lang="en-US" sz="1800" dirty="0" smtClean="0">
                <a:solidFill>
                  <a:schemeClr val="bg1"/>
                </a:solidFill>
                <a:latin typeface="Arial Narrow" panose="020B0606020202030204" pitchFamily="34" charset="0"/>
              </a:rPr>
              <a:t>025</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дела. Таблицата по-долу показва тенденциите през годините, като са сравнени постъпили, свършени и разгледани дела</a:t>
            </a:r>
            <a:r>
              <a:rPr lang="ru-RU" sz="1800" dirty="0" smtClean="0">
                <a:solidFill>
                  <a:schemeClr val="bg1"/>
                </a:solidFill>
                <a:latin typeface="Arial Narrow" panose="020B0606020202030204" pitchFamily="34" charset="0"/>
              </a:rPr>
              <a:t>.</a:t>
            </a:r>
            <a:endParaRPr lang="en-US" sz="1800" dirty="0" smtClean="0">
              <a:solidFill>
                <a:schemeClr val="bg1"/>
              </a:solidFill>
              <a:latin typeface="Arial Narrow" panose="020B0606020202030204" pitchFamily="34" charset="0"/>
            </a:endParaRPr>
          </a:p>
          <a:p>
            <a:pPr marL="0" indent="0">
              <a:buNone/>
            </a:pPr>
            <a:endParaRPr lang="bg-BG" sz="1800" dirty="0"/>
          </a:p>
        </p:txBody>
      </p:sp>
      <p:graphicFrame>
        <p:nvGraphicFramePr>
          <p:cNvPr id="4" name="Table 3"/>
          <p:cNvGraphicFramePr>
            <a:graphicFrameLocks noGrp="1"/>
          </p:cNvGraphicFramePr>
          <p:nvPr>
            <p:extLst>
              <p:ext uri="{D42A27DB-BD31-4B8C-83A1-F6EECF244321}">
                <p14:modId xmlns:p14="http://schemas.microsoft.com/office/powerpoint/2010/main" val="1794164424"/>
              </p:ext>
            </p:extLst>
          </p:nvPr>
        </p:nvGraphicFramePr>
        <p:xfrm>
          <a:off x="683568" y="2492896"/>
          <a:ext cx="7776865" cy="3456384"/>
        </p:xfrm>
        <a:graphic>
          <a:graphicData uri="http://schemas.openxmlformats.org/drawingml/2006/table">
            <a:tbl>
              <a:tblPr>
                <a:tableStyleId>{5C22544A-7EE6-4342-B048-85BDC9FD1C3A}</a:tableStyleId>
              </a:tblPr>
              <a:tblGrid>
                <a:gridCol w="1761217"/>
                <a:gridCol w="1503912"/>
                <a:gridCol w="1503912"/>
                <a:gridCol w="1503912"/>
                <a:gridCol w="1503912"/>
              </a:tblGrid>
              <a:tr h="911088">
                <a:tc>
                  <a:txBody>
                    <a:bodyPr/>
                    <a:lstStyle/>
                    <a:p>
                      <a:pPr algn="ctr">
                        <a:spcAft>
                          <a:spcPts val="0"/>
                        </a:spcAft>
                      </a:pPr>
                      <a:r>
                        <a:rPr lang="bg-BG" sz="1800" b="1" dirty="0">
                          <a:effectLst/>
                        </a:rPr>
                        <a:t> </a:t>
                      </a:r>
                    </a:p>
                    <a:p>
                      <a:pPr algn="ctr">
                        <a:spcAft>
                          <a:spcPts val="0"/>
                        </a:spcAft>
                      </a:pPr>
                      <a:r>
                        <a:rPr lang="bg-BG" sz="1800" b="1" dirty="0">
                          <a:effectLst/>
                        </a:rPr>
                        <a:t>Година/</a:t>
                      </a:r>
                    </a:p>
                    <a:p>
                      <a:pPr algn="ctr">
                        <a:spcAft>
                          <a:spcPts val="0"/>
                        </a:spcAft>
                      </a:pPr>
                      <a:r>
                        <a:rPr lang="bg-BG" sz="1800" b="1" dirty="0">
                          <a:effectLst/>
                        </a:rPr>
                        <a:t>Брой  </a:t>
                      </a:r>
                      <a:endParaRPr lang="bg-BG" sz="18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b="1" dirty="0">
                          <a:effectLst/>
                        </a:rPr>
                        <a:t> </a:t>
                      </a:r>
                    </a:p>
                    <a:p>
                      <a:pPr algn="ctr">
                        <a:spcAft>
                          <a:spcPts val="0"/>
                        </a:spcAft>
                      </a:pPr>
                      <a:r>
                        <a:rPr lang="bg-BG" sz="1800" b="1" dirty="0" smtClean="0">
                          <a:effectLst/>
                        </a:rPr>
                        <a:t>20</a:t>
                      </a:r>
                      <a:r>
                        <a:rPr lang="en-US" sz="1800" b="1" dirty="0" smtClean="0">
                          <a:effectLst/>
                        </a:rPr>
                        <a:t>20</a:t>
                      </a:r>
                      <a:endParaRPr lang="bg-BG" sz="18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b="1" dirty="0">
                          <a:effectLst/>
                        </a:rPr>
                        <a:t> </a:t>
                      </a:r>
                    </a:p>
                    <a:p>
                      <a:pPr algn="ctr">
                        <a:spcAft>
                          <a:spcPts val="0"/>
                        </a:spcAft>
                      </a:pPr>
                      <a:r>
                        <a:rPr lang="bg-BG" sz="1800" b="1" dirty="0" smtClean="0">
                          <a:effectLst/>
                        </a:rPr>
                        <a:t>20</a:t>
                      </a:r>
                      <a:r>
                        <a:rPr lang="en-US" sz="1800" b="1" dirty="0" smtClean="0">
                          <a:effectLst/>
                        </a:rPr>
                        <a:t>21</a:t>
                      </a:r>
                      <a:endParaRPr lang="bg-BG" sz="18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spcAft>
                          <a:spcPts val="0"/>
                        </a:spcAft>
                      </a:pPr>
                      <a:r>
                        <a:rPr lang="bg-BG" sz="1800" b="1" dirty="0">
                          <a:effectLst/>
                        </a:rPr>
                        <a:t> </a:t>
                      </a:r>
                    </a:p>
                    <a:p>
                      <a:pPr algn="ctr">
                        <a:spcAft>
                          <a:spcPts val="0"/>
                        </a:spcAft>
                      </a:pPr>
                      <a:r>
                        <a:rPr lang="bg-BG" sz="1800" b="1" dirty="0" smtClean="0">
                          <a:effectLst/>
                        </a:rPr>
                        <a:t>20</a:t>
                      </a:r>
                      <a:r>
                        <a:rPr lang="en-US" sz="1800" b="1" dirty="0" smtClean="0">
                          <a:effectLst/>
                        </a:rPr>
                        <a:t>22</a:t>
                      </a:r>
                      <a:endParaRPr lang="bg-BG" sz="18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spcAft>
                          <a:spcPts val="0"/>
                        </a:spcAft>
                      </a:pPr>
                      <a:r>
                        <a:rPr lang="bg-BG" sz="1800" b="1" dirty="0">
                          <a:effectLst/>
                        </a:rPr>
                        <a:t> </a:t>
                      </a:r>
                    </a:p>
                    <a:p>
                      <a:pPr algn="ctr">
                        <a:spcAft>
                          <a:spcPts val="0"/>
                        </a:spcAft>
                      </a:pPr>
                      <a:r>
                        <a:rPr lang="bg-BG" sz="1800" b="1" dirty="0" smtClean="0">
                          <a:effectLst/>
                        </a:rPr>
                        <a:t>20</a:t>
                      </a:r>
                      <a:r>
                        <a:rPr lang="en-US" sz="1800" b="1" dirty="0" smtClean="0">
                          <a:effectLst/>
                        </a:rPr>
                        <a:t>23</a:t>
                      </a:r>
                      <a:endParaRPr lang="bg-BG" sz="1800" b="1" dirty="0">
                        <a:effectLst/>
                        <a:latin typeface="Times New Roman"/>
                        <a:ea typeface="Times New Roman"/>
                      </a:endParaRPr>
                    </a:p>
                  </a:txBody>
                  <a:tcPr marL="44450" marR="44450" marT="0" marB="0">
                    <a:solidFill>
                      <a:schemeClr val="accent6">
                        <a:lumMod val="20000"/>
                        <a:lumOff val="80000"/>
                      </a:schemeClr>
                    </a:solidFill>
                  </a:tcPr>
                </a:tc>
              </a:tr>
              <a:tr h="2545296">
                <a:tc>
                  <a:txBody>
                    <a:bodyPr/>
                    <a:lstStyle/>
                    <a:p>
                      <a:pPr algn="ctr">
                        <a:spcAft>
                          <a:spcPts val="0"/>
                        </a:spcAft>
                      </a:pPr>
                      <a:r>
                        <a:rPr lang="bg-BG" sz="1800" dirty="0">
                          <a:effectLst/>
                        </a:rPr>
                        <a:t> </a:t>
                      </a:r>
                      <a:endParaRPr lang="en-US" sz="1800" dirty="0" smtClean="0">
                        <a:effectLst/>
                      </a:endParaRPr>
                    </a:p>
                    <a:p>
                      <a:pPr algn="ctr">
                        <a:spcAft>
                          <a:spcPts val="0"/>
                        </a:spcAft>
                      </a:pPr>
                      <a:r>
                        <a:rPr lang="bg-BG" sz="1800" dirty="0" smtClean="0">
                          <a:effectLst/>
                        </a:rPr>
                        <a:t>Постъпили </a:t>
                      </a:r>
                      <a:r>
                        <a:rPr lang="bg-BG" sz="1800" dirty="0">
                          <a:effectLst/>
                        </a:rPr>
                        <a:t>дела</a:t>
                      </a:r>
                    </a:p>
                    <a:p>
                      <a:pPr algn="ctr">
                        <a:spcAft>
                          <a:spcPts val="0"/>
                        </a:spcAft>
                      </a:pPr>
                      <a:endParaRPr lang="en-US" sz="1800" dirty="0" smtClean="0">
                        <a:effectLst/>
                      </a:endParaRPr>
                    </a:p>
                    <a:p>
                      <a:pPr algn="ctr">
                        <a:spcAft>
                          <a:spcPts val="0"/>
                        </a:spcAft>
                      </a:pPr>
                      <a:r>
                        <a:rPr lang="bg-BG" sz="1800" b="1" dirty="0" smtClean="0">
                          <a:effectLst/>
                        </a:rPr>
                        <a:t>Свършени </a:t>
                      </a:r>
                      <a:r>
                        <a:rPr lang="bg-BG" sz="1800" b="1" dirty="0">
                          <a:effectLst/>
                        </a:rPr>
                        <a:t>дела</a:t>
                      </a:r>
                    </a:p>
                    <a:p>
                      <a:pPr algn="ctr">
                        <a:spcAft>
                          <a:spcPts val="0"/>
                        </a:spcAft>
                      </a:pPr>
                      <a:endParaRPr lang="bg-BG" sz="1800" dirty="0">
                        <a:effectLst/>
                      </a:endParaRPr>
                    </a:p>
                    <a:p>
                      <a:pPr algn="ctr">
                        <a:spcAft>
                          <a:spcPts val="0"/>
                        </a:spcAft>
                      </a:pPr>
                      <a:r>
                        <a:rPr lang="bg-BG" sz="1800" dirty="0">
                          <a:effectLst/>
                        </a:rPr>
                        <a:t>Разгледани </a:t>
                      </a:r>
                      <a:r>
                        <a:rPr lang="bg-BG" sz="1800" dirty="0" smtClean="0">
                          <a:effectLst/>
                        </a:rPr>
                        <a:t>дела</a:t>
                      </a:r>
                      <a:endParaRPr lang="bg-BG" sz="1800" dirty="0">
                        <a:effectLst/>
                      </a:endParaRPr>
                    </a:p>
                  </a:txBody>
                  <a:tcPr marL="44450" marR="44450" marT="0" marB="0">
                    <a:solidFill>
                      <a:schemeClr val="accent6">
                        <a:lumMod val="20000"/>
                        <a:lumOff val="80000"/>
                      </a:schemeClr>
                    </a:solidFill>
                  </a:tcPr>
                </a:tc>
                <a:tc>
                  <a:txBody>
                    <a:bodyPr/>
                    <a:lstStyle/>
                    <a:p>
                      <a:pPr algn="ctr">
                        <a:spcAft>
                          <a:spcPts val="0"/>
                        </a:spcAft>
                      </a:pPr>
                      <a:endParaRPr lang="en-US" sz="1800" dirty="0" smtClean="0">
                        <a:effectLst/>
                      </a:endParaRPr>
                    </a:p>
                    <a:p>
                      <a:pPr algn="ctr">
                        <a:spcAft>
                          <a:spcPts val="0"/>
                        </a:spcAft>
                      </a:pPr>
                      <a:r>
                        <a:rPr lang="en-US" sz="1800" dirty="0" smtClean="0">
                          <a:effectLst/>
                        </a:rPr>
                        <a:t>1058</a:t>
                      </a:r>
                      <a:endParaRPr lang="bg-BG" sz="1800" dirty="0">
                        <a:effectLst/>
                      </a:endParaRPr>
                    </a:p>
                    <a:p>
                      <a:pPr algn="ctr">
                        <a:spcAft>
                          <a:spcPts val="0"/>
                        </a:spcAft>
                      </a:pPr>
                      <a:r>
                        <a:rPr lang="bg-BG" sz="1800" dirty="0">
                          <a:effectLst/>
                        </a:rPr>
                        <a:t> </a:t>
                      </a:r>
                    </a:p>
                    <a:p>
                      <a:pPr algn="ctr">
                        <a:spcAft>
                          <a:spcPts val="0"/>
                        </a:spcAft>
                      </a:pPr>
                      <a:r>
                        <a:rPr lang="en-US" sz="1800" b="1" dirty="0" smtClean="0">
                          <a:effectLst/>
                        </a:rPr>
                        <a:t>1105</a:t>
                      </a:r>
                      <a:endParaRPr lang="bg-BG" sz="1800" b="1" dirty="0">
                        <a:effectLst/>
                      </a:endParaRPr>
                    </a:p>
                    <a:p>
                      <a:pPr algn="ctr">
                        <a:spcAft>
                          <a:spcPts val="0"/>
                        </a:spcAft>
                      </a:pPr>
                      <a:r>
                        <a:rPr lang="bg-BG" sz="1800" dirty="0">
                          <a:effectLst/>
                        </a:rPr>
                        <a:t> </a:t>
                      </a:r>
                    </a:p>
                    <a:p>
                      <a:pPr algn="ctr">
                        <a:spcAft>
                          <a:spcPts val="0"/>
                        </a:spcAft>
                      </a:pPr>
                      <a:r>
                        <a:rPr lang="en-US" sz="1800" dirty="0" smtClean="0">
                          <a:effectLst/>
                        </a:rPr>
                        <a:t>1347</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a:effectLst/>
                        </a:rPr>
                        <a:t> </a:t>
                      </a:r>
                    </a:p>
                    <a:p>
                      <a:pPr algn="ctr">
                        <a:spcAft>
                          <a:spcPts val="0"/>
                        </a:spcAft>
                      </a:pPr>
                      <a:r>
                        <a:rPr lang="en-US" sz="1800" dirty="0" smtClean="0">
                          <a:effectLst/>
                        </a:rPr>
                        <a:t>1175</a:t>
                      </a:r>
                      <a:endParaRPr lang="bg-BG" sz="1800" dirty="0">
                        <a:effectLst/>
                      </a:endParaRPr>
                    </a:p>
                    <a:p>
                      <a:pPr algn="ctr">
                        <a:spcAft>
                          <a:spcPts val="0"/>
                        </a:spcAft>
                      </a:pPr>
                      <a:r>
                        <a:rPr lang="bg-BG" sz="1800" dirty="0">
                          <a:effectLst/>
                        </a:rPr>
                        <a:t> </a:t>
                      </a:r>
                    </a:p>
                    <a:p>
                      <a:pPr algn="ctr">
                        <a:spcAft>
                          <a:spcPts val="0"/>
                        </a:spcAft>
                      </a:pPr>
                      <a:r>
                        <a:rPr lang="en-US" sz="1800" b="1" dirty="0" smtClean="0">
                          <a:effectLst/>
                        </a:rPr>
                        <a:t>1213</a:t>
                      </a:r>
                      <a:endParaRPr lang="bg-BG" sz="1800" b="1" dirty="0">
                        <a:effectLst/>
                      </a:endParaRPr>
                    </a:p>
                    <a:p>
                      <a:pPr algn="ctr">
                        <a:spcAft>
                          <a:spcPts val="0"/>
                        </a:spcAft>
                      </a:pPr>
                      <a:r>
                        <a:rPr lang="bg-BG" sz="1800" dirty="0">
                          <a:effectLst/>
                        </a:rPr>
                        <a:t> </a:t>
                      </a:r>
                    </a:p>
                    <a:p>
                      <a:pPr algn="ctr">
                        <a:spcAft>
                          <a:spcPts val="0"/>
                        </a:spcAft>
                      </a:pPr>
                      <a:r>
                        <a:rPr lang="en-US" sz="1800" dirty="0" smtClean="0">
                          <a:effectLst/>
                        </a:rPr>
                        <a:t>1424</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a:effectLst/>
                        </a:rPr>
                        <a:t> </a:t>
                      </a:r>
                    </a:p>
                    <a:p>
                      <a:pPr algn="ctr">
                        <a:spcAft>
                          <a:spcPts val="0"/>
                        </a:spcAft>
                      </a:pPr>
                      <a:r>
                        <a:rPr lang="en-US" sz="1800" dirty="0" smtClean="0">
                          <a:effectLst/>
                        </a:rPr>
                        <a:t>1127</a:t>
                      </a:r>
                      <a:endParaRPr lang="bg-BG" sz="1800" dirty="0">
                        <a:effectLst/>
                      </a:endParaRPr>
                    </a:p>
                    <a:p>
                      <a:pPr algn="ctr">
                        <a:spcAft>
                          <a:spcPts val="0"/>
                        </a:spcAft>
                      </a:pPr>
                      <a:r>
                        <a:rPr lang="bg-BG" sz="1800" dirty="0">
                          <a:effectLst/>
                        </a:rPr>
                        <a:t> </a:t>
                      </a:r>
                    </a:p>
                    <a:p>
                      <a:pPr algn="ctr">
                        <a:spcAft>
                          <a:spcPts val="0"/>
                        </a:spcAft>
                      </a:pPr>
                      <a:r>
                        <a:rPr lang="en-US" sz="1800" b="1" dirty="0" smtClean="0">
                          <a:effectLst/>
                        </a:rPr>
                        <a:t>1228</a:t>
                      </a:r>
                      <a:endParaRPr lang="bg-BG" sz="1800" b="1" dirty="0">
                        <a:effectLst/>
                      </a:endParaRPr>
                    </a:p>
                    <a:p>
                      <a:pPr algn="ctr">
                        <a:spcAft>
                          <a:spcPts val="0"/>
                        </a:spcAft>
                      </a:pPr>
                      <a:r>
                        <a:rPr lang="bg-BG" sz="1800" dirty="0">
                          <a:effectLst/>
                        </a:rPr>
                        <a:t> </a:t>
                      </a:r>
                    </a:p>
                    <a:p>
                      <a:pPr algn="ctr">
                        <a:spcAft>
                          <a:spcPts val="0"/>
                        </a:spcAft>
                      </a:pPr>
                      <a:r>
                        <a:rPr lang="en-US" sz="1800" dirty="0" smtClean="0">
                          <a:effectLst/>
                        </a:rPr>
                        <a:t>1338</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a:effectLst/>
                        </a:rPr>
                        <a:t> </a:t>
                      </a:r>
                    </a:p>
                    <a:p>
                      <a:pPr algn="ctr">
                        <a:spcAft>
                          <a:spcPts val="0"/>
                        </a:spcAft>
                      </a:pPr>
                      <a:r>
                        <a:rPr lang="en-US" sz="1800" dirty="0" smtClean="0">
                          <a:effectLst/>
                        </a:rPr>
                        <a:t>992</a:t>
                      </a:r>
                      <a:endParaRPr lang="bg-BG" sz="1800" dirty="0">
                        <a:effectLst/>
                      </a:endParaRPr>
                    </a:p>
                    <a:p>
                      <a:pPr algn="ctr">
                        <a:spcAft>
                          <a:spcPts val="0"/>
                        </a:spcAft>
                      </a:pPr>
                      <a:r>
                        <a:rPr lang="bg-BG" sz="1800" dirty="0">
                          <a:effectLst/>
                        </a:rPr>
                        <a:t> </a:t>
                      </a:r>
                    </a:p>
                    <a:p>
                      <a:pPr algn="ctr">
                        <a:spcAft>
                          <a:spcPts val="0"/>
                        </a:spcAft>
                      </a:pPr>
                      <a:r>
                        <a:rPr lang="en-US" sz="1800" b="1" dirty="0" smtClean="0">
                          <a:effectLst/>
                        </a:rPr>
                        <a:t>1025</a:t>
                      </a:r>
                      <a:endParaRPr lang="bg-BG" sz="1800" b="1" dirty="0">
                        <a:effectLst/>
                      </a:endParaRPr>
                    </a:p>
                    <a:p>
                      <a:pPr algn="ctr">
                        <a:spcAft>
                          <a:spcPts val="0"/>
                        </a:spcAft>
                      </a:pPr>
                      <a:r>
                        <a:rPr lang="bg-BG" sz="1800" dirty="0">
                          <a:effectLst/>
                        </a:rPr>
                        <a:t> </a:t>
                      </a:r>
                    </a:p>
                    <a:p>
                      <a:pPr algn="ctr">
                        <a:spcAft>
                          <a:spcPts val="0"/>
                        </a:spcAft>
                      </a:pPr>
                      <a:r>
                        <a:rPr lang="en-US" sz="1800" dirty="0" smtClean="0">
                          <a:effectLst/>
                        </a:rPr>
                        <a:t>1105</a:t>
                      </a:r>
                      <a:endParaRPr lang="bg-BG" sz="1800" dirty="0">
                        <a:effectLst/>
                        <a:latin typeface="Times New Roman"/>
                        <a:ea typeface="Times New Roman"/>
                      </a:endParaRPr>
                    </a:p>
                  </a:txBody>
                  <a:tcPr marL="44450" marR="4445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215345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dirty="0" smtClean="0">
                <a:solidFill>
                  <a:srgbClr val="7030A0"/>
                </a:solidFill>
              </a:rPr>
              <a:t>Свършени </a:t>
            </a:r>
            <a:r>
              <a:rPr lang="bg-BG" sz="3600" dirty="0">
                <a:solidFill>
                  <a:srgbClr val="7030A0"/>
                </a:solidFill>
              </a:rPr>
              <a:t>дела </a:t>
            </a:r>
            <a:endParaRPr lang="en-US" sz="3600"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51519575"/>
              </p:ext>
            </p:extLst>
          </p:nvPr>
        </p:nvGraphicFramePr>
        <p:xfrm>
          <a:off x="457200" y="1700808"/>
          <a:ext cx="8579296"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38316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dirty="0">
                <a:solidFill>
                  <a:srgbClr val="7030A0"/>
                </a:solidFill>
              </a:rPr>
              <a:t>1.3	Несвършени дела.</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7319986"/>
              </p:ext>
            </p:extLst>
          </p:nvPr>
        </p:nvGraphicFramePr>
        <p:xfrm>
          <a:off x="971600" y="2442754"/>
          <a:ext cx="7344816" cy="3434518"/>
        </p:xfrm>
        <a:graphic>
          <a:graphicData uri="http://schemas.openxmlformats.org/drawingml/2006/table">
            <a:tbl>
              <a:tblPr firstRow="1" firstCol="1" lastRow="1" lastCol="1" bandRow="1" bandCol="1">
                <a:tableStyleId>{5C22544A-7EE6-4342-B048-85BDC9FD1C3A}</a:tableStyleId>
              </a:tblPr>
              <a:tblGrid>
                <a:gridCol w="3576981"/>
                <a:gridCol w="3767835"/>
              </a:tblGrid>
              <a:tr h="1144838">
                <a:tc>
                  <a:txBody>
                    <a:bodyPr/>
                    <a:lstStyle/>
                    <a:p>
                      <a:pPr algn="ctr">
                        <a:spcAft>
                          <a:spcPts val="0"/>
                        </a:spcAft>
                        <a:tabLst>
                          <a:tab pos="457200" algn="l"/>
                        </a:tabLst>
                      </a:pPr>
                      <a:r>
                        <a:rPr lang="bg-BG" sz="1800" b="1" dirty="0" smtClean="0">
                          <a:solidFill>
                            <a:schemeClr val="bg1"/>
                          </a:solidFill>
                          <a:effectLst/>
                        </a:rPr>
                        <a:t>Година</a:t>
                      </a:r>
                      <a:endParaRPr lang="bg-BG" sz="1800" b="1"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c>
                  <a:txBody>
                    <a:bodyPr/>
                    <a:lstStyle/>
                    <a:p>
                      <a:pPr algn="ctr">
                        <a:spcAft>
                          <a:spcPts val="0"/>
                        </a:spcAft>
                        <a:tabLst>
                          <a:tab pos="457200" algn="l"/>
                        </a:tabLst>
                      </a:pPr>
                      <a:r>
                        <a:rPr lang="bg-BG" sz="1800" b="1" dirty="0" smtClean="0">
                          <a:solidFill>
                            <a:schemeClr val="bg1"/>
                          </a:solidFill>
                          <a:effectLst/>
                        </a:rPr>
                        <a:t>Брой </a:t>
                      </a:r>
                      <a:r>
                        <a:rPr lang="bg-BG" sz="1800" b="1" dirty="0">
                          <a:solidFill>
                            <a:schemeClr val="bg1"/>
                          </a:solidFill>
                          <a:effectLst/>
                        </a:rPr>
                        <a:t>общо несвършени дела към 31.12.</a:t>
                      </a:r>
                      <a:endParaRPr lang="bg-BG" sz="1800" b="1"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r>
              <a:tr h="572420">
                <a:tc>
                  <a:txBody>
                    <a:bodyPr/>
                    <a:lstStyle/>
                    <a:p>
                      <a:pPr algn="ctr">
                        <a:spcAft>
                          <a:spcPts val="0"/>
                        </a:spcAft>
                        <a:tabLst>
                          <a:tab pos="457200" algn="l"/>
                        </a:tabLst>
                      </a:pPr>
                      <a:r>
                        <a:rPr lang="bg-BG" sz="1800" b="0" dirty="0" smtClean="0">
                          <a:solidFill>
                            <a:schemeClr val="bg1"/>
                          </a:solidFill>
                          <a:effectLst/>
                        </a:rPr>
                        <a:t>202</a:t>
                      </a:r>
                      <a:r>
                        <a:rPr lang="en-US" sz="1800" b="0" dirty="0" smtClean="0">
                          <a:solidFill>
                            <a:schemeClr val="bg1"/>
                          </a:solidFill>
                          <a:effectLst/>
                        </a:rPr>
                        <a:t>3</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c>
                  <a:txBody>
                    <a:bodyPr/>
                    <a:lstStyle/>
                    <a:p>
                      <a:pPr algn="ctr">
                        <a:spcAft>
                          <a:spcPts val="0"/>
                        </a:spcAft>
                        <a:tabLst>
                          <a:tab pos="457200" algn="l"/>
                        </a:tabLst>
                      </a:pPr>
                      <a:r>
                        <a:rPr lang="bg-BG" sz="1800" b="0" dirty="0">
                          <a:solidFill>
                            <a:schemeClr val="bg1"/>
                          </a:solidFill>
                          <a:effectLst/>
                        </a:rPr>
                        <a:t>  </a:t>
                      </a:r>
                      <a:r>
                        <a:rPr lang="en-US" sz="1800" b="0" dirty="0" smtClean="0">
                          <a:solidFill>
                            <a:schemeClr val="bg1"/>
                          </a:solidFill>
                          <a:effectLst/>
                        </a:rPr>
                        <a:t>80</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r>
              <a:tr h="572420">
                <a:tc>
                  <a:txBody>
                    <a:bodyPr/>
                    <a:lstStyle/>
                    <a:p>
                      <a:pPr algn="ctr">
                        <a:spcAft>
                          <a:spcPts val="0"/>
                        </a:spcAft>
                        <a:tabLst>
                          <a:tab pos="457200" algn="l"/>
                        </a:tabLst>
                      </a:pPr>
                      <a:r>
                        <a:rPr lang="bg-BG" sz="1800" b="0" dirty="0" smtClean="0">
                          <a:solidFill>
                            <a:schemeClr val="bg1"/>
                          </a:solidFill>
                          <a:effectLst/>
                        </a:rPr>
                        <a:t>202</a:t>
                      </a:r>
                      <a:r>
                        <a:rPr lang="en-US" sz="1800" b="0" dirty="0" smtClean="0">
                          <a:solidFill>
                            <a:schemeClr val="bg1"/>
                          </a:solidFill>
                          <a:effectLst/>
                        </a:rPr>
                        <a:t>2</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c>
                  <a:txBody>
                    <a:bodyPr/>
                    <a:lstStyle/>
                    <a:p>
                      <a:pPr algn="ctr">
                        <a:spcAft>
                          <a:spcPts val="0"/>
                        </a:spcAft>
                        <a:tabLst>
                          <a:tab pos="457200" algn="l"/>
                        </a:tabLst>
                      </a:pPr>
                      <a:r>
                        <a:rPr lang="bg-BG" sz="1800" b="0" dirty="0">
                          <a:solidFill>
                            <a:schemeClr val="bg1"/>
                          </a:solidFill>
                          <a:effectLst/>
                        </a:rPr>
                        <a:t>  </a:t>
                      </a:r>
                      <a:r>
                        <a:rPr lang="en-US" sz="1800" b="0" dirty="0" smtClean="0">
                          <a:solidFill>
                            <a:schemeClr val="bg1"/>
                          </a:solidFill>
                          <a:effectLst/>
                        </a:rPr>
                        <a:t>110</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r>
              <a:tr h="572420">
                <a:tc>
                  <a:txBody>
                    <a:bodyPr/>
                    <a:lstStyle/>
                    <a:p>
                      <a:pPr algn="ctr">
                        <a:spcAft>
                          <a:spcPts val="0"/>
                        </a:spcAft>
                        <a:tabLst>
                          <a:tab pos="457200" algn="l"/>
                        </a:tabLst>
                      </a:pPr>
                      <a:r>
                        <a:rPr lang="bg-BG" sz="1800" b="0" dirty="0" smtClean="0">
                          <a:solidFill>
                            <a:schemeClr val="bg1"/>
                          </a:solidFill>
                          <a:effectLst/>
                        </a:rPr>
                        <a:t>202</a:t>
                      </a:r>
                      <a:r>
                        <a:rPr lang="en-US" sz="1800" b="0" dirty="0" smtClean="0">
                          <a:solidFill>
                            <a:schemeClr val="bg1"/>
                          </a:solidFill>
                          <a:effectLst/>
                        </a:rPr>
                        <a:t>1</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c>
                  <a:txBody>
                    <a:bodyPr/>
                    <a:lstStyle/>
                    <a:p>
                      <a:pPr algn="ctr">
                        <a:spcAft>
                          <a:spcPts val="0"/>
                        </a:spcAft>
                        <a:tabLst>
                          <a:tab pos="457200" algn="l"/>
                        </a:tabLst>
                      </a:pPr>
                      <a:r>
                        <a:rPr lang="bg-BG" sz="1800" b="0" dirty="0">
                          <a:solidFill>
                            <a:schemeClr val="bg1"/>
                          </a:solidFill>
                          <a:effectLst/>
                        </a:rPr>
                        <a:t>  </a:t>
                      </a:r>
                      <a:r>
                        <a:rPr lang="bg-BG" sz="1800" b="0" dirty="0" smtClean="0">
                          <a:solidFill>
                            <a:schemeClr val="bg1"/>
                          </a:solidFill>
                          <a:effectLst/>
                        </a:rPr>
                        <a:t>2</a:t>
                      </a:r>
                      <a:r>
                        <a:rPr lang="en-US" sz="1800" b="0" dirty="0" smtClean="0">
                          <a:solidFill>
                            <a:schemeClr val="bg1"/>
                          </a:solidFill>
                          <a:effectLst/>
                        </a:rPr>
                        <a:t>11</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r>
              <a:tr h="572420">
                <a:tc>
                  <a:txBody>
                    <a:bodyPr/>
                    <a:lstStyle/>
                    <a:p>
                      <a:pPr algn="ctr">
                        <a:spcAft>
                          <a:spcPts val="0"/>
                        </a:spcAft>
                        <a:tabLst>
                          <a:tab pos="457200" algn="l"/>
                        </a:tabLst>
                      </a:pPr>
                      <a:r>
                        <a:rPr lang="bg-BG" sz="1800" b="0" dirty="0" smtClean="0">
                          <a:solidFill>
                            <a:schemeClr val="bg1"/>
                          </a:solidFill>
                          <a:effectLst/>
                        </a:rPr>
                        <a:t>20</a:t>
                      </a:r>
                      <a:r>
                        <a:rPr lang="en-US" sz="1800" b="0" dirty="0" smtClean="0">
                          <a:solidFill>
                            <a:schemeClr val="bg1"/>
                          </a:solidFill>
                          <a:effectLst/>
                        </a:rPr>
                        <a:t>20</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c>
                  <a:txBody>
                    <a:bodyPr/>
                    <a:lstStyle/>
                    <a:p>
                      <a:pPr algn="ctr">
                        <a:spcAft>
                          <a:spcPts val="0"/>
                        </a:spcAft>
                        <a:tabLst>
                          <a:tab pos="457200" algn="l"/>
                        </a:tabLst>
                      </a:pPr>
                      <a:r>
                        <a:rPr lang="bg-BG" sz="1800" b="0" dirty="0">
                          <a:solidFill>
                            <a:schemeClr val="bg1"/>
                          </a:solidFill>
                          <a:effectLst/>
                        </a:rPr>
                        <a:t>  </a:t>
                      </a:r>
                      <a:r>
                        <a:rPr lang="bg-BG" sz="1800" b="0" dirty="0" smtClean="0">
                          <a:solidFill>
                            <a:schemeClr val="bg1"/>
                          </a:solidFill>
                          <a:effectLst/>
                        </a:rPr>
                        <a:t>2</a:t>
                      </a:r>
                      <a:r>
                        <a:rPr lang="en-US" sz="1800" b="0" dirty="0" smtClean="0">
                          <a:solidFill>
                            <a:schemeClr val="bg1"/>
                          </a:solidFill>
                          <a:effectLst/>
                        </a:rPr>
                        <a:t>42</a:t>
                      </a:r>
                      <a:endParaRPr lang="bg-BG" sz="1800" b="0" dirty="0">
                        <a:solidFill>
                          <a:schemeClr val="bg1"/>
                        </a:solidFill>
                        <a:effectLst/>
                        <a:latin typeface="Times New Roman"/>
                        <a:ea typeface="Times New Roman"/>
                      </a:endParaRPr>
                    </a:p>
                  </a:txBody>
                  <a:tcPr marL="68580" marR="68580" marT="0" marB="0" anchor="ctr">
                    <a:solidFill>
                      <a:schemeClr val="accent5">
                        <a:lumMod val="20000"/>
                        <a:lumOff val="80000"/>
                      </a:schemeClr>
                    </a:solidFill>
                  </a:tcPr>
                </a:tc>
              </a:tr>
            </a:tbl>
          </a:graphicData>
        </a:graphic>
      </p:graphicFrame>
      <p:sp>
        <p:nvSpPr>
          <p:cNvPr id="5" name="Rectangle 1"/>
          <p:cNvSpPr>
            <a:spLocks noChangeArrowheads="1"/>
          </p:cNvSpPr>
          <p:nvPr/>
        </p:nvSpPr>
        <p:spPr bwMode="auto">
          <a:xfrm>
            <a:off x="827584" y="1750259"/>
            <a:ext cx="74888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449263" algn="ctr" defTabSz="914400" rtl="0" eaLnBrk="1" fontAlgn="base" latinLnBrk="0" hangingPunct="1">
              <a:lnSpc>
                <a:spcPct val="100000"/>
              </a:lnSpc>
              <a:spcBef>
                <a:spcPct val="0"/>
              </a:spcBef>
              <a:spcAft>
                <a:spcPct val="0"/>
              </a:spcAft>
              <a:buClrTx/>
              <a:buSzTx/>
              <a:buFontTx/>
              <a:buNone/>
              <a:tabLst>
                <a:tab pos="457200" algn="l"/>
              </a:tabLst>
            </a:pPr>
            <a:r>
              <a:rPr kumimoji="0" lang="bg-BG" altLang="bg-BG"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По отношение на несвършените дела се наблюдава </a:t>
            </a:r>
            <a:endParaRPr kumimoji="0" lang="en-US" altLang="bg-BG"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449263" algn="ctr" defTabSz="914400" rtl="0" eaLnBrk="1" fontAlgn="base" latinLnBrk="0" hangingPunct="1">
              <a:lnSpc>
                <a:spcPct val="100000"/>
              </a:lnSpc>
              <a:spcBef>
                <a:spcPct val="0"/>
              </a:spcBef>
              <a:spcAft>
                <a:spcPct val="0"/>
              </a:spcAft>
              <a:buClrTx/>
              <a:buSzTx/>
              <a:buFontTx/>
              <a:buNone/>
              <a:tabLst>
                <a:tab pos="457200" algn="l"/>
              </a:tabLst>
            </a:pPr>
            <a:r>
              <a:rPr kumimoji="0" lang="bg-BG" altLang="bg-BG"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тенденцията за </a:t>
            </a:r>
            <a:r>
              <a:rPr lang="bg-BG" altLang="bg-BG" dirty="0" smtClean="0">
                <a:solidFill>
                  <a:schemeClr val="bg1"/>
                </a:solidFill>
                <a:ea typeface="Times New Roman" pitchFamily="18" charset="0"/>
              </a:rPr>
              <a:t>значително намаляване</a:t>
            </a:r>
            <a:r>
              <a:rPr kumimoji="0" lang="bg-BG" altLang="bg-BG"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на броя им.</a:t>
            </a:r>
            <a:endParaRPr kumimoji="0" lang="bg-BG" altLang="bg-BG" b="0" i="0" u="none" strike="noStrike" cap="none" normalizeH="0" baseline="0" dirty="0" smtClean="0">
              <a:ln>
                <a:noFill/>
              </a:ln>
              <a:solidFill>
                <a:schemeClr val="bg1"/>
              </a:solidFill>
              <a:effectLst/>
              <a:latin typeface="Arial" pitchFamily="34" charset="0"/>
              <a:cs typeface="Arial" pitchFamily="34" charset="0"/>
            </a:endParaRPr>
          </a:p>
        </p:txBody>
      </p:sp>
    </p:spTree>
    <p:extLst>
      <p:ext uri="{BB962C8B-B14F-4D97-AF65-F5344CB8AC3E}">
        <p14:creationId xmlns:p14="http://schemas.microsoft.com/office/powerpoint/2010/main" val="3635206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525963"/>
          </a:xfrm>
        </p:spPr>
        <p:txBody>
          <a:bodyPr>
            <a:normAutofit/>
          </a:bodyPr>
          <a:lstStyle/>
          <a:p>
            <a:pPr marL="0" indent="0" algn="just">
              <a:buNone/>
            </a:pPr>
            <a:r>
              <a:rPr lang="bg-BG" sz="2400" dirty="0" smtClean="0"/>
              <a:t>     </a:t>
            </a:r>
            <a:r>
              <a:rPr lang="bg-BG" sz="2400" dirty="0" smtClean="0">
                <a:solidFill>
                  <a:schemeClr val="bg1"/>
                </a:solidFill>
                <a:latin typeface="Arial Narrow" panose="020B0606020202030204" pitchFamily="34" charset="0"/>
              </a:rPr>
              <a:t>Във връзка с изложените  данни, могат да се направят следните общи констатации: през 202</a:t>
            </a:r>
            <a:r>
              <a:rPr lang="en-US" sz="2400" dirty="0" smtClean="0">
                <a:solidFill>
                  <a:schemeClr val="bg1"/>
                </a:solidFill>
                <a:latin typeface="Arial Narrow" panose="020B0606020202030204" pitchFamily="34" charset="0"/>
              </a:rPr>
              <a:t>3</a:t>
            </a:r>
            <a:r>
              <a:rPr lang="bg-BG" sz="2400" dirty="0" smtClean="0">
                <a:solidFill>
                  <a:schemeClr val="bg1"/>
                </a:solidFill>
                <a:latin typeface="Arial Narrow" panose="020B0606020202030204" pitchFamily="34" charset="0"/>
              </a:rPr>
              <a:t> година в Районен съд - Велики Преслав се наблюдава леко намаление на броя на </a:t>
            </a:r>
            <a:r>
              <a:rPr lang="bg-BG" sz="2400" dirty="0" err="1" smtClean="0">
                <a:solidFill>
                  <a:schemeClr val="bg1"/>
                </a:solidFill>
                <a:latin typeface="Arial Narrow" panose="020B0606020202030204" pitchFamily="34" charset="0"/>
              </a:rPr>
              <a:t>новопостъпилите</a:t>
            </a:r>
            <a:r>
              <a:rPr lang="bg-BG" sz="2400" dirty="0" smtClean="0">
                <a:solidFill>
                  <a:schemeClr val="bg1"/>
                </a:solidFill>
                <a:latin typeface="Arial Narrow" panose="020B0606020202030204" pitchFamily="34" charset="0"/>
              </a:rPr>
              <a:t> дела, което води до намаляване на делата за разглеждане.  </a:t>
            </a:r>
          </a:p>
          <a:p>
            <a:pPr marL="0" indent="0" algn="just">
              <a:buNone/>
            </a:pPr>
            <a:endParaRPr lang="bg-BG" sz="1100" dirty="0" smtClean="0">
              <a:solidFill>
                <a:schemeClr val="bg1"/>
              </a:solidFill>
              <a:latin typeface="Arial Narrow" panose="020B0606020202030204" pitchFamily="34" charset="0"/>
            </a:endParaRPr>
          </a:p>
          <a:p>
            <a:pPr marL="0" indent="0" algn="just">
              <a:buNone/>
            </a:pPr>
            <a:r>
              <a:rPr lang="bg-BG" sz="2400" dirty="0" smtClean="0">
                <a:solidFill>
                  <a:schemeClr val="bg1"/>
                </a:solidFill>
                <a:latin typeface="Arial Narrow" panose="020B0606020202030204" pitchFamily="34" charset="0"/>
              </a:rPr>
              <a:t>      Сведен е до минимум броя на останалите несвършени дела в края на отчетния период и съществено повишение на процента на решените дела в тримесечен срок от 86% за отчетния период 2022 г. на 92% за отчетния период 2023 г.</a:t>
            </a:r>
          </a:p>
          <a:p>
            <a:endParaRPr lang="en-US" dirty="0"/>
          </a:p>
        </p:txBody>
      </p:sp>
    </p:spTree>
    <p:extLst>
      <p:ext uri="{BB962C8B-B14F-4D97-AF65-F5344CB8AC3E}">
        <p14:creationId xmlns:p14="http://schemas.microsoft.com/office/powerpoint/2010/main" val="406345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Autofit/>
          </a:bodyPr>
          <a:lstStyle/>
          <a:p>
            <a:r>
              <a:rPr lang="ru-RU" sz="2400" dirty="0">
                <a:solidFill>
                  <a:srgbClr val="7030A0"/>
                </a:solidFill>
              </a:rPr>
              <a:t>2. </a:t>
            </a:r>
            <a:r>
              <a:rPr lang="ru-RU" sz="2000" dirty="0">
                <a:solidFill>
                  <a:srgbClr val="7030A0"/>
                </a:solidFill>
              </a:rPr>
              <a:t>Срочност на правораздавателна дейност. Брой приключили в тримесечен срок дела, сравнени с предходни периоди. Процент на свършените в тримесечен срок дела.</a:t>
            </a:r>
            <a:endParaRPr lang="bg-BG" sz="2000" dirty="0">
              <a:solidFill>
                <a:srgbClr val="7030A0"/>
              </a:solidFill>
            </a:endParaRPr>
          </a:p>
        </p:txBody>
      </p:sp>
      <p:sp>
        <p:nvSpPr>
          <p:cNvPr id="3" name="Content Placeholder 2"/>
          <p:cNvSpPr>
            <a:spLocks noGrp="1"/>
          </p:cNvSpPr>
          <p:nvPr>
            <p:ph idx="1"/>
          </p:nvPr>
        </p:nvSpPr>
        <p:spPr>
          <a:xfrm>
            <a:off x="457200" y="1412776"/>
            <a:ext cx="8229600" cy="5256584"/>
          </a:xfrm>
        </p:spPr>
        <p:txBody>
          <a:bodyPr>
            <a:normAutofit/>
          </a:bodyPr>
          <a:lstStyle/>
          <a:p>
            <a:pPr marL="0" indent="0" algn="ctr">
              <a:buNone/>
            </a:pPr>
            <a:r>
              <a:rPr lang="bg-BG" sz="1800" dirty="0" smtClean="0">
                <a:solidFill>
                  <a:schemeClr val="bg1"/>
                </a:solidFill>
                <a:latin typeface="Arial Narrow" panose="020B0606020202030204" pitchFamily="34" charset="0"/>
              </a:rPr>
              <a:t>По критерии „приключени дела в тримесечен срок” се отчита значително увеличение както общ брой и едновременно с това и в процентно изражение, видно от приложените таблици. Това се дължи, както на попълване на щата на съдиите, така и на техния професионализъм</a:t>
            </a:r>
            <a:endParaRPr lang="bg-BG" sz="2000" dirty="0">
              <a:solidFill>
                <a:schemeClr val="bg1"/>
              </a:solidFill>
              <a:latin typeface="Arial Narrow" panose="020B0606020202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10567739"/>
              </p:ext>
            </p:extLst>
          </p:nvPr>
        </p:nvGraphicFramePr>
        <p:xfrm>
          <a:off x="539552" y="2636912"/>
          <a:ext cx="7920880" cy="1728192"/>
        </p:xfrm>
        <a:graphic>
          <a:graphicData uri="http://schemas.openxmlformats.org/drawingml/2006/table">
            <a:tbl>
              <a:tblPr>
                <a:tableStyleId>{5C22544A-7EE6-4342-B048-85BDC9FD1C3A}</a:tableStyleId>
              </a:tblPr>
              <a:tblGrid>
                <a:gridCol w="1853822"/>
                <a:gridCol w="1432499"/>
                <a:gridCol w="1516764"/>
                <a:gridCol w="1685293"/>
                <a:gridCol w="1432502"/>
              </a:tblGrid>
              <a:tr h="864096">
                <a:tc>
                  <a:txBody>
                    <a:bodyPr/>
                    <a:lstStyle/>
                    <a:p>
                      <a:pPr algn="ctr">
                        <a:spcAft>
                          <a:spcPts val="0"/>
                        </a:spcAft>
                      </a:pPr>
                      <a:r>
                        <a:rPr lang="bg-BG" sz="1800" dirty="0">
                          <a:effectLst/>
                        </a:rPr>
                        <a:t> </a:t>
                      </a:r>
                      <a:r>
                        <a:rPr lang="bg-BG" sz="1800" dirty="0" smtClean="0">
                          <a:effectLst/>
                        </a:rPr>
                        <a:t>Брой </a:t>
                      </a:r>
                      <a:r>
                        <a:rPr lang="bg-BG" sz="1800" dirty="0">
                          <a:effectLst/>
                        </a:rPr>
                        <a:t>/</a:t>
                      </a:r>
                    </a:p>
                    <a:p>
                      <a:pPr algn="ctr">
                        <a:spcAft>
                          <a:spcPts val="0"/>
                        </a:spcAft>
                      </a:pPr>
                      <a:r>
                        <a:rPr lang="bg-BG" sz="1800" dirty="0">
                          <a:effectLst/>
                        </a:rPr>
                        <a:t> година</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2020</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a:effectLst/>
                        </a:rPr>
                        <a:t> </a:t>
                      </a:r>
                      <a:r>
                        <a:rPr lang="bg-BG" sz="1800" dirty="0" smtClean="0">
                          <a:effectLst/>
                        </a:rPr>
                        <a:t>2021</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a:effectLst/>
                        </a:rPr>
                        <a:t> </a:t>
                      </a:r>
                      <a:r>
                        <a:rPr lang="bg-BG" sz="1800" dirty="0" smtClean="0">
                          <a:effectLst/>
                        </a:rPr>
                        <a:t>2022</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a:effectLst/>
                        </a:rPr>
                        <a:t> </a:t>
                      </a:r>
                      <a:r>
                        <a:rPr lang="bg-BG" sz="1800" dirty="0" smtClean="0">
                          <a:effectLst/>
                        </a:rPr>
                        <a:t>2023</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r>
              <a:tr h="864096">
                <a:tc>
                  <a:txBody>
                    <a:bodyPr/>
                    <a:lstStyle/>
                    <a:p>
                      <a:pPr algn="ctr">
                        <a:spcAft>
                          <a:spcPts val="0"/>
                        </a:spcAft>
                      </a:pPr>
                      <a:r>
                        <a:rPr lang="bg-BG" sz="1800" dirty="0">
                          <a:effectLst/>
                        </a:rPr>
                        <a:t> </a:t>
                      </a:r>
                      <a:r>
                        <a:rPr lang="bg-BG" sz="1800" dirty="0" smtClean="0">
                          <a:effectLst/>
                        </a:rPr>
                        <a:t>Свършени </a:t>
                      </a:r>
                      <a:r>
                        <a:rPr lang="bg-BG" sz="1800" dirty="0">
                          <a:effectLst/>
                        </a:rPr>
                        <a:t>дела </a:t>
                      </a:r>
                    </a:p>
                    <a:p>
                      <a:pPr algn="ctr">
                        <a:spcAft>
                          <a:spcPts val="0"/>
                        </a:spcAft>
                      </a:pPr>
                      <a:r>
                        <a:rPr lang="bg-BG" sz="1800" dirty="0">
                          <a:effectLst/>
                        </a:rPr>
                        <a:t>в 3-месечен срок</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a:effectLst/>
                        </a:rPr>
                        <a:t> </a:t>
                      </a:r>
                      <a:r>
                        <a:rPr lang="bg-BG" sz="1800" dirty="0" smtClean="0">
                          <a:effectLst/>
                          <a:latin typeface="Times New Roman"/>
                        </a:rPr>
                        <a:t>870</a:t>
                      </a:r>
                      <a:endParaRPr lang="bg-BG" sz="1800" dirty="0">
                        <a:effectLst/>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a:effectLst/>
                        </a:rPr>
                        <a:t> </a:t>
                      </a:r>
                      <a:r>
                        <a:rPr lang="bg-BG" sz="1800" dirty="0" smtClean="0">
                          <a:effectLst/>
                          <a:latin typeface="Times New Roman"/>
                        </a:rPr>
                        <a:t>963</a:t>
                      </a:r>
                      <a:endParaRPr lang="bg-BG" sz="1800" dirty="0">
                        <a:effectLst/>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1062</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Times New Roman"/>
                          <a:ea typeface="Times New Roman"/>
                        </a:rPr>
                        <a:t>942</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65997505"/>
              </p:ext>
            </p:extLst>
          </p:nvPr>
        </p:nvGraphicFramePr>
        <p:xfrm>
          <a:off x="539551" y="4581128"/>
          <a:ext cx="7920881" cy="1872208"/>
        </p:xfrm>
        <a:graphic>
          <a:graphicData uri="http://schemas.openxmlformats.org/drawingml/2006/table">
            <a:tbl>
              <a:tblPr>
                <a:tableStyleId>{5C22544A-7EE6-4342-B048-85BDC9FD1C3A}</a:tableStyleId>
              </a:tblPr>
              <a:tblGrid>
                <a:gridCol w="2251198"/>
                <a:gridCol w="1051962"/>
                <a:gridCol w="1669701"/>
                <a:gridCol w="1613977"/>
                <a:gridCol w="1334043"/>
              </a:tblGrid>
              <a:tr h="835293">
                <a:tc>
                  <a:txBody>
                    <a:bodyPr/>
                    <a:lstStyle/>
                    <a:p>
                      <a:pPr algn="ctr">
                        <a:spcAft>
                          <a:spcPts val="0"/>
                        </a:spcAft>
                      </a:pPr>
                      <a:r>
                        <a:rPr lang="bg-BG" sz="1800" dirty="0" smtClean="0">
                          <a:effectLst/>
                        </a:rPr>
                        <a:t>Процент/година</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a:effectLst/>
                        </a:rPr>
                        <a:t> </a:t>
                      </a:r>
                      <a:r>
                        <a:rPr lang="bg-BG" sz="1800" dirty="0" smtClean="0">
                          <a:effectLst/>
                        </a:rPr>
                        <a:t>2020</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smtClean="0">
                          <a:effectLst/>
                        </a:rPr>
                        <a:t>2021</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smtClean="0">
                          <a:effectLst/>
                        </a:rPr>
                        <a:t>2022</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smtClean="0">
                          <a:effectLst/>
                        </a:rPr>
                        <a:t>2023</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r>
              <a:tr h="1036915">
                <a:tc>
                  <a:txBody>
                    <a:bodyPr/>
                    <a:lstStyle/>
                    <a:p>
                      <a:pPr algn="ctr">
                        <a:spcAft>
                          <a:spcPts val="0"/>
                        </a:spcAft>
                      </a:pPr>
                      <a:r>
                        <a:rPr lang="bg-BG" sz="1800" dirty="0">
                          <a:effectLst/>
                        </a:rPr>
                        <a:t>Процент свършени дела в </a:t>
                      </a:r>
                    </a:p>
                    <a:p>
                      <a:pPr algn="ctr">
                        <a:spcAft>
                          <a:spcPts val="0"/>
                        </a:spcAft>
                      </a:pPr>
                      <a:r>
                        <a:rPr lang="bg-BG" sz="1800" dirty="0">
                          <a:effectLst/>
                        </a:rPr>
                        <a:t>3-месечен срок</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a:effectLst/>
                        </a:rPr>
                        <a:t> </a:t>
                      </a:r>
                      <a:r>
                        <a:rPr lang="bg-BG" sz="1800" dirty="0" smtClean="0">
                          <a:effectLst/>
                        </a:rPr>
                        <a:t>79%</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smtClean="0">
                          <a:effectLst/>
                        </a:rPr>
                        <a:t>79</a:t>
                      </a:r>
                      <a:r>
                        <a:rPr lang="bg-BG" sz="1800" dirty="0">
                          <a:effectLst/>
                        </a:rPr>
                        <a:t>%</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smtClean="0">
                          <a:effectLst/>
                        </a:rPr>
                        <a:t>86%</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c>
                  <a:txBody>
                    <a:bodyPr/>
                    <a:lstStyle/>
                    <a:p>
                      <a:pPr algn="ctr">
                        <a:spcAft>
                          <a:spcPts val="0"/>
                        </a:spcAft>
                      </a:pPr>
                      <a:r>
                        <a:rPr lang="bg-BG" sz="1800" dirty="0" smtClean="0">
                          <a:effectLst/>
                        </a:rPr>
                        <a:t>92%</a:t>
                      </a:r>
                      <a:endParaRPr lang="bg-BG" sz="1800" dirty="0">
                        <a:effectLst/>
                        <a:latin typeface="Times New Roman"/>
                        <a:ea typeface="Times New Roman"/>
                      </a:endParaRPr>
                    </a:p>
                  </a:txBody>
                  <a:tcPr marL="44450" marR="44450" marT="0" marB="0" anchor="ctr">
                    <a:solidFill>
                      <a:schemeClr val="accent6">
                        <a:lumMod val="60000"/>
                        <a:lumOff val="40000"/>
                      </a:schemeClr>
                    </a:solidFill>
                  </a:tcPr>
                </a:tc>
              </a:tr>
            </a:tbl>
          </a:graphicData>
        </a:graphic>
      </p:graphicFrame>
    </p:spTree>
    <p:extLst>
      <p:ext uri="{BB962C8B-B14F-4D97-AF65-F5344CB8AC3E}">
        <p14:creationId xmlns:p14="http://schemas.microsoft.com/office/powerpoint/2010/main" val="2683176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Autofit/>
          </a:bodyPr>
          <a:lstStyle/>
          <a:p>
            <a:r>
              <a:rPr lang="ru-RU" sz="3000" dirty="0">
                <a:solidFill>
                  <a:srgbClr val="7030A0"/>
                </a:solidFill>
              </a:rPr>
              <a:t>3. Качество на съдебните актове –потвърдени /включително и като %/, отменени и върнати /включително и като %/, за периода </a:t>
            </a:r>
            <a:r>
              <a:rPr lang="ru-RU" sz="3000" dirty="0" smtClean="0">
                <a:solidFill>
                  <a:srgbClr val="7030A0"/>
                </a:solidFill>
              </a:rPr>
              <a:t>2020-2023 </a:t>
            </a:r>
            <a:r>
              <a:rPr lang="ru-RU" sz="3000" dirty="0">
                <a:solidFill>
                  <a:srgbClr val="7030A0"/>
                </a:solidFill>
              </a:rPr>
              <a:t>г.</a:t>
            </a:r>
            <a:endParaRPr lang="bg-BG" sz="3000" dirty="0">
              <a:solidFill>
                <a:srgbClr val="7030A0"/>
              </a:solidFill>
            </a:endParaRPr>
          </a:p>
        </p:txBody>
      </p:sp>
      <p:sp>
        <p:nvSpPr>
          <p:cNvPr id="3" name="Content Placeholder 2"/>
          <p:cNvSpPr>
            <a:spLocks noGrp="1"/>
          </p:cNvSpPr>
          <p:nvPr>
            <p:ph idx="1"/>
          </p:nvPr>
        </p:nvSpPr>
        <p:spPr>
          <a:xfrm>
            <a:off x="539552" y="2132856"/>
            <a:ext cx="8229600" cy="4248472"/>
          </a:xfrm>
        </p:spPr>
        <p:txBody>
          <a:bodyPr>
            <a:noAutofit/>
          </a:bodyPr>
          <a:lstStyle/>
          <a:p>
            <a:pPr marL="0" indent="0">
              <a:buNone/>
            </a:pPr>
            <a:r>
              <a:rPr lang="ru-RU" sz="1800" dirty="0">
                <a:solidFill>
                  <a:schemeClr val="bg1"/>
                </a:solidFill>
                <a:latin typeface="Arial Narrow" panose="020B0606020202030204" pitchFamily="34" charset="0"/>
              </a:rPr>
              <a:t>3.1.Обжалвани и протестирани </a:t>
            </a:r>
            <a:r>
              <a:rPr lang="ru-RU" sz="1800" dirty="0" err="1">
                <a:solidFill>
                  <a:schemeClr val="bg1"/>
                </a:solidFill>
                <a:latin typeface="Arial Narrow" panose="020B0606020202030204" pitchFamily="34" charset="0"/>
              </a:rPr>
              <a:t>през</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2023 </a:t>
            </a:r>
            <a:r>
              <a:rPr lang="ru-RU" sz="1800" dirty="0">
                <a:solidFill>
                  <a:schemeClr val="bg1"/>
                </a:solidFill>
                <a:latin typeface="Arial Narrow" panose="020B0606020202030204" pitchFamily="34" charset="0"/>
              </a:rPr>
              <a:t>г. </a:t>
            </a:r>
            <a:r>
              <a:rPr lang="ru-RU" sz="1800" dirty="0" smtClean="0">
                <a:solidFill>
                  <a:schemeClr val="bg1"/>
                </a:solidFill>
                <a:latin typeface="Arial Narrow" panose="020B0606020202030204" pitchFamily="34" charset="0"/>
              </a:rPr>
              <a:t>общ </a:t>
            </a:r>
            <a:r>
              <a:rPr lang="ru-RU" sz="1800" dirty="0">
                <a:solidFill>
                  <a:schemeClr val="bg1"/>
                </a:solidFill>
                <a:latin typeface="Arial Narrow" panose="020B0606020202030204" pitchFamily="34" charset="0"/>
              </a:rPr>
              <a:t>брой.</a:t>
            </a:r>
          </a:p>
          <a:p>
            <a:pPr marL="0" indent="0" algn="just">
              <a:buNone/>
            </a:pP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Обжалвани</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и протестирани </a:t>
            </a:r>
            <a:r>
              <a:rPr lang="ru-RU" sz="1800" dirty="0" err="1">
                <a:solidFill>
                  <a:schemeClr val="bg1"/>
                </a:solidFill>
                <a:latin typeface="Arial Narrow" panose="020B0606020202030204" pitchFamily="34" charset="0"/>
              </a:rPr>
              <a:t>през</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2023 </a:t>
            </a:r>
            <a:r>
              <a:rPr lang="ru-RU" sz="1800" dirty="0">
                <a:solidFill>
                  <a:schemeClr val="bg1"/>
                </a:solidFill>
                <a:latin typeface="Arial Narrow" panose="020B0606020202030204" pitchFamily="34" charset="0"/>
              </a:rPr>
              <a:t>г. са </a:t>
            </a:r>
            <a:r>
              <a:rPr lang="ru-RU" sz="1800" dirty="0" err="1">
                <a:solidFill>
                  <a:schemeClr val="bg1"/>
                </a:solidFill>
                <a:latin typeface="Arial Narrow" panose="020B0606020202030204" pitchFamily="34" charset="0"/>
              </a:rPr>
              <a:t>общо</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79 </a:t>
            </a:r>
            <a:r>
              <a:rPr lang="ru-RU" sz="1800" dirty="0">
                <a:solidFill>
                  <a:schemeClr val="bg1"/>
                </a:solidFill>
                <a:latin typeface="Arial Narrow" panose="020B0606020202030204" pitchFamily="34" charset="0"/>
              </a:rPr>
              <a:t>съдебни акта, от </a:t>
            </a:r>
            <a:r>
              <a:rPr lang="ru-RU" sz="1800" dirty="0" err="1">
                <a:solidFill>
                  <a:schemeClr val="bg1"/>
                </a:solidFill>
                <a:latin typeface="Arial Narrow" panose="020B0606020202030204" pitchFamily="34" charset="0"/>
              </a:rPr>
              <a:t>които</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41 </a:t>
            </a:r>
            <a:r>
              <a:rPr lang="ru-RU" sz="1800" dirty="0">
                <a:solidFill>
                  <a:schemeClr val="bg1"/>
                </a:solidFill>
                <a:latin typeface="Arial Narrow" panose="020B0606020202030204" pitchFamily="34" charset="0"/>
              </a:rPr>
              <a:t>по граждански дела и </a:t>
            </a:r>
            <a:r>
              <a:rPr lang="ru-RU" sz="1800" dirty="0" smtClean="0">
                <a:solidFill>
                  <a:schemeClr val="bg1"/>
                </a:solidFill>
                <a:latin typeface="Arial Narrow" panose="020B0606020202030204" pitchFamily="34" charset="0"/>
              </a:rPr>
              <a:t>38 </a:t>
            </a:r>
            <a:r>
              <a:rPr lang="ru-RU" sz="1800" dirty="0">
                <a:solidFill>
                  <a:schemeClr val="bg1"/>
                </a:solidFill>
                <a:latin typeface="Arial Narrow" panose="020B0606020202030204" pitchFamily="34" charset="0"/>
              </a:rPr>
              <a:t>по наказателни дела, в т.ч. </a:t>
            </a:r>
            <a:r>
              <a:rPr lang="ru-RU" sz="1800" dirty="0" smtClean="0">
                <a:solidFill>
                  <a:schemeClr val="bg1"/>
                </a:solidFill>
                <a:latin typeface="Arial Narrow" panose="020B0606020202030204" pitchFamily="34" charset="0"/>
              </a:rPr>
              <a:t>и по </a:t>
            </a:r>
            <a:r>
              <a:rPr lang="ru-RU" sz="1800" dirty="0">
                <a:solidFill>
                  <a:schemeClr val="bg1"/>
                </a:solidFill>
                <a:latin typeface="Arial Narrow" panose="020B0606020202030204" pitchFamily="34" charset="0"/>
              </a:rPr>
              <a:t>административно-наказателни дела. </a:t>
            </a:r>
          </a:p>
          <a:p>
            <a:pPr marL="0" indent="0">
              <a:buNone/>
            </a:pPr>
            <a:r>
              <a:rPr lang="ru-RU" sz="1800" dirty="0" smtClean="0">
                <a:solidFill>
                  <a:schemeClr val="bg1"/>
                </a:solidFill>
                <a:latin typeface="Arial Narrow" panose="020B0606020202030204" pitchFamily="34" charset="0"/>
              </a:rPr>
              <a:t>3.2.Върнати </a:t>
            </a:r>
            <a:r>
              <a:rPr lang="ru-RU" sz="1800" dirty="0">
                <a:solidFill>
                  <a:schemeClr val="bg1"/>
                </a:solidFill>
                <a:latin typeface="Arial Narrow" panose="020B0606020202030204" pitchFamily="34" charset="0"/>
              </a:rPr>
              <a:t>с резултат </a:t>
            </a:r>
            <a:r>
              <a:rPr lang="ru-RU" sz="1800" dirty="0" err="1">
                <a:solidFill>
                  <a:schemeClr val="bg1"/>
                </a:solidFill>
                <a:latin typeface="Arial Narrow" panose="020B0606020202030204" pitchFamily="34" charset="0"/>
              </a:rPr>
              <a:t>през</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2023 </a:t>
            </a:r>
            <a:r>
              <a:rPr lang="ru-RU" sz="1800" dirty="0">
                <a:solidFill>
                  <a:schemeClr val="bg1"/>
                </a:solidFill>
                <a:latin typeface="Arial Narrow" panose="020B0606020202030204" pitchFamily="34" charset="0"/>
              </a:rPr>
              <a:t>г. </a:t>
            </a:r>
            <a:r>
              <a:rPr lang="ru-RU" sz="1800" dirty="0" smtClean="0">
                <a:solidFill>
                  <a:schemeClr val="bg1"/>
                </a:solidFill>
                <a:latin typeface="Arial Narrow" panose="020B0606020202030204" pitchFamily="34" charset="0"/>
              </a:rPr>
              <a:t>общ </a:t>
            </a:r>
            <a:r>
              <a:rPr lang="ru-RU" sz="1800" dirty="0">
                <a:solidFill>
                  <a:schemeClr val="bg1"/>
                </a:solidFill>
                <a:latin typeface="Arial Narrow" panose="020B0606020202030204" pitchFamily="34" charset="0"/>
              </a:rPr>
              <a:t>брой.</a:t>
            </a:r>
          </a:p>
          <a:p>
            <a:pPr marL="0" indent="0" algn="just">
              <a:buNone/>
            </a:pP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Върнати</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с резултат </a:t>
            </a:r>
            <a:r>
              <a:rPr lang="ru-RU" sz="1800" dirty="0" err="1">
                <a:solidFill>
                  <a:schemeClr val="bg1"/>
                </a:solidFill>
                <a:latin typeface="Arial Narrow" panose="020B0606020202030204" pitchFamily="34" charset="0"/>
              </a:rPr>
              <a:t>през</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2023 </a:t>
            </a:r>
            <a:r>
              <a:rPr lang="ru-RU" sz="1800" dirty="0">
                <a:solidFill>
                  <a:schemeClr val="bg1"/>
                </a:solidFill>
                <a:latin typeface="Arial Narrow" panose="020B0606020202030204" pitchFamily="34" charset="0"/>
              </a:rPr>
              <a:t>г. от въззивна и касационна проверка </a:t>
            </a:r>
            <a:r>
              <a:rPr lang="ru-RU" sz="1800" dirty="0" err="1">
                <a:solidFill>
                  <a:schemeClr val="bg1"/>
                </a:solidFill>
                <a:latin typeface="Arial Narrow" panose="020B0606020202030204" pitchFamily="34" charset="0"/>
              </a:rPr>
              <a:t>са</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94 </a:t>
            </a:r>
            <a:r>
              <a:rPr lang="ru-RU" sz="1800" dirty="0">
                <a:solidFill>
                  <a:schemeClr val="bg1"/>
                </a:solidFill>
                <a:latin typeface="Arial Narrow" panose="020B0606020202030204" pitchFamily="34" charset="0"/>
              </a:rPr>
              <a:t>съдебни акта, от </a:t>
            </a:r>
            <a:r>
              <a:rPr lang="ru-RU" sz="1800" dirty="0" err="1" smtClean="0">
                <a:solidFill>
                  <a:schemeClr val="bg1"/>
                </a:solidFill>
                <a:latin typeface="Arial Narrow" panose="020B0606020202030204" pitchFamily="34" charset="0"/>
              </a:rPr>
              <a:t>които</a:t>
            </a:r>
            <a:r>
              <a:rPr lang="ru-RU" sz="1800" dirty="0" smtClean="0">
                <a:solidFill>
                  <a:schemeClr val="bg1"/>
                </a:solidFill>
                <a:latin typeface="Arial Narrow" panose="020B0606020202030204" pitchFamily="34" charset="0"/>
              </a:rPr>
              <a:t> 45 </a:t>
            </a:r>
            <a:r>
              <a:rPr lang="ru-RU" sz="1800" dirty="0" err="1" smtClean="0">
                <a:solidFill>
                  <a:schemeClr val="bg1"/>
                </a:solidFill>
                <a:latin typeface="Arial Narrow" panose="020B0606020202030204" pitchFamily="34" charset="0"/>
              </a:rPr>
              <a:t>наказателни</a:t>
            </a:r>
            <a:r>
              <a:rPr lang="ru-RU" sz="1800" dirty="0" smtClean="0">
                <a:solidFill>
                  <a:schemeClr val="bg1"/>
                </a:solidFill>
                <a:latin typeface="Arial Narrow" panose="020B0606020202030204" pitchFamily="34" charset="0"/>
              </a:rPr>
              <a:t> дела, </a:t>
            </a:r>
            <a:r>
              <a:rPr lang="ru-RU" sz="1800" dirty="0" err="1" smtClean="0">
                <a:solidFill>
                  <a:schemeClr val="bg1"/>
                </a:solidFill>
                <a:latin typeface="Arial Narrow" panose="020B0606020202030204" pitchFamily="34" charset="0"/>
              </a:rPr>
              <a:t>включително</a:t>
            </a:r>
            <a:r>
              <a:rPr lang="ru-RU" sz="1800" dirty="0" smtClean="0">
                <a:solidFill>
                  <a:schemeClr val="bg1"/>
                </a:solidFill>
                <a:latin typeface="Arial Narrow" panose="020B0606020202030204" pitchFamily="34" charset="0"/>
              </a:rPr>
              <a:t> и по административно-</a:t>
            </a:r>
            <a:r>
              <a:rPr lang="ru-RU" sz="1800" dirty="0" err="1" smtClean="0">
                <a:solidFill>
                  <a:schemeClr val="bg1"/>
                </a:solidFill>
                <a:latin typeface="Arial Narrow" panose="020B0606020202030204" pitchFamily="34" charset="0"/>
              </a:rPr>
              <a:t>наказателни</a:t>
            </a:r>
            <a:r>
              <a:rPr lang="ru-RU" sz="1800" dirty="0" smtClean="0">
                <a:solidFill>
                  <a:schemeClr val="bg1"/>
                </a:solidFill>
                <a:latin typeface="Arial Narrow" panose="020B0606020202030204" pitchFamily="34" charset="0"/>
              </a:rPr>
              <a:t> дела </a:t>
            </a:r>
            <a:r>
              <a:rPr lang="ru-RU" sz="1800" dirty="0">
                <a:solidFill>
                  <a:schemeClr val="bg1"/>
                </a:solidFill>
                <a:latin typeface="Arial Narrow" panose="020B0606020202030204" pitchFamily="34" charset="0"/>
              </a:rPr>
              <a:t>и </a:t>
            </a:r>
            <a:r>
              <a:rPr lang="ru-RU" sz="1800" dirty="0" smtClean="0">
                <a:solidFill>
                  <a:schemeClr val="bg1"/>
                </a:solidFill>
                <a:latin typeface="Arial Narrow" panose="020B0606020202030204" pitchFamily="34" charset="0"/>
              </a:rPr>
              <a:t>49 граждански </a:t>
            </a:r>
            <a:r>
              <a:rPr lang="ru-RU" sz="1800" dirty="0">
                <a:solidFill>
                  <a:schemeClr val="bg1"/>
                </a:solidFill>
                <a:latin typeface="Arial Narrow" panose="020B0606020202030204" pitchFamily="34" charset="0"/>
              </a:rPr>
              <a:t>дела. </a:t>
            </a:r>
          </a:p>
          <a:p>
            <a:pPr marL="0" indent="0" algn="just">
              <a:buNone/>
            </a:pPr>
            <a:r>
              <a:rPr lang="ru-RU" sz="1800" dirty="0" smtClean="0">
                <a:solidFill>
                  <a:schemeClr val="bg1"/>
                </a:solidFill>
                <a:latin typeface="Arial Narrow" panose="020B0606020202030204" pitchFamily="34" charset="0"/>
              </a:rPr>
              <a:t>3.3.Отменени </a:t>
            </a:r>
            <a:r>
              <a:rPr lang="ru-RU" sz="1800" dirty="0">
                <a:solidFill>
                  <a:schemeClr val="bg1"/>
                </a:solidFill>
                <a:latin typeface="Arial Narrow" panose="020B0606020202030204" pitchFamily="34" charset="0"/>
              </a:rPr>
              <a:t>и потвърдени изцяло. Общ брой. Процентно съотношение, спрямо общ брой обжалвани и протестирани.</a:t>
            </a:r>
          </a:p>
          <a:p>
            <a:pPr marL="0" indent="0" algn="just">
              <a:buNone/>
            </a:pP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Отменени</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изцяло </a:t>
            </a:r>
            <a:r>
              <a:rPr lang="ru-RU" sz="1800" dirty="0" err="1">
                <a:solidFill>
                  <a:schemeClr val="bg1"/>
                </a:solidFill>
                <a:latin typeface="Arial Narrow" panose="020B0606020202030204" pitchFamily="34" charset="0"/>
              </a:rPr>
              <a:t>са</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14 </a:t>
            </a:r>
            <a:r>
              <a:rPr lang="ru-RU" sz="1800" dirty="0">
                <a:solidFill>
                  <a:schemeClr val="bg1"/>
                </a:solidFill>
                <a:latin typeface="Arial Narrow" panose="020B0606020202030204" pitchFamily="34" charset="0"/>
              </a:rPr>
              <a:t>акта, </a:t>
            </a:r>
            <a:r>
              <a:rPr lang="ru-RU" sz="1800" dirty="0" err="1">
                <a:solidFill>
                  <a:schemeClr val="bg1"/>
                </a:solidFill>
                <a:latin typeface="Arial Narrow" panose="020B0606020202030204" pitchFamily="34" charset="0"/>
              </a:rPr>
              <a:t>съответно</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9 </a:t>
            </a:r>
            <a:r>
              <a:rPr lang="ru-RU" sz="1800" dirty="0">
                <a:solidFill>
                  <a:schemeClr val="bg1"/>
                </a:solidFill>
                <a:latin typeface="Arial Narrow" panose="020B0606020202030204" pitchFamily="34" charset="0"/>
              </a:rPr>
              <a:t>по </a:t>
            </a:r>
            <a:r>
              <a:rPr lang="ru-RU" sz="1800" dirty="0" err="1" smtClean="0">
                <a:solidFill>
                  <a:schemeClr val="bg1"/>
                </a:solidFill>
                <a:latin typeface="Arial Narrow" panose="020B0606020202030204" pitchFamily="34" charset="0"/>
              </a:rPr>
              <a:t>наказателни</a:t>
            </a:r>
            <a:r>
              <a:rPr lang="ru-RU" sz="1800" dirty="0" smtClean="0">
                <a:solidFill>
                  <a:schemeClr val="bg1"/>
                </a:solidFill>
                <a:latin typeface="Arial Narrow" panose="020B0606020202030204" pitchFamily="34" charset="0"/>
              </a:rPr>
              <a:t> и административно-</a:t>
            </a:r>
            <a:r>
              <a:rPr lang="ru-RU" sz="1800" dirty="0" err="1" smtClean="0">
                <a:solidFill>
                  <a:schemeClr val="bg1"/>
                </a:solidFill>
                <a:latin typeface="Arial Narrow" panose="020B0606020202030204" pitchFamily="34" charset="0"/>
              </a:rPr>
              <a:t>наказателни</a:t>
            </a:r>
            <a:r>
              <a:rPr lang="ru-RU" sz="1800" dirty="0" smtClean="0">
                <a:solidFill>
                  <a:schemeClr val="bg1"/>
                </a:solidFill>
                <a:latin typeface="Arial Narrow" panose="020B0606020202030204" pitchFamily="34" charset="0"/>
              </a:rPr>
              <a:t> дела и 5 </a:t>
            </a:r>
            <a:r>
              <a:rPr lang="ru-RU" sz="1800" dirty="0">
                <a:solidFill>
                  <a:schemeClr val="bg1"/>
                </a:solidFill>
                <a:latin typeface="Arial Narrow" panose="020B0606020202030204" pitchFamily="34" charset="0"/>
              </a:rPr>
              <a:t>по </a:t>
            </a:r>
            <a:r>
              <a:rPr lang="ru-RU" sz="1800" dirty="0" smtClean="0">
                <a:solidFill>
                  <a:schemeClr val="bg1"/>
                </a:solidFill>
                <a:latin typeface="Arial Narrow" panose="020B0606020202030204" pitchFamily="34" charset="0"/>
              </a:rPr>
              <a:t>граждански дела.</a:t>
            </a:r>
            <a:endParaRPr lang="en-US" sz="1800" dirty="0" smtClean="0">
              <a:solidFill>
                <a:schemeClr val="bg1"/>
              </a:solidFill>
              <a:latin typeface="Arial Narrow" panose="020B0606020202030204" pitchFamily="34" charset="0"/>
            </a:endParaRPr>
          </a:p>
          <a:p>
            <a:pPr marL="0" indent="0" algn="just">
              <a:buNone/>
            </a:pPr>
            <a:r>
              <a:rPr lang="bg-BG" sz="1800" dirty="0" smtClean="0">
                <a:solidFill>
                  <a:schemeClr val="bg1"/>
                </a:solidFill>
                <a:latin typeface="Arial Narrow" panose="020B0606020202030204" pitchFamily="34" charset="0"/>
              </a:rPr>
              <a:t>      Потвърдени </a:t>
            </a:r>
            <a:r>
              <a:rPr lang="bg-BG" sz="1800" dirty="0">
                <a:solidFill>
                  <a:schemeClr val="bg1"/>
                </a:solidFill>
                <a:latin typeface="Arial Narrow" panose="020B0606020202030204" pitchFamily="34" charset="0"/>
              </a:rPr>
              <a:t>изцяло са </a:t>
            </a:r>
            <a:r>
              <a:rPr lang="bg-BG" sz="1800" dirty="0" smtClean="0">
                <a:solidFill>
                  <a:schemeClr val="bg1"/>
                </a:solidFill>
                <a:latin typeface="Arial Narrow" panose="020B0606020202030204" pitchFamily="34" charset="0"/>
              </a:rPr>
              <a:t>70 </a:t>
            </a:r>
            <a:r>
              <a:rPr lang="bg-BG" sz="1800" dirty="0">
                <a:solidFill>
                  <a:schemeClr val="bg1"/>
                </a:solidFill>
                <a:latin typeface="Arial Narrow" panose="020B0606020202030204" pitchFamily="34" charset="0"/>
              </a:rPr>
              <a:t>акта, съответно </a:t>
            </a:r>
            <a:r>
              <a:rPr lang="bg-BG" sz="1800" dirty="0" smtClean="0">
                <a:solidFill>
                  <a:schemeClr val="bg1"/>
                </a:solidFill>
                <a:latin typeface="Arial Narrow" panose="020B0606020202030204" pitchFamily="34" charset="0"/>
              </a:rPr>
              <a:t>29 </a:t>
            </a:r>
            <a:r>
              <a:rPr lang="bg-BG" sz="1800" dirty="0">
                <a:solidFill>
                  <a:schemeClr val="bg1"/>
                </a:solidFill>
                <a:latin typeface="Arial Narrow" panose="020B0606020202030204" pitchFamily="34" charset="0"/>
              </a:rPr>
              <a:t>по </a:t>
            </a:r>
            <a:r>
              <a:rPr lang="bg-BG" sz="1800" dirty="0" smtClean="0">
                <a:solidFill>
                  <a:schemeClr val="bg1"/>
                </a:solidFill>
                <a:latin typeface="Arial Narrow" panose="020B0606020202030204" pitchFamily="34" charset="0"/>
              </a:rPr>
              <a:t>наказателни и административно-наказателни дела и 41 </a:t>
            </a:r>
            <a:r>
              <a:rPr lang="bg-BG" sz="1800" dirty="0">
                <a:solidFill>
                  <a:schemeClr val="bg1"/>
                </a:solidFill>
                <a:latin typeface="Arial Narrow" panose="020B0606020202030204" pitchFamily="34" charset="0"/>
              </a:rPr>
              <a:t>по </a:t>
            </a:r>
            <a:r>
              <a:rPr lang="bg-BG" sz="1800" dirty="0" smtClean="0">
                <a:solidFill>
                  <a:schemeClr val="bg1"/>
                </a:solidFill>
                <a:latin typeface="Arial Narrow" panose="020B0606020202030204" pitchFamily="34" charset="0"/>
              </a:rPr>
              <a:t>граждански дела. </a:t>
            </a:r>
            <a:endParaRPr lang="bg-BG" sz="18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4036545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06090"/>
          </a:xfrm>
        </p:spPr>
        <p:txBody>
          <a:bodyPr>
            <a:normAutofit/>
          </a:bodyPr>
          <a:lstStyle/>
          <a:p>
            <a:r>
              <a:rPr lang="bg-BG" sz="3600" dirty="0">
                <a:solidFill>
                  <a:srgbClr val="7030A0"/>
                </a:solidFill>
              </a:rPr>
              <a:t>Качество на съдебните актове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9478522"/>
              </p:ext>
            </p:extLst>
          </p:nvPr>
        </p:nvGraphicFramePr>
        <p:xfrm>
          <a:off x="899592" y="1124744"/>
          <a:ext cx="7344816" cy="2318068"/>
        </p:xfrm>
        <a:graphic>
          <a:graphicData uri="http://schemas.openxmlformats.org/drawingml/2006/table">
            <a:tbl>
              <a:tblPr>
                <a:tableStyleId>{5C22544A-7EE6-4342-B048-85BDC9FD1C3A}</a:tableStyleId>
              </a:tblPr>
              <a:tblGrid>
                <a:gridCol w="1710205"/>
                <a:gridCol w="1982859"/>
                <a:gridCol w="1782999"/>
                <a:gridCol w="1868753"/>
              </a:tblGrid>
              <a:tr h="1169288">
                <a:tc>
                  <a:txBody>
                    <a:bodyPr/>
                    <a:lstStyle/>
                    <a:p>
                      <a:pPr algn="ctr">
                        <a:spcAft>
                          <a:spcPts val="0"/>
                        </a:spcAft>
                      </a:pPr>
                      <a:r>
                        <a:rPr lang="bg-BG" sz="1800" b="1" dirty="0" smtClean="0">
                          <a:effectLst/>
                        </a:rPr>
                        <a:t>Година </a:t>
                      </a:r>
                      <a:r>
                        <a:rPr lang="bg-BG" sz="1800" b="1" dirty="0">
                          <a:effectLst/>
                        </a:rPr>
                        <a:t>/ съдебни </a:t>
                      </a:r>
                      <a:r>
                        <a:rPr lang="bg-BG" sz="1800" b="1" dirty="0" smtClean="0">
                          <a:effectLst/>
                        </a:rPr>
                        <a:t>актове</a:t>
                      </a:r>
                      <a:endParaRPr lang="bg-BG" sz="1800" b="1" dirty="0">
                        <a:effectLst/>
                      </a:endParaRPr>
                    </a:p>
                  </a:txBody>
                  <a:tcPr marL="44450" marR="44450" marT="0" marB="0" anchor="ctr">
                    <a:solidFill>
                      <a:schemeClr val="accent6">
                        <a:lumMod val="40000"/>
                        <a:lumOff val="60000"/>
                      </a:schemeClr>
                    </a:solidFill>
                  </a:tcPr>
                </a:tc>
                <a:tc>
                  <a:txBody>
                    <a:bodyPr/>
                    <a:lstStyle/>
                    <a:p>
                      <a:pPr algn="ctr">
                        <a:spcAft>
                          <a:spcPts val="0"/>
                        </a:spcAft>
                      </a:pPr>
                      <a:r>
                        <a:rPr lang="bg-BG" sz="1800" b="1" dirty="0">
                          <a:effectLst/>
                        </a:rPr>
                        <a:t>Обжалвани </a:t>
                      </a:r>
                      <a:r>
                        <a:rPr lang="bg-BG" sz="1800" b="1" dirty="0" smtClean="0">
                          <a:effectLst/>
                        </a:rPr>
                        <a:t>актове</a:t>
                      </a:r>
                      <a:endParaRPr lang="bg-BG" sz="1800" b="1"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b="1" dirty="0" smtClean="0">
                          <a:effectLst/>
                        </a:rPr>
                        <a:t>Отменени</a:t>
                      </a:r>
                      <a:r>
                        <a:rPr lang="bg-BG" sz="1800" b="1" baseline="0" dirty="0" smtClean="0">
                          <a:effectLst/>
                        </a:rPr>
                        <a:t> и</a:t>
                      </a:r>
                      <a:r>
                        <a:rPr lang="bg-BG" sz="1800" b="1" dirty="0" smtClean="0">
                          <a:effectLst/>
                        </a:rPr>
                        <a:t>зцяло</a:t>
                      </a:r>
                      <a:endParaRPr lang="bg-BG" sz="1800" b="1"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b="1" dirty="0">
                          <a:effectLst/>
                        </a:rPr>
                        <a:t>%</a:t>
                      </a:r>
                      <a:endParaRPr lang="bg-BG" sz="1800" b="1" dirty="0">
                        <a:effectLst/>
                        <a:latin typeface="Times New Roman"/>
                        <a:ea typeface="Times New Roman"/>
                      </a:endParaRPr>
                    </a:p>
                  </a:txBody>
                  <a:tcPr marL="44450" marR="44450" marT="0" marB="0" anchor="ctr">
                    <a:solidFill>
                      <a:schemeClr val="accent6">
                        <a:lumMod val="40000"/>
                        <a:lumOff val="60000"/>
                      </a:schemeClr>
                    </a:solidFill>
                  </a:tcPr>
                </a:tc>
              </a:tr>
              <a:tr h="287195">
                <a:tc>
                  <a:txBody>
                    <a:bodyPr/>
                    <a:lstStyle/>
                    <a:p>
                      <a:pPr algn="ctr">
                        <a:spcAft>
                          <a:spcPts val="0"/>
                        </a:spcAft>
                      </a:pPr>
                      <a:r>
                        <a:rPr lang="bg-BG" sz="1800" b="1" dirty="0" smtClean="0">
                          <a:effectLst/>
                        </a:rPr>
                        <a:t>2020</a:t>
                      </a:r>
                      <a:endParaRPr lang="bg-BG" sz="1800" b="1"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72</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Times New Roman"/>
                          <a:ea typeface="Times New Roman"/>
                        </a:rPr>
                        <a:t>26</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Times New Roman"/>
                          <a:ea typeface="Times New Roman"/>
                        </a:rPr>
                        <a:t>36</a:t>
                      </a:r>
                      <a:endParaRPr lang="bg-BG" sz="1800" dirty="0">
                        <a:effectLst/>
                        <a:latin typeface="Times New Roman"/>
                        <a:ea typeface="Times New Roman"/>
                      </a:endParaRPr>
                    </a:p>
                  </a:txBody>
                  <a:tcPr marL="44450" marR="44450" marT="0" marB="0">
                    <a:solidFill>
                      <a:schemeClr val="accent6">
                        <a:lumMod val="40000"/>
                        <a:lumOff val="60000"/>
                      </a:schemeClr>
                    </a:solidFill>
                  </a:tcPr>
                </a:tc>
              </a:tr>
              <a:tr h="287195">
                <a:tc>
                  <a:txBody>
                    <a:bodyPr/>
                    <a:lstStyle/>
                    <a:p>
                      <a:pPr algn="ctr">
                        <a:spcAft>
                          <a:spcPts val="0"/>
                        </a:spcAft>
                      </a:pPr>
                      <a:r>
                        <a:rPr lang="bg-BG" sz="1800" b="1" dirty="0" smtClean="0">
                          <a:effectLst/>
                        </a:rPr>
                        <a:t>2021</a:t>
                      </a:r>
                      <a:endParaRPr lang="bg-BG" sz="1800" b="1"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119</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25</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21</a:t>
                      </a:r>
                      <a:endParaRPr lang="bg-BG" sz="1800" dirty="0">
                        <a:effectLst/>
                        <a:latin typeface="Times New Roman"/>
                        <a:ea typeface="Times New Roman"/>
                      </a:endParaRPr>
                    </a:p>
                  </a:txBody>
                  <a:tcPr marL="44450" marR="44450" marT="0" marB="0">
                    <a:solidFill>
                      <a:schemeClr val="accent6">
                        <a:lumMod val="40000"/>
                        <a:lumOff val="60000"/>
                      </a:schemeClr>
                    </a:solidFill>
                  </a:tcPr>
                </a:tc>
              </a:tr>
              <a:tr h="287195">
                <a:tc>
                  <a:txBody>
                    <a:bodyPr/>
                    <a:lstStyle/>
                    <a:p>
                      <a:pPr algn="ctr">
                        <a:spcAft>
                          <a:spcPts val="0"/>
                        </a:spcAft>
                      </a:pPr>
                      <a:r>
                        <a:rPr lang="bg-BG" sz="1800" b="1" dirty="0" smtClean="0">
                          <a:effectLst/>
                        </a:rPr>
                        <a:t>2022</a:t>
                      </a:r>
                      <a:endParaRPr lang="bg-BG" sz="1800" b="1"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117</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26</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22</a:t>
                      </a:r>
                      <a:endParaRPr lang="bg-BG" sz="1800" dirty="0">
                        <a:effectLst/>
                        <a:latin typeface="Times New Roman"/>
                        <a:ea typeface="Times New Roman"/>
                      </a:endParaRPr>
                    </a:p>
                  </a:txBody>
                  <a:tcPr marL="44450" marR="44450" marT="0" marB="0">
                    <a:solidFill>
                      <a:schemeClr val="accent6">
                        <a:lumMod val="40000"/>
                        <a:lumOff val="60000"/>
                      </a:schemeClr>
                    </a:solidFill>
                  </a:tcPr>
                </a:tc>
              </a:tr>
              <a:tr h="287195">
                <a:tc>
                  <a:txBody>
                    <a:bodyPr/>
                    <a:lstStyle/>
                    <a:p>
                      <a:pPr algn="ctr">
                        <a:spcAft>
                          <a:spcPts val="0"/>
                        </a:spcAft>
                      </a:pPr>
                      <a:r>
                        <a:rPr lang="bg-BG" sz="1800" b="1" dirty="0" smtClean="0">
                          <a:effectLst/>
                        </a:rPr>
                        <a:t>2023</a:t>
                      </a:r>
                      <a:endParaRPr lang="bg-BG" sz="1800" b="1"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mn-lt"/>
                          <a:ea typeface="+mn-ea"/>
                        </a:rPr>
                        <a:t>79</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Times New Roman"/>
                          <a:ea typeface="Times New Roman"/>
                        </a:rPr>
                        <a:t>14</a:t>
                      </a:r>
                      <a:endParaRPr lang="bg-BG" sz="1800" dirty="0">
                        <a:effectLst/>
                        <a:latin typeface="Times New Roman"/>
                        <a:ea typeface="Times New Roman"/>
                      </a:endParaRPr>
                    </a:p>
                  </a:txBody>
                  <a:tcPr marL="44450" marR="44450" marT="0" marB="0">
                    <a:solidFill>
                      <a:schemeClr val="accent6">
                        <a:lumMod val="40000"/>
                        <a:lumOff val="60000"/>
                      </a:schemeClr>
                    </a:solidFill>
                  </a:tcPr>
                </a:tc>
                <a:tc>
                  <a:txBody>
                    <a:bodyPr/>
                    <a:lstStyle/>
                    <a:p>
                      <a:pPr algn="ctr">
                        <a:spcAft>
                          <a:spcPts val="0"/>
                        </a:spcAft>
                      </a:pPr>
                      <a:r>
                        <a:rPr lang="bg-BG" sz="1800" dirty="0" smtClean="0">
                          <a:effectLst/>
                          <a:latin typeface="Times New Roman"/>
                          <a:ea typeface="Times New Roman"/>
                        </a:rPr>
                        <a:t>14</a:t>
                      </a:r>
                      <a:endParaRPr lang="bg-BG" sz="1800" dirty="0">
                        <a:effectLst/>
                        <a:latin typeface="Times New Roman"/>
                        <a:ea typeface="Times New Roman"/>
                      </a:endParaRPr>
                    </a:p>
                  </a:txBody>
                  <a:tcPr marL="44450" marR="44450" marT="0" marB="0">
                    <a:solidFill>
                      <a:schemeClr val="accent6">
                        <a:lumMod val="40000"/>
                        <a:lumOff val="6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70480642"/>
              </p:ext>
            </p:extLst>
          </p:nvPr>
        </p:nvGraphicFramePr>
        <p:xfrm>
          <a:off x="899592" y="3717032"/>
          <a:ext cx="7344816" cy="2520280"/>
        </p:xfrm>
        <a:graphic>
          <a:graphicData uri="http://schemas.openxmlformats.org/drawingml/2006/table">
            <a:tbl>
              <a:tblPr>
                <a:tableStyleId>{5C22544A-7EE6-4342-B048-85BDC9FD1C3A}</a:tableStyleId>
              </a:tblPr>
              <a:tblGrid>
                <a:gridCol w="1939646"/>
                <a:gridCol w="2158017"/>
                <a:gridCol w="1940503"/>
                <a:gridCol w="1306650"/>
              </a:tblGrid>
              <a:tr h="1260140">
                <a:tc>
                  <a:txBody>
                    <a:bodyPr/>
                    <a:lstStyle/>
                    <a:p>
                      <a:pPr algn="ctr">
                        <a:spcAft>
                          <a:spcPts val="0"/>
                        </a:spcAft>
                      </a:pPr>
                      <a:r>
                        <a:rPr lang="bg-BG" sz="2000" b="1" dirty="0">
                          <a:effectLst/>
                        </a:rPr>
                        <a:t>Година / съдебни </a:t>
                      </a:r>
                      <a:r>
                        <a:rPr lang="bg-BG" sz="2000" b="1" dirty="0" smtClean="0">
                          <a:effectLst/>
                        </a:rPr>
                        <a:t>актове</a:t>
                      </a:r>
                      <a:endParaRPr lang="bg-BG" sz="2000" b="1" dirty="0">
                        <a:effectLst/>
                      </a:endParaRPr>
                    </a:p>
                  </a:txBody>
                  <a:tcPr marL="44450" marR="44450" marT="0" marB="0" anchor="ctr">
                    <a:solidFill>
                      <a:schemeClr val="accent6">
                        <a:lumMod val="20000"/>
                        <a:lumOff val="80000"/>
                      </a:schemeClr>
                    </a:solidFill>
                  </a:tcPr>
                </a:tc>
                <a:tc>
                  <a:txBody>
                    <a:bodyPr/>
                    <a:lstStyle/>
                    <a:p>
                      <a:pPr algn="ctr">
                        <a:spcAft>
                          <a:spcPts val="0"/>
                        </a:spcAft>
                      </a:pPr>
                      <a:r>
                        <a:rPr lang="bg-BG" sz="2000" b="1" dirty="0">
                          <a:effectLst/>
                        </a:rPr>
                        <a:t>Обжалвани </a:t>
                      </a:r>
                      <a:r>
                        <a:rPr lang="bg-BG" sz="2000" b="1" dirty="0" smtClean="0">
                          <a:effectLst/>
                        </a:rPr>
                        <a:t>актове</a:t>
                      </a:r>
                      <a:endParaRPr lang="bg-BG" sz="2000" b="1"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2000" b="1" dirty="0" smtClean="0">
                          <a:effectLst/>
                        </a:rPr>
                        <a:t>Потвърдени</a:t>
                      </a:r>
                      <a:r>
                        <a:rPr lang="bg-BG" sz="2000" b="1" baseline="0" dirty="0" smtClean="0">
                          <a:effectLst/>
                        </a:rPr>
                        <a:t> и</a:t>
                      </a:r>
                      <a:r>
                        <a:rPr lang="bg-BG" sz="2000" b="1" dirty="0" smtClean="0">
                          <a:effectLst/>
                        </a:rPr>
                        <a:t>зцяло</a:t>
                      </a:r>
                      <a:endParaRPr lang="bg-BG" sz="2000" b="1"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2000" b="1" dirty="0">
                          <a:effectLst/>
                        </a:rPr>
                        <a:t>%</a:t>
                      </a:r>
                      <a:endParaRPr lang="bg-BG" sz="2000" b="1" dirty="0">
                        <a:effectLst/>
                        <a:latin typeface="Times New Roman"/>
                        <a:ea typeface="Times New Roman"/>
                      </a:endParaRPr>
                    </a:p>
                  </a:txBody>
                  <a:tcPr marL="44450" marR="44450" marT="0" marB="0" anchor="ctr">
                    <a:solidFill>
                      <a:schemeClr val="accent6">
                        <a:lumMod val="20000"/>
                        <a:lumOff val="80000"/>
                      </a:schemeClr>
                    </a:solidFill>
                  </a:tcPr>
                </a:tc>
              </a:tr>
              <a:tr h="315035">
                <a:tc>
                  <a:txBody>
                    <a:bodyPr/>
                    <a:lstStyle/>
                    <a:p>
                      <a:pPr algn="ctr">
                        <a:spcAft>
                          <a:spcPts val="0"/>
                        </a:spcAft>
                      </a:pPr>
                      <a:r>
                        <a:rPr lang="bg-BG" sz="2000" b="1" dirty="0" smtClean="0">
                          <a:effectLst/>
                        </a:rPr>
                        <a:t>2020</a:t>
                      </a:r>
                      <a:endParaRPr lang="bg-BG" sz="20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72</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37</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51</a:t>
                      </a:r>
                      <a:endParaRPr lang="bg-BG" sz="2000" dirty="0">
                        <a:effectLst/>
                        <a:latin typeface="Times New Roman"/>
                        <a:ea typeface="Times New Roman"/>
                      </a:endParaRPr>
                    </a:p>
                  </a:txBody>
                  <a:tcPr marL="44450" marR="44450" marT="0" marB="0">
                    <a:solidFill>
                      <a:schemeClr val="accent6">
                        <a:lumMod val="20000"/>
                        <a:lumOff val="80000"/>
                      </a:schemeClr>
                    </a:solidFill>
                  </a:tcPr>
                </a:tc>
              </a:tr>
              <a:tr h="315035">
                <a:tc>
                  <a:txBody>
                    <a:bodyPr/>
                    <a:lstStyle/>
                    <a:p>
                      <a:pPr algn="ctr">
                        <a:spcAft>
                          <a:spcPts val="0"/>
                        </a:spcAft>
                      </a:pPr>
                      <a:r>
                        <a:rPr lang="bg-BG" sz="2000" b="1" dirty="0" smtClean="0">
                          <a:effectLst/>
                        </a:rPr>
                        <a:t>2021</a:t>
                      </a:r>
                      <a:endParaRPr lang="bg-BG" sz="20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119</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67</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56</a:t>
                      </a:r>
                      <a:endParaRPr lang="bg-BG" sz="2000" dirty="0">
                        <a:effectLst/>
                        <a:latin typeface="Times New Roman"/>
                        <a:ea typeface="Times New Roman"/>
                      </a:endParaRPr>
                    </a:p>
                  </a:txBody>
                  <a:tcPr marL="44450" marR="44450" marT="0" marB="0">
                    <a:solidFill>
                      <a:schemeClr val="accent6">
                        <a:lumMod val="20000"/>
                        <a:lumOff val="80000"/>
                      </a:schemeClr>
                    </a:solidFill>
                  </a:tcPr>
                </a:tc>
              </a:tr>
              <a:tr h="315035">
                <a:tc>
                  <a:txBody>
                    <a:bodyPr/>
                    <a:lstStyle/>
                    <a:p>
                      <a:pPr algn="ctr">
                        <a:spcAft>
                          <a:spcPts val="0"/>
                        </a:spcAft>
                      </a:pPr>
                      <a:r>
                        <a:rPr lang="bg-BG" sz="2000" b="1" dirty="0" smtClean="0">
                          <a:effectLst/>
                        </a:rPr>
                        <a:t>2022</a:t>
                      </a:r>
                      <a:endParaRPr lang="bg-BG" sz="20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117</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62</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53</a:t>
                      </a:r>
                      <a:endParaRPr lang="bg-BG" sz="2000" dirty="0">
                        <a:effectLst/>
                        <a:latin typeface="Times New Roman"/>
                        <a:ea typeface="Times New Roman"/>
                      </a:endParaRPr>
                    </a:p>
                  </a:txBody>
                  <a:tcPr marL="44450" marR="44450" marT="0" marB="0">
                    <a:solidFill>
                      <a:schemeClr val="accent6">
                        <a:lumMod val="20000"/>
                        <a:lumOff val="80000"/>
                      </a:schemeClr>
                    </a:solidFill>
                  </a:tcPr>
                </a:tc>
              </a:tr>
              <a:tr h="315035">
                <a:tc>
                  <a:txBody>
                    <a:bodyPr/>
                    <a:lstStyle/>
                    <a:p>
                      <a:pPr algn="ctr">
                        <a:spcAft>
                          <a:spcPts val="0"/>
                        </a:spcAft>
                      </a:pPr>
                      <a:r>
                        <a:rPr lang="bg-BG" sz="2000" b="1" dirty="0" smtClean="0">
                          <a:effectLst/>
                        </a:rPr>
                        <a:t>2023</a:t>
                      </a:r>
                      <a:endParaRPr lang="bg-BG" sz="2000" b="1"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79</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70</a:t>
                      </a:r>
                      <a:endParaRPr lang="bg-BG" sz="20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2000" dirty="0" smtClean="0">
                          <a:effectLst/>
                          <a:latin typeface="+mn-lt"/>
                          <a:ea typeface="+mn-ea"/>
                        </a:rPr>
                        <a:t>89</a:t>
                      </a:r>
                      <a:endParaRPr lang="bg-BG" sz="2000" dirty="0">
                        <a:effectLst/>
                        <a:latin typeface="Times New Roman"/>
                        <a:ea typeface="Times New Roman"/>
                      </a:endParaRPr>
                    </a:p>
                  </a:txBody>
                  <a:tcPr marL="44450" marR="4445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283491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363272" cy="6048672"/>
          </a:xfrm>
        </p:spPr>
        <p:txBody>
          <a:bodyPr>
            <a:normAutofit/>
          </a:bodyPr>
          <a:lstStyle/>
          <a:p>
            <a:pPr marL="0" indent="0" algn="just">
              <a:buNone/>
            </a:pPr>
            <a:endParaRPr lang="bg-BG" sz="1800" dirty="0" smtClean="0"/>
          </a:p>
          <a:p>
            <a:pPr marL="0" indent="0" algn="just">
              <a:buNone/>
            </a:pPr>
            <a:r>
              <a:rPr lang="bg-BG" sz="2000" dirty="0" smtClean="0">
                <a:solidFill>
                  <a:schemeClr val="bg1"/>
                </a:solidFill>
                <a:latin typeface="Arial Narrow" panose="020B0606020202030204" pitchFamily="34" charset="0"/>
              </a:rPr>
              <a:t>Годишният доклад на Районен съд - Велики  Преслав за 2023 година се изготвя на основание чл. 80, ал. 1, т. 12 от ЗСВ и обхваща дейността на съда в цялост за календарна година, като я отразява в аналитичен вид, със съответните статистически данни, изводи, констатирани проблеми и предложения за подобряване работата на съда, чрез съпоставяне с данните от предходните отчетни години. </a:t>
            </a:r>
          </a:p>
          <a:p>
            <a:pPr marL="0" indent="0" algn="just">
              <a:buNone/>
            </a:pPr>
            <a:endParaRPr lang="bg-BG" sz="2000" dirty="0">
              <a:solidFill>
                <a:schemeClr val="bg1"/>
              </a:solidFill>
              <a:latin typeface="Arial Narrow" panose="020B0606020202030204" pitchFamily="34" charset="0"/>
            </a:endParaRPr>
          </a:p>
          <a:p>
            <a:pPr marL="0" indent="0">
              <a:buNone/>
            </a:pPr>
            <a:r>
              <a:rPr lang="bg-BG" sz="2000" dirty="0">
                <a:solidFill>
                  <a:schemeClr val="bg1"/>
                </a:solidFill>
                <a:latin typeface="Arial Narrow" panose="020B0606020202030204" pitchFamily="34" charset="0"/>
              </a:rPr>
              <a:t>Всички посочени статистически данни в доклада отразяват периода до </a:t>
            </a:r>
            <a:r>
              <a:rPr lang="bg-BG" sz="2000" dirty="0" smtClean="0">
                <a:solidFill>
                  <a:schemeClr val="bg1"/>
                </a:solidFill>
                <a:latin typeface="Arial Narrow" panose="020B0606020202030204" pitchFamily="34" charset="0"/>
              </a:rPr>
              <a:t>31.12.2023г</a:t>
            </a:r>
            <a:r>
              <a:rPr lang="bg-BG" sz="2000" dirty="0">
                <a:solidFill>
                  <a:schemeClr val="bg1"/>
                </a:solidFill>
                <a:latin typeface="Arial Narrow" panose="020B0606020202030204" pitchFamily="34" charset="0"/>
              </a:rPr>
              <a:t>.</a:t>
            </a:r>
          </a:p>
          <a:p>
            <a:pPr marL="0" indent="0">
              <a:buNone/>
            </a:pPr>
            <a:endParaRPr lang="en-US" sz="2000" dirty="0" smtClean="0">
              <a:solidFill>
                <a:schemeClr val="bg1"/>
              </a:solidFill>
              <a:latin typeface="Arial Narrow" panose="020B0606020202030204" pitchFamily="34" charset="0"/>
            </a:endParaRPr>
          </a:p>
          <a:p>
            <a:pPr marL="0" indent="0">
              <a:buNone/>
            </a:pPr>
            <a:r>
              <a:rPr lang="en-US" sz="2000" dirty="0" smtClean="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Изготвил</a:t>
            </a:r>
            <a:r>
              <a:rPr lang="bg-BG" sz="2000" dirty="0">
                <a:solidFill>
                  <a:schemeClr val="bg1"/>
                </a:solidFill>
                <a:latin typeface="Arial Narrow" panose="020B0606020202030204" pitchFamily="34" charset="0"/>
              </a:rPr>
              <a:t>:      </a:t>
            </a:r>
          </a:p>
          <a:p>
            <a:pPr marL="0" indent="0">
              <a:buNone/>
            </a:pPr>
            <a:r>
              <a:rPr lang="en-US"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Дияна </a:t>
            </a:r>
            <a:r>
              <a:rPr lang="bg-BG" sz="2000" dirty="0">
                <a:solidFill>
                  <a:schemeClr val="bg1"/>
                </a:solidFill>
                <a:latin typeface="Arial Narrow" panose="020B0606020202030204" pitchFamily="34" charset="0"/>
              </a:rPr>
              <a:t>Петрова</a:t>
            </a:r>
          </a:p>
          <a:p>
            <a:pPr marL="0" indent="0">
              <a:buNone/>
            </a:pPr>
            <a:r>
              <a:rPr lang="bg-BG" sz="2000" dirty="0">
                <a:solidFill>
                  <a:schemeClr val="bg1"/>
                </a:solidFill>
                <a:latin typeface="Arial Narrow" panose="020B0606020202030204" pitchFamily="34" charset="0"/>
              </a:rPr>
              <a:t> </a:t>
            </a:r>
          </a:p>
          <a:p>
            <a:pPr marL="0" indent="0">
              <a:buNone/>
            </a:pPr>
            <a:r>
              <a:rPr lang="en-US" sz="2000" dirty="0" smtClean="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Председател </a:t>
            </a:r>
            <a:r>
              <a:rPr lang="bg-BG" sz="2000" dirty="0">
                <a:solidFill>
                  <a:schemeClr val="bg1"/>
                </a:solidFill>
                <a:latin typeface="Arial Narrow" panose="020B0606020202030204" pitchFamily="34" charset="0"/>
              </a:rPr>
              <a:t>на Районен съд - Велики Преслав</a:t>
            </a:r>
          </a:p>
          <a:p>
            <a:endParaRPr lang="bg-BG" dirty="0"/>
          </a:p>
        </p:txBody>
      </p:sp>
    </p:spTree>
    <p:extLst>
      <p:ext uri="{BB962C8B-B14F-4D97-AF65-F5344CB8AC3E}">
        <p14:creationId xmlns:p14="http://schemas.microsoft.com/office/powerpoint/2010/main" val="28696358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46250"/>
          </a:xfrm>
        </p:spPr>
        <p:txBody>
          <a:bodyPr>
            <a:noAutofit/>
          </a:bodyPr>
          <a:lstStyle/>
          <a:p>
            <a:r>
              <a:rPr lang="ru-RU" sz="2800" dirty="0">
                <a:solidFill>
                  <a:srgbClr val="7030A0"/>
                </a:solidFill>
              </a:rPr>
              <a:t>4.Натовареност – по щат и действителна натовареност, спрямо дела за </a:t>
            </a:r>
            <a:r>
              <a:rPr lang="ru-RU" sz="2800" dirty="0" err="1" smtClean="0">
                <a:solidFill>
                  <a:srgbClr val="7030A0"/>
                </a:solidFill>
              </a:rPr>
              <a:t>разглеждане</a:t>
            </a:r>
            <a:r>
              <a:rPr lang="ru-RU" sz="2800" dirty="0" smtClean="0">
                <a:solidFill>
                  <a:srgbClr val="7030A0"/>
                </a:solidFill>
              </a:rPr>
              <a:t>  </a:t>
            </a:r>
            <a:r>
              <a:rPr lang="ru-RU" sz="2800" dirty="0">
                <a:solidFill>
                  <a:srgbClr val="7030A0"/>
                </a:solidFill>
              </a:rPr>
              <a:t>и спрямо свършени дела, за периода </a:t>
            </a:r>
            <a:r>
              <a:rPr lang="ru-RU" sz="2800" dirty="0" smtClean="0">
                <a:solidFill>
                  <a:srgbClr val="7030A0"/>
                </a:solidFill>
              </a:rPr>
              <a:t>     2020-2023 </a:t>
            </a:r>
            <a:r>
              <a:rPr lang="ru-RU" sz="2800" dirty="0">
                <a:solidFill>
                  <a:srgbClr val="7030A0"/>
                </a:solidFill>
              </a:rPr>
              <a:t>г.</a:t>
            </a:r>
            <a:endParaRPr lang="bg-BG" sz="2800" dirty="0">
              <a:solidFill>
                <a:srgbClr val="7030A0"/>
              </a:solidFill>
            </a:endParaRPr>
          </a:p>
        </p:txBody>
      </p:sp>
      <p:sp>
        <p:nvSpPr>
          <p:cNvPr id="3" name="Content Placeholder 2"/>
          <p:cNvSpPr>
            <a:spLocks noGrp="1"/>
          </p:cNvSpPr>
          <p:nvPr>
            <p:ph idx="1"/>
          </p:nvPr>
        </p:nvSpPr>
        <p:spPr>
          <a:xfrm>
            <a:off x="467544" y="2276872"/>
            <a:ext cx="8229600" cy="4464496"/>
          </a:xfrm>
        </p:spPr>
        <p:txBody>
          <a:bodyPr>
            <a:normAutofit fontScale="62500" lnSpcReduction="20000"/>
          </a:bodyPr>
          <a:lstStyle/>
          <a:p>
            <a:pPr marL="0" indent="0" algn="just">
              <a:buNone/>
            </a:pPr>
            <a:r>
              <a:rPr lang="bg-BG" sz="1800" dirty="0" smtClean="0"/>
              <a:t>      </a:t>
            </a:r>
            <a:r>
              <a:rPr lang="bg-BG" sz="2600" dirty="0" smtClean="0">
                <a:solidFill>
                  <a:schemeClr val="bg1"/>
                </a:solidFill>
                <a:latin typeface="Arial Narrow" panose="020B0606020202030204" pitchFamily="34" charset="0"/>
              </a:rPr>
              <a:t>Всички постъпващи за разглеждане дела в Районен съд - Велики Преслав се разпределят между съдиите по принципа на случайния избор чрез ЕИСС. Изключения се допускат със заповед на Председателя на ВПРС. Делата по дежурство се разпределят 100% по всички видове дела.</a:t>
            </a:r>
          </a:p>
          <a:p>
            <a:pPr marL="0" indent="0" algn="just">
              <a:buNone/>
            </a:pPr>
            <a:r>
              <a:rPr lang="ru-RU" sz="2600" dirty="0">
                <a:solidFill>
                  <a:schemeClr val="bg1"/>
                </a:solidFill>
                <a:latin typeface="Arial Narrow" panose="020B0606020202030204" pitchFamily="34" charset="0"/>
              </a:rPr>
              <a:t> </a:t>
            </a:r>
            <a:r>
              <a:rPr lang="ru-RU" sz="2600" dirty="0" smtClean="0">
                <a:solidFill>
                  <a:schemeClr val="bg1"/>
                </a:solidFill>
                <a:latin typeface="Arial Narrow" panose="020B0606020202030204" pitchFamily="34" charset="0"/>
              </a:rPr>
              <a:t>    </a:t>
            </a:r>
            <a:r>
              <a:rPr lang="bg-BG" sz="2600" dirty="0" smtClean="0">
                <a:solidFill>
                  <a:schemeClr val="bg1"/>
                </a:solidFill>
                <a:latin typeface="Arial Narrow" panose="020B0606020202030204" pitchFamily="34" charset="0"/>
              </a:rPr>
              <a:t>През отчетния период към 31.12.2023 г. в районния съд по щат са четирима съдии /с решение по протокол №40 от 05.12.2023г. на СК на ВСС на </a:t>
            </a:r>
            <a:r>
              <a:rPr lang="bg-BG" sz="2600" dirty="0" err="1" smtClean="0">
                <a:solidFill>
                  <a:schemeClr val="bg1"/>
                </a:solidFill>
                <a:latin typeface="Arial Narrow" panose="020B0606020202030204" pitchFamily="34" charset="0"/>
              </a:rPr>
              <a:t>осн</a:t>
            </a:r>
            <a:r>
              <a:rPr lang="bg-BG" sz="2600" dirty="0" smtClean="0">
                <a:solidFill>
                  <a:schemeClr val="bg1"/>
                </a:solidFill>
                <a:latin typeface="Arial Narrow" panose="020B0606020202030204" pitchFamily="34" charset="0"/>
              </a:rPr>
              <a:t>.чл.194, ал.1 от ЗСВ се закрива 1 щатна бройка в РС-В.Преслав и премества съдия Елена </a:t>
            </a:r>
            <a:r>
              <a:rPr lang="bg-BG" sz="2600" dirty="0" err="1" smtClean="0">
                <a:solidFill>
                  <a:schemeClr val="bg1"/>
                </a:solidFill>
                <a:latin typeface="Arial Narrow" panose="020B0606020202030204" pitchFamily="34" charset="0"/>
              </a:rPr>
              <a:t>Геренска</a:t>
            </a:r>
            <a:r>
              <a:rPr lang="bg-BG" sz="2600" dirty="0" smtClean="0">
                <a:solidFill>
                  <a:schemeClr val="bg1"/>
                </a:solidFill>
                <a:latin typeface="Arial Narrow" panose="020B0606020202030204" pitchFamily="34" charset="0"/>
              </a:rPr>
              <a:t> в РС-Провадия считано от 01.08.2024г., а с решение по протокол №37 от 14.12.2023г. на Пленума на ВСС на </a:t>
            </a:r>
            <a:r>
              <a:rPr lang="bg-BG" sz="2600" dirty="0" err="1" smtClean="0">
                <a:solidFill>
                  <a:schemeClr val="bg1"/>
                </a:solidFill>
                <a:latin typeface="Arial Narrow" panose="020B0606020202030204" pitchFamily="34" charset="0"/>
              </a:rPr>
              <a:t>осн</a:t>
            </a:r>
            <a:r>
              <a:rPr lang="bg-BG" sz="2600" dirty="0" smtClean="0">
                <a:solidFill>
                  <a:schemeClr val="bg1"/>
                </a:solidFill>
                <a:latin typeface="Arial Narrow" panose="020B0606020202030204" pitchFamily="34" charset="0"/>
              </a:rPr>
              <a:t>.чл.30, ал.1, т.8 от ЗСВ се разкрива 1 щатна бройка за съдия в РС-В.Преслав/, като единия щат не е запълнен, поради разкриването му в края на годината и през отчетния период са работили трима съдии. Всички работили през отчетния период съдии са включени в графика за дежурства с процент на разпределение на делата по дежурство 100%.</a:t>
            </a:r>
          </a:p>
          <a:p>
            <a:pPr marL="0" indent="0" algn="just">
              <a:buNone/>
            </a:pPr>
            <a:r>
              <a:rPr lang="bg-BG" sz="2600" dirty="0" smtClean="0">
                <a:solidFill>
                  <a:schemeClr val="bg1"/>
                </a:solidFill>
                <a:latin typeface="Arial Narrow" panose="020B0606020202030204" pitchFamily="34" charset="0"/>
              </a:rPr>
              <a:t>     От 01.</a:t>
            </a:r>
            <a:r>
              <a:rPr lang="bg-BG" sz="2600" dirty="0" err="1" smtClean="0">
                <a:solidFill>
                  <a:schemeClr val="bg1"/>
                </a:solidFill>
                <a:latin typeface="Arial Narrow" panose="020B0606020202030204" pitchFamily="34" charset="0"/>
              </a:rPr>
              <a:t>01</a:t>
            </a:r>
            <a:r>
              <a:rPr lang="bg-BG" sz="2600" dirty="0" smtClean="0">
                <a:solidFill>
                  <a:schemeClr val="bg1"/>
                </a:solidFill>
                <a:latin typeface="Arial Narrow" panose="020B0606020202030204" pitchFamily="34" charset="0"/>
              </a:rPr>
              <a:t>.2023 г. с решение на Общото събрание на съдиите, въз основа на което са издадени и съответните разпореждания на Председателя на ВПРС са определени два смесени състава на съдиите Дияна Петрова и Елена </a:t>
            </a:r>
            <a:r>
              <a:rPr lang="bg-BG" sz="2600" dirty="0" err="1" smtClean="0">
                <a:solidFill>
                  <a:schemeClr val="bg1"/>
                </a:solidFill>
                <a:latin typeface="Arial Narrow" panose="020B0606020202030204" pitchFamily="34" charset="0"/>
              </a:rPr>
              <a:t>Геренска</a:t>
            </a:r>
            <a:r>
              <a:rPr lang="bg-BG" sz="2600" dirty="0" smtClean="0">
                <a:solidFill>
                  <a:schemeClr val="bg1"/>
                </a:solidFill>
                <a:latin typeface="Arial Narrow" panose="020B0606020202030204" pitchFamily="34" charset="0"/>
              </a:rPr>
              <a:t> и един граждански състав на съдия Соня Стефанова. Съдия Соня Стефанова, участва 100 % в разпределение на всички граждански дела и наказателни дела по дежурство, като е намален процента на участие в разпределението на гражданските дела на смесените състави, на които участват 100 % в разпределението на наказателните дела и делата </a:t>
            </a:r>
            <a:r>
              <a:rPr lang="ru-RU" sz="2600" dirty="0" smtClean="0">
                <a:solidFill>
                  <a:schemeClr val="bg1"/>
                </a:solidFill>
                <a:latin typeface="Arial Narrow" panose="020B0606020202030204" pitchFamily="34" charset="0"/>
              </a:rPr>
              <a:t>по </a:t>
            </a:r>
            <a:r>
              <a:rPr lang="ru-RU" sz="2600" dirty="0">
                <a:solidFill>
                  <a:schemeClr val="bg1"/>
                </a:solidFill>
                <a:latin typeface="Arial Narrow" panose="020B0606020202030204" pitchFamily="34" charset="0"/>
              </a:rPr>
              <a:t>дежурство, граждански дела-</a:t>
            </a:r>
            <a:r>
              <a:rPr lang="ru-RU" sz="2600" dirty="0" err="1">
                <a:solidFill>
                  <a:schemeClr val="bg1"/>
                </a:solidFill>
                <a:latin typeface="Arial Narrow" panose="020B0606020202030204" pitchFamily="34" charset="0"/>
              </a:rPr>
              <a:t>заповедни</a:t>
            </a:r>
            <a:r>
              <a:rPr lang="ru-RU" sz="2600" dirty="0">
                <a:solidFill>
                  <a:schemeClr val="bg1"/>
                </a:solidFill>
                <a:latin typeface="Arial Narrow" panose="020B0606020202030204" pitchFamily="34" charset="0"/>
              </a:rPr>
              <a:t> производства се </a:t>
            </a:r>
            <a:r>
              <a:rPr lang="ru-RU" sz="2600" dirty="0" err="1">
                <a:solidFill>
                  <a:schemeClr val="bg1"/>
                </a:solidFill>
                <a:latin typeface="Arial Narrow" panose="020B0606020202030204" pitchFamily="34" charset="0"/>
              </a:rPr>
              <a:t>разпределят</a:t>
            </a:r>
            <a:r>
              <a:rPr lang="ru-RU" sz="2600" dirty="0">
                <a:solidFill>
                  <a:schemeClr val="bg1"/>
                </a:solidFill>
                <a:latin typeface="Arial Narrow" panose="020B0606020202030204" pitchFamily="34" charset="0"/>
              </a:rPr>
              <a:t> при </a:t>
            </a:r>
            <a:r>
              <a:rPr lang="bg-BG" sz="2600" dirty="0" smtClean="0">
                <a:solidFill>
                  <a:schemeClr val="bg1"/>
                </a:solidFill>
                <a:latin typeface="Arial Narrow" panose="020B0606020202030204" pitchFamily="34" charset="0"/>
              </a:rPr>
              <a:t>натовареност 100% от всички съдии, в групата за разпределение на граждански дела по чл.50 от СК, </a:t>
            </a:r>
            <a:r>
              <a:rPr lang="bg-BG" sz="2600" dirty="0" err="1" smtClean="0">
                <a:solidFill>
                  <a:schemeClr val="bg1"/>
                </a:solidFill>
                <a:latin typeface="Arial Narrow" panose="020B0606020202030204" pitchFamily="34" charset="0"/>
              </a:rPr>
              <a:t>ЗЗДетето</a:t>
            </a:r>
            <a:r>
              <a:rPr lang="bg-BG" sz="2600" dirty="0" smtClean="0">
                <a:solidFill>
                  <a:schemeClr val="bg1"/>
                </a:solidFill>
                <a:latin typeface="Arial Narrow" panose="020B0606020202030204" pitchFamily="34" charset="0"/>
              </a:rPr>
              <a:t>, искания за настаняване на лица по ЗСУ и чл.6, ал.2 от СК са включени съдиите Дияна Петрова и Елена </a:t>
            </a:r>
            <a:r>
              <a:rPr lang="bg-BG" sz="2600" dirty="0" err="1" smtClean="0">
                <a:solidFill>
                  <a:schemeClr val="bg1"/>
                </a:solidFill>
                <a:latin typeface="Arial Narrow" panose="020B0606020202030204" pitchFamily="34" charset="0"/>
              </a:rPr>
              <a:t>Геренска</a:t>
            </a:r>
            <a:r>
              <a:rPr lang="bg-BG" sz="2600" dirty="0" smtClean="0">
                <a:solidFill>
                  <a:schemeClr val="bg1"/>
                </a:solidFill>
                <a:latin typeface="Arial Narrow" panose="020B0606020202030204" pitchFamily="34" charset="0"/>
              </a:rPr>
              <a:t> на 100%.</a:t>
            </a:r>
          </a:p>
          <a:p>
            <a:pPr marL="0" indent="0" algn="just">
              <a:buNone/>
            </a:pPr>
            <a:endParaRPr lang="bg-BG" sz="2400" dirty="0" smtClean="0">
              <a:latin typeface="Arial Narrow" panose="020B0606020202030204" pitchFamily="34" charset="0"/>
            </a:endParaRPr>
          </a:p>
        </p:txBody>
      </p:sp>
    </p:spTree>
    <p:extLst>
      <p:ext uri="{BB962C8B-B14F-4D97-AF65-F5344CB8AC3E}">
        <p14:creationId xmlns:p14="http://schemas.microsoft.com/office/powerpoint/2010/main" val="17506569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6120680"/>
          </a:xfrm>
        </p:spPr>
        <p:txBody>
          <a:bodyPr>
            <a:normAutofit lnSpcReduction="10000"/>
          </a:bodyPr>
          <a:lstStyle/>
          <a:p>
            <a:pPr marL="0" indent="0" algn="just">
              <a:buNone/>
            </a:pPr>
            <a:endParaRPr lang="bg-BG" sz="1800" dirty="0" smtClean="0">
              <a:latin typeface="Arial Narrow" panose="020B0606020202030204" pitchFamily="34" charset="0"/>
            </a:endParaRPr>
          </a:p>
          <a:p>
            <a:pPr marL="137160" indent="0" algn="just">
              <a:buNone/>
            </a:pPr>
            <a:r>
              <a:rPr lang="bg-BG" dirty="0" smtClean="0">
                <a:solidFill>
                  <a:schemeClr val="bg1"/>
                </a:solidFill>
                <a:latin typeface="Arial Narrow" panose="020B0606020202030204" pitchFamily="34" charset="0"/>
              </a:rPr>
              <a:t>    Натовареността на съдиите по щат и действителната натовареност не са изравнени, поради отпускане на  щат в края на отчетния период. </a:t>
            </a:r>
            <a:endParaRPr lang="bg-BG" dirty="0">
              <a:solidFill>
                <a:schemeClr val="bg1"/>
              </a:solidFill>
              <a:latin typeface="Arial Narrow" panose="020B0606020202030204" pitchFamily="34" charset="0"/>
            </a:endParaRPr>
          </a:p>
          <a:p>
            <a:pPr marL="137160" indent="0" algn="just">
              <a:buNone/>
            </a:pPr>
            <a:endParaRPr lang="bg-BG" dirty="0" smtClean="0">
              <a:solidFill>
                <a:schemeClr val="bg1"/>
              </a:solidFill>
              <a:latin typeface="Arial Narrow" panose="020B0606020202030204" pitchFamily="34" charset="0"/>
            </a:endParaRPr>
          </a:p>
          <a:p>
            <a:pPr marL="137160" indent="0" algn="just">
              <a:buNone/>
            </a:pPr>
            <a:r>
              <a:rPr lang="bg-BG" dirty="0" smtClean="0">
                <a:solidFill>
                  <a:schemeClr val="bg1"/>
                </a:solidFill>
                <a:latin typeface="Arial Narrow" panose="020B0606020202030204" pitchFamily="34" charset="0"/>
              </a:rPr>
              <a:t>    Натовареността на съдиите в РС-В.Преслав по дела, изчислена чрез ЕИСС е както следва: Дияна Петрова е 99.98, Елена </a:t>
            </a:r>
            <a:r>
              <a:rPr lang="bg-BG" dirty="0" err="1" smtClean="0">
                <a:solidFill>
                  <a:schemeClr val="bg1"/>
                </a:solidFill>
                <a:latin typeface="Arial Narrow" panose="020B0606020202030204" pitchFamily="34" charset="0"/>
              </a:rPr>
              <a:t>Геренска</a:t>
            </a:r>
            <a:r>
              <a:rPr lang="bg-BG" dirty="0" smtClean="0">
                <a:solidFill>
                  <a:schemeClr val="bg1"/>
                </a:solidFill>
                <a:latin typeface="Arial Narrow" panose="020B0606020202030204" pitchFamily="34" charset="0"/>
              </a:rPr>
              <a:t> е 79.69 и Соня Стефанова е 118.56. </a:t>
            </a:r>
          </a:p>
          <a:p>
            <a:pPr marL="137160" indent="0" algn="just">
              <a:buNone/>
            </a:pPr>
            <a:endParaRPr lang="bg-BG" dirty="0">
              <a:solidFill>
                <a:schemeClr val="bg1"/>
              </a:solidFill>
              <a:latin typeface="Arial Narrow" panose="020B0606020202030204" pitchFamily="34" charset="0"/>
            </a:endParaRPr>
          </a:p>
          <a:p>
            <a:pPr marL="137160" indent="0" algn="just">
              <a:buNone/>
            </a:pPr>
            <a:r>
              <a:rPr lang="bg-BG" dirty="0" smtClean="0">
                <a:solidFill>
                  <a:schemeClr val="bg1"/>
                </a:solidFill>
                <a:latin typeface="Arial Narrow" panose="020B0606020202030204" pitchFamily="34" charset="0"/>
              </a:rPr>
              <a:t>    Натовареността на съдиите в РС-В.Преслав общо, изчислена чрез ЕИСС е както следва: Дияна Петрова е 136.23, Елена </a:t>
            </a:r>
            <a:r>
              <a:rPr lang="bg-BG" dirty="0" err="1" smtClean="0">
                <a:solidFill>
                  <a:schemeClr val="bg1"/>
                </a:solidFill>
                <a:latin typeface="Arial Narrow" panose="020B0606020202030204" pitchFamily="34" charset="0"/>
              </a:rPr>
              <a:t>Геренска</a:t>
            </a:r>
            <a:r>
              <a:rPr lang="bg-BG" dirty="0" smtClean="0">
                <a:solidFill>
                  <a:schemeClr val="bg1"/>
                </a:solidFill>
                <a:latin typeface="Arial Narrow" panose="020B0606020202030204" pitchFamily="34" charset="0"/>
              </a:rPr>
              <a:t> е 84.69 и Соня Стефанова 123.56.</a:t>
            </a:r>
          </a:p>
          <a:p>
            <a:endParaRPr lang="en-US" dirty="0"/>
          </a:p>
        </p:txBody>
      </p:sp>
    </p:spTree>
    <p:extLst>
      <p:ext uri="{BB962C8B-B14F-4D97-AF65-F5344CB8AC3E}">
        <p14:creationId xmlns:p14="http://schemas.microsoft.com/office/powerpoint/2010/main" val="53227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p:spPr>
        <p:txBody>
          <a:bodyPr>
            <a:noAutofit/>
          </a:bodyPr>
          <a:lstStyle/>
          <a:p>
            <a:r>
              <a:rPr lang="ru-RU" sz="3200" dirty="0" smtClean="0">
                <a:solidFill>
                  <a:srgbClr val="7030A0"/>
                </a:solidFill>
              </a:rPr>
              <a:t>4.Натовареност</a:t>
            </a:r>
            <a:endParaRPr lang="bg-BG" sz="3200" dirty="0">
              <a:solidFill>
                <a:srgbClr val="7030A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5340922"/>
              </p:ext>
            </p:extLst>
          </p:nvPr>
        </p:nvGraphicFramePr>
        <p:xfrm>
          <a:off x="755575" y="692696"/>
          <a:ext cx="7920880" cy="5842109"/>
        </p:xfrm>
        <a:graphic>
          <a:graphicData uri="http://schemas.openxmlformats.org/drawingml/2006/table">
            <a:tbl>
              <a:tblPr>
                <a:tableStyleId>{5C22544A-7EE6-4342-B048-85BDC9FD1C3A}</a:tableStyleId>
              </a:tblPr>
              <a:tblGrid>
                <a:gridCol w="949046"/>
                <a:gridCol w="94445"/>
                <a:gridCol w="1532092"/>
                <a:gridCol w="1225672"/>
                <a:gridCol w="2031394"/>
                <a:gridCol w="2088231"/>
              </a:tblGrid>
              <a:tr h="716988">
                <a:tc gridSpan="2">
                  <a:txBody>
                    <a:bodyPr/>
                    <a:lstStyle/>
                    <a:p>
                      <a:pPr algn="ctr">
                        <a:spcAft>
                          <a:spcPts val="0"/>
                        </a:spcAft>
                      </a:pPr>
                      <a:r>
                        <a:rPr lang="bg-BG" sz="1600" dirty="0">
                          <a:solidFill>
                            <a:schemeClr val="bg1"/>
                          </a:solidFill>
                          <a:effectLst/>
                        </a:rPr>
                        <a:t>Година</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hMerge="1">
                  <a:txBody>
                    <a:bodyPr/>
                    <a:lstStyle/>
                    <a:p>
                      <a:endParaRPr lang="bg-BG"/>
                    </a:p>
                  </a:txBody>
                  <a:tcPr/>
                </a:tc>
                <a:tc>
                  <a:txBody>
                    <a:bodyPr/>
                    <a:lstStyle/>
                    <a:p>
                      <a:pPr algn="ctr">
                        <a:spcAft>
                          <a:spcPts val="0"/>
                        </a:spcAft>
                      </a:pPr>
                      <a:r>
                        <a:rPr lang="bg-BG" sz="1600" dirty="0">
                          <a:solidFill>
                            <a:schemeClr val="bg1"/>
                          </a:solidFill>
                          <a:effectLst/>
                        </a:rPr>
                        <a:t>Брой дела</a:t>
                      </a:r>
                    </a:p>
                    <a:p>
                      <a:pPr algn="ctr">
                        <a:spcAft>
                          <a:spcPts val="0"/>
                        </a:spcAft>
                      </a:pPr>
                      <a:r>
                        <a:rPr lang="bg-BG" sz="1600" dirty="0">
                          <a:solidFill>
                            <a:schemeClr val="bg1"/>
                          </a:solidFill>
                          <a:effectLst/>
                        </a:rPr>
                        <a:t> за</a:t>
                      </a:r>
                    </a:p>
                    <a:p>
                      <a:pPr algn="ctr">
                        <a:spcAft>
                          <a:spcPts val="0"/>
                        </a:spcAft>
                      </a:pPr>
                      <a:r>
                        <a:rPr lang="bg-BG" sz="1600" dirty="0">
                          <a:solidFill>
                            <a:schemeClr val="bg1"/>
                          </a:solidFill>
                          <a:effectLst/>
                        </a:rPr>
                        <a:t>разглеждане</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600">
                          <a:solidFill>
                            <a:schemeClr val="bg1"/>
                          </a:solidFill>
                          <a:effectLst/>
                        </a:rPr>
                        <a:t>Брой</a:t>
                      </a:r>
                    </a:p>
                    <a:p>
                      <a:pPr algn="ctr">
                        <a:spcAft>
                          <a:spcPts val="0"/>
                        </a:spcAft>
                      </a:pPr>
                      <a:r>
                        <a:rPr lang="bg-BG" sz="1600">
                          <a:solidFill>
                            <a:schemeClr val="bg1"/>
                          </a:solidFill>
                          <a:effectLst/>
                        </a:rPr>
                        <a:t>свършени дела</a:t>
                      </a:r>
                      <a:endParaRPr lang="bg-BG" sz="160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600" dirty="0">
                          <a:solidFill>
                            <a:schemeClr val="bg1"/>
                          </a:solidFill>
                          <a:effectLst/>
                        </a:rPr>
                        <a:t>Брой съдии  </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600">
                          <a:solidFill>
                            <a:schemeClr val="bg1"/>
                          </a:solidFill>
                          <a:effectLst/>
                        </a:rPr>
                        <a:t>Отработени</a:t>
                      </a:r>
                    </a:p>
                    <a:p>
                      <a:pPr algn="ctr">
                        <a:spcAft>
                          <a:spcPts val="0"/>
                        </a:spcAft>
                      </a:pPr>
                      <a:r>
                        <a:rPr lang="bg-BG" sz="1600">
                          <a:solidFill>
                            <a:schemeClr val="bg1"/>
                          </a:solidFill>
                          <a:effectLst/>
                        </a:rPr>
                        <a:t> човекомесеци</a:t>
                      </a:r>
                      <a:endParaRPr lang="bg-BG" sz="160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r>
              <a:tr h="238996">
                <a:tc gridSpan="2">
                  <a:txBody>
                    <a:bodyPr/>
                    <a:lstStyle/>
                    <a:p>
                      <a:pPr algn="ctr">
                        <a:spcAft>
                          <a:spcPts val="0"/>
                        </a:spcAft>
                      </a:pPr>
                      <a:r>
                        <a:rPr lang="bg-BG" sz="1600" dirty="0" smtClean="0">
                          <a:solidFill>
                            <a:schemeClr val="bg1"/>
                          </a:solidFill>
                          <a:effectLst/>
                        </a:rPr>
                        <a:t>2020</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a:txBody>
                    <a:bodyPr/>
                    <a:lstStyle/>
                    <a:p>
                      <a:pPr algn="ctr">
                        <a:spcAft>
                          <a:spcPts val="0"/>
                        </a:spcAft>
                      </a:pPr>
                      <a:r>
                        <a:rPr lang="bg-BG" sz="1600" dirty="0" smtClean="0">
                          <a:solidFill>
                            <a:schemeClr val="bg1"/>
                          </a:solidFill>
                          <a:effectLst/>
                        </a:rPr>
                        <a:t>1347</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rPr>
                        <a:t>1105</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bg-BG" sz="800" dirty="0" smtClean="0">
                          <a:solidFill>
                            <a:schemeClr val="bg1"/>
                          </a:solidFill>
                          <a:effectLst/>
                        </a:rPr>
                        <a:t>3-ма</a:t>
                      </a:r>
                      <a:r>
                        <a:rPr lang="bg-BG" sz="800" baseline="0" dirty="0" smtClean="0">
                          <a:solidFill>
                            <a:schemeClr val="bg1"/>
                          </a:solidFill>
                          <a:effectLst/>
                        </a:rPr>
                        <a:t> от м.март до м.май, през останалите месеци 2-ма</a:t>
                      </a:r>
                      <a:endParaRPr lang="bg-BG" sz="800" dirty="0" smtClean="0">
                        <a:solidFill>
                          <a:schemeClr val="bg1"/>
                        </a:solidFill>
                        <a:effectLst/>
                        <a:latin typeface="+mn-lt"/>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latin typeface="Times New Roman"/>
                          <a:ea typeface="Times New Roman"/>
                        </a:rPr>
                        <a:t>28</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r>
              <a:tr h="238996">
                <a:tc gridSpan="2">
                  <a:txBody>
                    <a:bodyPr/>
                    <a:lstStyle/>
                    <a:p>
                      <a:pPr algn="ctr">
                        <a:spcAft>
                          <a:spcPts val="0"/>
                        </a:spcAft>
                      </a:pPr>
                      <a:r>
                        <a:rPr lang="bg-BG" sz="1600" dirty="0" smtClean="0">
                          <a:solidFill>
                            <a:schemeClr val="bg1"/>
                          </a:solidFill>
                          <a:effectLst/>
                        </a:rPr>
                        <a:t>2021</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a:txBody>
                    <a:bodyPr/>
                    <a:lstStyle/>
                    <a:p>
                      <a:pPr algn="ctr">
                        <a:spcAft>
                          <a:spcPts val="0"/>
                        </a:spcAft>
                      </a:pPr>
                      <a:r>
                        <a:rPr lang="bg-BG" sz="1600" dirty="0" smtClean="0">
                          <a:solidFill>
                            <a:schemeClr val="bg1"/>
                          </a:solidFill>
                          <a:effectLst/>
                        </a:rPr>
                        <a:t>1424</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rPr>
                        <a:t>1213</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bg-BG" sz="800" dirty="0" smtClean="0">
                          <a:solidFill>
                            <a:schemeClr val="bg1"/>
                          </a:solidFill>
                          <a:effectLst/>
                        </a:rPr>
                        <a:t>2-ма от м.януари до м.март, 3-ма от м.март до м.април, 2-ма от м.май до м.юни, през останалите месеци 3-ма</a:t>
                      </a:r>
                      <a:endParaRPr lang="bg-BG" sz="800" dirty="0" smtClean="0">
                        <a:solidFill>
                          <a:schemeClr val="bg1"/>
                        </a:solidFill>
                        <a:effectLst/>
                        <a:latin typeface="+mn-lt"/>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latin typeface="+mn-lt"/>
                          <a:ea typeface="+mn-ea"/>
                        </a:rPr>
                        <a:t>30</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r>
              <a:tr h="238996">
                <a:tc gridSpan="2">
                  <a:txBody>
                    <a:bodyPr/>
                    <a:lstStyle/>
                    <a:p>
                      <a:pPr algn="ctr">
                        <a:spcAft>
                          <a:spcPts val="0"/>
                        </a:spcAft>
                      </a:pPr>
                      <a:r>
                        <a:rPr lang="bg-BG" sz="1600" dirty="0" smtClean="0">
                          <a:solidFill>
                            <a:schemeClr val="bg1"/>
                          </a:solidFill>
                          <a:effectLst/>
                        </a:rPr>
                        <a:t>2022</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a:txBody>
                    <a:bodyPr/>
                    <a:lstStyle/>
                    <a:p>
                      <a:pPr algn="ctr">
                        <a:spcAft>
                          <a:spcPts val="0"/>
                        </a:spcAft>
                      </a:pPr>
                      <a:r>
                        <a:rPr lang="en-US" sz="1600" dirty="0" smtClean="0">
                          <a:solidFill>
                            <a:schemeClr val="bg1"/>
                          </a:solidFill>
                          <a:effectLst/>
                        </a:rPr>
                        <a:t>1</a:t>
                      </a:r>
                      <a:r>
                        <a:rPr lang="bg-BG" sz="1600" dirty="0" smtClean="0">
                          <a:solidFill>
                            <a:schemeClr val="bg1"/>
                          </a:solidFill>
                          <a:effectLst/>
                        </a:rPr>
                        <a:t>338</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rPr>
                        <a:t>1228</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en-US" sz="1600" dirty="0" smtClean="0">
                          <a:solidFill>
                            <a:schemeClr val="bg1"/>
                          </a:solidFill>
                          <a:effectLst/>
                          <a:latin typeface="Times New Roman"/>
                          <a:ea typeface="Times New Roman"/>
                        </a:rPr>
                        <a:t>3</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latin typeface="+mn-lt"/>
                          <a:ea typeface="+mn-ea"/>
                        </a:rPr>
                        <a:t>36</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r>
              <a:tr h="336149">
                <a:tc gridSpan="2">
                  <a:txBody>
                    <a:bodyPr/>
                    <a:lstStyle/>
                    <a:p>
                      <a:pPr algn="ctr">
                        <a:spcAft>
                          <a:spcPts val="0"/>
                        </a:spcAft>
                      </a:pPr>
                      <a:r>
                        <a:rPr lang="bg-BG" sz="1600" dirty="0" smtClean="0">
                          <a:solidFill>
                            <a:schemeClr val="bg1"/>
                          </a:solidFill>
                          <a:effectLst/>
                        </a:rPr>
                        <a:t>2023</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a:txBody>
                    <a:bodyPr/>
                    <a:lstStyle/>
                    <a:p>
                      <a:pPr algn="ctr">
                        <a:spcAft>
                          <a:spcPts val="0"/>
                        </a:spcAft>
                      </a:pPr>
                      <a:r>
                        <a:rPr lang="bg-BG" sz="1600" dirty="0" smtClean="0">
                          <a:solidFill>
                            <a:schemeClr val="bg1"/>
                          </a:solidFill>
                          <a:effectLst/>
                        </a:rPr>
                        <a:t>1105</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1600" dirty="0" smtClean="0">
                          <a:solidFill>
                            <a:schemeClr val="bg1"/>
                          </a:solidFill>
                          <a:effectLst/>
                        </a:rPr>
                        <a:t>1025</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a:txBody>
                    <a:bodyPr/>
                    <a:lstStyle/>
                    <a:p>
                      <a:pPr algn="ctr">
                        <a:spcAft>
                          <a:spcPts val="0"/>
                        </a:spcAft>
                      </a:pPr>
                      <a:r>
                        <a:rPr lang="bg-BG" sz="800" dirty="0" smtClean="0">
                          <a:solidFill>
                            <a:schemeClr val="bg1"/>
                          </a:solidFill>
                          <a:effectLst/>
                        </a:rPr>
                        <a:t>3</a:t>
                      </a:r>
                      <a:r>
                        <a:rPr lang="en-US" sz="800" dirty="0" smtClean="0">
                          <a:solidFill>
                            <a:schemeClr val="bg1"/>
                          </a:solidFill>
                          <a:effectLst/>
                        </a:rPr>
                        <a:t>-</a:t>
                      </a:r>
                      <a:r>
                        <a:rPr lang="bg-BG" sz="800" dirty="0" smtClean="0">
                          <a:solidFill>
                            <a:schemeClr val="bg1"/>
                          </a:solidFill>
                          <a:effectLst/>
                        </a:rPr>
                        <a:t>ма</a:t>
                      </a:r>
                      <a:r>
                        <a:rPr lang="bg-BG" sz="800" baseline="0" dirty="0" smtClean="0">
                          <a:solidFill>
                            <a:schemeClr val="bg1"/>
                          </a:solidFill>
                          <a:effectLst/>
                        </a:rPr>
                        <a:t> и от м.декември 2023г. 4-ма</a:t>
                      </a:r>
                      <a:endParaRPr lang="bg-BG" sz="8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600" dirty="0" smtClean="0">
                          <a:solidFill>
                            <a:schemeClr val="bg1"/>
                          </a:solidFill>
                          <a:effectLst/>
                          <a:latin typeface="+mn-lt"/>
                          <a:ea typeface="+mn-ea"/>
                        </a:rPr>
                        <a:t>36</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r>
              <a:tr h="504056">
                <a:tc gridSpan="6">
                  <a:txBody>
                    <a:bodyPr/>
                    <a:lstStyle/>
                    <a:p>
                      <a:pPr algn="ctr">
                        <a:spcAft>
                          <a:spcPts val="0"/>
                        </a:spcAft>
                      </a:pPr>
                      <a:r>
                        <a:rPr lang="bg-BG" sz="1600" dirty="0">
                          <a:solidFill>
                            <a:schemeClr val="bg1"/>
                          </a:solidFill>
                          <a:effectLst/>
                        </a:rPr>
                        <a:t> </a:t>
                      </a:r>
                    </a:p>
                    <a:p>
                      <a:pPr algn="ctr">
                        <a:spcAft>
                          <a:spcPts val="0"/>
                        </a:spcAft>
                      </a:pPr>
                      <a:r>
                        <a:rPr lang="bg-BG" sz="1600" b="1" dirty="0">
                          <a:solidFill>
                            <a:schemeClr val="bg1"/>
                          </a:solidFill>
                          <a:effectLst/>
                        </a:rPr>
                        <a:t>Действителна месечна </a:t>
                      </a:r>
                      <a:r>
                        <a:rPr lang="bg-BG" sz="1600" b="1" dirty="0" smtClean="0">
                          <a:solidFill>
                            <a:schemeClr val="bg1"/>
                          </a:solidFill>
                          <a:effectLst/>
                        </a:rPr>
                        <a:t>натовареност</a:t>
                      </a:r>
                      <a:endParaRPr lang="bg-BG" sz="1600" b="1" dirty="0">
                        <a:solidFill>
                          <a:schemeClr val="bg1"/>
                        </a:solidFill>
                        <a:effectLst/>
                      </a:endParaRPr>
                    </a:p>
                  </a:txBody>
                  <a:tcPr marL="44450" marR="44450" marT="0" marB="0">
                    <a:solidFill>
                      <a:schemeClr val="accent6">
                        <a:lumMod val="20000"/>
                        <a:lumOff val="80000"/>
                      </a:schemeClr>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477992">
                <a:tc>
                  <a:txBody>
                    <a:bodyPr/>
                    <a:lstStyle/>
                    <a:p>
                      <a:pPr algn="ctr">
                        <a:spcAft>
                          <a:spcPts val="0"/>
                        </a:spcAft>
                      </a:pPr>
                      <a:r>
                        <a:rPr lang="bg-BG" sz="1600" dirty="0">
                          <a:solidFill>
                            <a:schemeClr val="bg1"/>
                          </a:solidFill>
                          <a:effectLst/>
                        </a:rPr>
                        <a:t>Година</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gridSpan="3">
                  <a:txBody>
                    <a:bodyPr/>
                    <a:lstStyle/>
                    <a:p>
                      <a:pPr algn="ctr">
                        <a:spcAft>
                          <a:spcPts val="0"/>
                        </a:spcAft>
                      </a:pPr>
                      <a:r>
                        <a:rPr lang="bg-BG" sz="1600" dirty="0">
                          <a:solidFill>
                            <a:schemeClr val="bg1"/>
                          </a:solidFill>
                          <a:effectLst/>
                        </a:rPr>
                        <a:t>Към делата за разглеждане</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a:solidFill>
                            <a:schemeClr val="bg1"/>
                          </a:solidFill>
                          <a:effectLst/>
                        </a:rPr>
                        <a:t>Към свършените дела</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2020</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48.11</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39.46</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2021</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47.47</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40.43</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2022</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37.17</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34.11</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2023</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30.69</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28.47</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510240">
                <a:tc gridSpan="6">
                  <a:txBody>
                    <a:bodyPr/>
                    <a:lstStyle/>
                    <a:p>
                      <a:pPr algn="ctr">
                        <a:spcAft>
                          <a:spcPts val="0"/>
                        </a:spcAft>
                      </a:pPr>
                      <a:r>
                        <a:rPr lang="bg-BG" sz="1600" dirty="0">
                          <a:solidFill>
                            <a:schemeClr val="bg1"/>
                          </a:solidFill>
                          <a:effectLst/>
                        </a:rPr>
                        <a:t> </a:t>
                      </a:r>
                    </a:p>
                    <a:p>
                      <a:pPr algn="ctr">
                        <a:spcAft>
                          <a:spcPts val="0"/>
                        </a:spcAft>
                      </a:pPr>
                      <a:r>
                        <a:rPr lang="bg-BG" sz="1600" b="1" dirty="0">
                          <a:solidFill>
                            <a:schemeClr val="bg1"/>
                          </a:solidFill>
                          <a:effectLst/>
                        </a:rPr>
                        <a:t>Щатна месечна </a:t>
                      </a:r>
                      <a:r>
                        <a:rPr lang="bg-BG" sz="1600" b="1" dirty="0" smtClean="0">
                          <a:solidFill>
                            <a:schemeClr val="bg1"/>
                          </a:solidFill>
                          <a:effectLst/>
                        </a:rPr>
                        <a:t>натовареност</a:t>
                      </a:r>
                      <a:r>
                        <a:rPr lang="bg-BG" sz="1600" dirty="0" smtClean="0">
                          <a:solidFill>
                            <a:schemeClr val="bg1"/>
                          </a:solidFill>
                          <a:effectLst/>
                        </a:rPr>
                        <a:t> </a:t>
                      </a:r>
                      <a:endParaRPr lang="bg-BG" sz="1600" dirty="0">
                        <a:solidFill>
                          <a:schemeClr val="bg1"/>
                        </a:solidFill>
                        <a:effectLst/>
                        <a:latin typeface="Times New Roman"/>
                        <a:ea typeface="Times New Roman"/>
                      </a:endParaRPr>
                    </a:p>
                  </a:txBody>
                  <a:tcPr marL="44450" marR="44450" marT="0" marB="0">
                    <a:solidFill>
                      <a:schemeClr val="accent6">
                        <a:lumMod val="20000"/>
                        <a:lumOff val="80000"/>
                      </a:schemeClr>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477992">
                <a:tc>
                  <a:txBody>
                    <a:bodyPr/>
                    <a:lstStyle/>
                    <a:p>
                      <a:pPr algn="ctr">
                        <a:spcAft>
                          <a:spcPts val="0"/>
                        </a:spcAft>
                      </a:pPr>
                      <a:r>
                        <a:rPr lang="bg-BG" sz="1600" dirty="0">
                          <a:solidFill>
                            <a:schemeClr val="bg1"/>
                          </a:solidFill>
                          <a:effectLst/>
                        </a:rPr>
                        <a:t>Година</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gridSpan="3">
                  <a:txBody>
                    <a:bodyPr/>
                    <a:lstStyle/>
                    <a:p>
                      <a:pPr algn="ctr">
                        <a:spcAft>
                          <a:spcPts val="0"/>
                        </a:spcAft>
                      </a:pPr>
                      <a:r>
                        <a:rPr lang="bg-BG" sz="1600" dirty="0">
                          <a:solidFill>
                            <a:schemeClr val="bg1"/>
                          </a:solidFill>
                          <a:effectLst/>
                        </a:rPr>
                        <a:t>Към делата за разглеждане</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a:solidFill>
                            <a:schemeClr val="bg1"/>
                          </a:solidFill>
                          <a:effectLst/>
                        </a:rPr>
                        <a:t>Към свършените дела</a:t>
                      </a:r>
                      <a:endParaRPr lang="bg-BG" sz="1600" dirty="0">
                        <a:solidFill>
                          <a:schemeClr val="bg1"/>
                        </a:solidFill>
                        <a:effectLst/>
                        <a:latin typeface="Times New Roman"/>
                        <a:ea typeface="Times New Roman"/>
                      </a:endParaRPr>
                    </a:p>
                  </a:txBody>
                  <a:tcPr marL="44450" marR="44450" marT="0" marB="0" anchor="ctr">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2020</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37.42</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30.69</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2021</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39.56</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33.69</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2022</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37.17</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34.11</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r h="238996">
                <a:tc>
                  <a:txBody>
                    <a:bodyPr/>
                    <a:lstStyle/>
                    <a:p>
                      <a:pPr algn="ctr">
                        <a:spcAft>
                          <a:spcPts val="0"/>
                        </a:spcAft>
                      </a:pPr>
                      <a:r>
                        <a:rPr lang="bg-BG" sz="1600" dirty="0" smtClean="0">
                          <a:solidFill>
                            <a:schemeClr val="bg1"/>
                          </a:solidFill>
                          <a:effectLst/>
                        </a:rPr>
                        <a:t>2023</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gridSpan="3">
                  <a:txBody>
                    <a:bodyPr/>
                    <a:lstStyle/>
                    <a:p>
                      <a:pPr algn="ctr">
                        <a:spcAft>
                          <a:spcPts val="0"/>
                        </a:spcAft>
                      </a:pPr>
                      <a:r>
                        <a:rPr lang="bg-BG" sz="1600" dirty="0" smtClean="0">
                          <a:solidFill>
                            <a:schemeClr val="bg1"/>
                          </a:solidFill>
                          <a:effectLst/>
                        </a:rPr>
                        <a:t>23.02</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c hMerge="1">
                  <a:txBody>
                    <a:bodyPr/>
                    <a:lstStyle/>
                    <a:p>
                      <a:endParaRPr lang="bg-BG"/>
                    </a:p>
                  </a:txBody>
                  <a:tcPr/>
                </a:tc>
                <a:tc gridSpan="2">
                  <a:txBody>
                    <a:bodyPr/>
                    <a:lstStyle/>
                    <a:p>
                      <a:pPr algn="ctr">
                        <a:spcAft>
                          <a:spcPts val="0"/>
                        </a:spcAft>
                      </a:pPr>
                      <a:r>
                        <a:rPr lang="bg-BG" sz="1600" dirty="0" smtClean="0">
                          <a:solidFill>
                            <a:schemeClr val="bg1"/>
                          </a:solidFill>
                          <a:effectLst/>
                        </a:rPr>
                        <a:t>21.35</a:t>
                      </a:r>
                      <a:endParaRPr lang="bg-BG" sz="1600" dirty="0">
                        <a:solidFill>
                          <a:schemeClr val="bg1"/>
                        </a:solidFill>
                        <a:effectLst/>
                        <a:latin typeface="Times New Roman"/>
                        <a:ea typeface="Times New Roman"/>
                      </a:endParaRPr>
                    </a:p>
                  </a:txBody>
                  <a:tcPr marL="44450" marR="44450" marT="0" marB="0" anchor="b">
                    <a:solidFill>
                      <a:schemeClr val="accent6">
                        <a:lumMod val="20000"/>
                        <a:lumOff val="80000"/>
                      </a:schemeClr>
                    </a:solidFill>
                  </a:tcPr>
                </a:tc>
                <a:tc hMerge="1">
                  <a:txBody>
                    <a:bodyPr/>
                    <a:lstStyle/>
                    <a:p>
                      <a:endParaRPr lang="bg-BG"/>
                    </a:p>
                  </a:txBody>
                  <a:tcPr/>
                </a:tc>
              </a:tr>
            </a:tbl>
          </a:graphicData>
        </a:graphic>
      </p:graphicFrame>
      <p:sp>
        <p:nvSpPr>
          <p:cNvPr id="5" name="Rectangle 1"/>
          <p:cNvSpPr>
            <a:spLocks noChangeArrowheads="1"/>
          </p:cNvSpPr>
          <p:nvPr/>
        </p:nvSpPr>
        <p:spPr bwMode="auto">
          <a:xfrm>
            <a:off x="1643063" y="1620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58308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7030A0"/>
                </a:solidFill>
              </a:rPr>
              <a:t>IV.	</a:t>
            </a:r>
            <a:r>
              <a:rPr lang="bg-BG" sz="3600" dirty="0">
                <a:solidFill>
                  <a:srgbClr val="7030A0"/>
                </a:solidFill>
              </a:rPr>
              <a:t>НАКАЗАТЕЛНА ЧАСТ </a:t>
            </a:r>
          </a:p>
        </p:txBody>
      </p:sp>
      <p:sp>
        <p:nvSpPr>
          <p:cNvPr id="3" name="Content Placeholder 2"/>
          <p:cNvSpPr>
            <a:spLocks noGrp="1"/>
          </p:cNvSpPr>
          <p:nvPr>
            <p:ph idx="1"/>
          </p:nvPr>
        </p:nvSpPr>
        <p:spPr>
          <a:xfrm>
            <a:off x="457200" y="1340768"/>
            <a:ext cx="8229600" cy="5400600"/>
          </a:xfrm>
        </p:spPr>
        <p:txBody>
          <a:bodyPr/>
          <a:lstStyle/>
          <a:p>
            <a:pPr marL="0" indent="0">
              <a:buNone/>
            </a:pPr>
            <a:r>
              <a:rPr lang="ru-RU" sz="2400" dirty="0" smtClean="0"/>
              <a:t>           </a:t>
            </a:r>
            <a:r>
              <a:rPr lang="ru-RU" sz="1800" dirty="0" smtClean="0"/>
              <a:t> </a:t>
            </a:r>
            <a:r>
              <a:rPr lang="ru-RU" sz="1800" dirty="0" smtClean="0">
                <a:solidFill>
                  <a:schemeClr val="bg1"/>
                </a:solidFill>
              </a:rPr>
              <a:t>1.</a:t>
            </a:r>
            <a:r>
              <a:rPr lang="ru-RU" sz="1800" dirty="0" smtClean="0">
                <a:solidFill>
                  <a:schemeClr val="bg1"/>
                </a:solidFill>
                <a:latin typeface="Arial Narrow" panose="020B0606020202030204" pitchFamily="34" charset="0"/>
              </a:rPr>
              <a:t>Новообразувани </a:t>
            </a:r>
            <a:r>
              <a:rPr lang="ru-RU" sz="1800" dirty="0">
                <a:solidFill>
                  <a:schemeClr val="bg1"/>
                </a:solidFill>
                <a:latin typeface="Arial Narrow" panose="020B0606020202030204" pitchFamily="34" charset="0"/>
              </a:rPr>
              <a:t>наказателни дела</a:t>
            </a:r>
          </a:p>
          <a:p>
            <a:pPr marL="0" indent="0">
              <a:buNone/>
            </a:pPr>
            <a:r>
              <a:rPr lang="ru-RU" sz="1800" dirty="0">
                <a:solidFill>
                  <a:schemeClr val="bg1"/>
                </a:solidFill>
                <a:latin typeface="Arial Narrow" panose="020B0606020202030204" pitchFamily="34" charset="0"/>
              </a:rPr>
              <a:t>	Постъпилите новообразувани наказателни дела  през отчетния период са дадени в табличен вид. От таблицата по-долу е видно, броят на делата през отчетната година, както и през предходните години</a:t>
            </a:r>
          </a:p>
          <a:p>
            <a:pPr marL="0" indent="0">
              <a:buNone/>
            </a:pPr>
            <a:endParaRPr lang="bg-BG" dirty="0">
              <a:latin typeface="Arial Narrow" panose="020B0606020202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83456101"/>
              </p:ext>
            </p:extLst>
          </p:nvPr>
        </p:nvGraphicFramePr>
        <p:xfrm>
          <a:off x="1115616" y="2996952"/>
          <a:ext cx="6912767" cy="2640320"/>
        </p:xfrm>
        <a:graphic>
          <a:graphicData uri="http://schemas.openxmlformats.org/drawingml/2006/table">
            <a:tbl>
              <a:tblPr>
                <a:tableStyleId>{5C22544A-7EE6-4342-B048-85BDC9FD1C3A}</a:tableStyleId>
              </a:tblPr>
              <a:tblGrid>
                <a:gridCol w="1446772"/>
                <a:gridCol w="1366684"/>
                <a:gridCol w="1366684"/>
                <a:gridCol w="1365943"/>
                <a:gridCol w="1366684"/>
              </a:tblGrid>
              <a:tr h="1131565">
                <a:tc>
                  <a:txBody>
                    <a:bodyPr/>
                    <a:lstStyle/>
                    <a:p>
                      <a:pPr algn="ctr">
                        <a:spcAft>
                          <a:spcPts val="0"/>
                        </a:spcAft>
                      </a:pPr>
                      <a:r>
                        <a:rPr lang="bg-BG" sz="1800" smtClean="0">
                          <a:effectLst/>
                        </a:rPr>
                        <a:t>Брой </a:t>
                      </a:r>
                      <a:r>
                        <a:rPr lang="bg-BG" sz="1800" dirty="0">
                          <a:effectLst/>
                        </a:rPr>
                        <a:t>/ година</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a:effectLst/>
                        </a:rPr>
                        <a:t> </a:t>
                      </a:r>
                      <a:r>
                        <a:rPr lang="bg-BG" sz="2000" dirty="0" smtClean="0">
                          <a:effectLst/>
                        </a:rPr>
                        <a:t>2020</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smtClean="0">
                          <a:effectLst/>
                        </a:rPr>
                        <a:t>2021</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a:effectLst/>
                        </a:rPr>
                        <a:t> </a:t>
                      </a:r>
                      <a:r>
                        <a:rPr lang="bg-BG" sz="2000" dirty="0" smtClean="0">
                          <a:effectLst/>
                        </a:rPr>
                        <a:t>2022</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a:effectLst/>
                        </a:rPr>
                        <a:t> </a:t>
                      </a:r>
                      <a:r>
                        <a:rPr lang="bg-BG" sz="2000" dirty="0" smtClean="0">
                          <a:effectLst/>
                        </a:rPr>
                        <a:t>2023</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r>
              <a:tr h="1508755">
                <a:tc>
                  <a:txBody>
                    <a:bodyPr/>
                    <a:lstStyle/>
                    <a:p>
                      <a:pPr algn="ctr">
                        <a:spcAft>
                          <a:spcPts val="0"/>
                        </a:spcAft>
                      </a:pPr>
                      <a:r>
                        <a:rPr lang="bg-BG" sz="1800" dirty="0">
                          <a:effectLst/>
                        </a:rPr>
                        <a:t>Постъпили дела през отчетния период</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smtClean="0">
                          <a:effectLst/>
                          <a:latin typeface="+mn-lt"/>
                          <a:ea typeface="+mn-ea"/>
                        </a:rPr>
                        <a:t>408</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smtClean="0">
                          <a:effectLst/>
                          <a:latin typeface="+mn-lt"/>
                          <a:ea typeface="+mn-ea"/>
                        </a:rPr>
                        <a:t>438</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smtClean="0">
                          <a:effectLst/>
                          <a:latin typeface="+mn-lt"/>
                          <a:ea typeface="+mn-ea"/>
                        </a:rPr>
                        <a:t>440</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336</a:t>
                      </a:r>
                      <a:endParaRPr lang="bg-BG" sz="2000" dirty="0">
                        <a:effectLst/>
                        <a:latin typeface="Times New Roman"/>
                        <a:ea typeface="Times New Roman"/>
                      </a:endParaRPr>
                    </a:p>
                  </a:txBody>
                  <a:tcPr marL="44450" marR="44450" marT="0" marB="0" anchor="ctr">
                    <a:solidFill>
                      <a:schemeClr val="accent6">
                        <a:lumMod val="40000"/>
                        <a:lumOff val="60000"/>
                      </a:schemeClr>
                    </a:solidFill>
                  </a:tcPr>
                </a:tc>
              </a:tr>
            </a:tbl>
          </a:graphicData>
        </a:graphic>
      </p:graphicFrame>
      <p:sp>
        <p:nvSpPr>
          <p:cNvPr id="5" name="Rectangle 1"/>
          <p:cNvSpPr>
            <a:spLocks noChangeArrowheads="1"/>
          </p:cNvSpPr>
          <p:nvPr/>
        </p:nvSpPr>
        <p:spPr bwMode="auto">
          <a:xfrm>
            <a:off x="1614488" y="3429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bg-BG" altLang="bg-BG"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499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143000"/>
          </a:xfrm>
        </p:spPr>
        <p:txBody>
          <a:bodyPr>
            <a:normAutofit/>
          </a:bodyPr>
          <a:lstStyle/>
          <a:p>
            <a:r>
              <a:rPr lang="bg-BG" sz="3600" u="sng" dirty="0">
                <a:solidFill>
                  <a:srgbClr val="7030A0"/>
                </a:solidFill>
              </a:rPr>
              <a:t>Новообразувани наказателни дела</a:t>
            </a:r>
            <a:endParaRPr lang="en-US" sz="3600" dirty="0">
              <a:solidFill>
                <a:srgbClr val="7030A0"/>
              </a:solidFill>
            </a:endParaRPr>
          </a:p>
        </p:txBody>
      </p:sp>
      <p:graphicFrame>
        <p:nvGraphicFramePr>
          <p:cNvPr id="4" name="Chart 3"/>
          <p:cNvGraphicFramePr>
            <a:graphicFrameLocks/>
          </p:cNvGraphicFramePr>
          <p:nvPr>
            <p:extLst>
              <p:ext uri="{D42A27DB-BD31-4B8C-83A1-F6EECF244321}">
                <p14:modId xmlns:p14="http://schemas.microsoft.com/office/powerpoint/2010/main" val="2242052176"/>
              </p:ext>
            </p:extLst>
          </p:nvPr>
        </p:nvGraphicFramePr>
        <p:xfrm>
          <a:off x="900112" y="1268759"/>
          <a:ext cx="7343776" cy="46034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7281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bg-BG" sz="3600" dirty="0">
                <a:solidFill>
                  <a:srgbClr val="7030A0"/>
                </a:solidFill>
              </a:rPr>
              <a:t>НАКАЗАТЕЛНА ЧАСТ</a:t>
            </a:r>
          </a:p>
        </p:txBody>
      </p:sp>
      <p:sp>
        <p:nvSpPr>
          <p:cNvPr id="3" name="Content Placeholder 2"/>
          <p:cNvSpPr>
            <a:spLocks noGrp="1"/>
          </p:cNvSpPr>
          <p:nvPr>
            <p:ph idx="1"/>
          </p:nvPr>
        </p:nvSpPr>
        <p:spPr>
          <a:xfrm>
            <a:off x="457200" y="1412776"/>
            <a:ext cx="8229600" cy="4713387"/>
          </a:xfrm>
        </p:spPr>
        <p:txBody>
          <a:bodyPr>
            <a:normAutofit/>
          </a:bodyPr>
          <a:lstStyle/>
          <a:p>
            <a:pPr marL="0" indent="0" algn="just">
              <a:buNone/>
            </a:pPr>
            <a:r>
              <a:rPr lang="ru-RU" sz="1800" dirty="0" smtClean="0">
                <a:solidFill>
                  <a:schemeClr val="bg1"/>
                </a:solidFill>
                <a:latin typeface="Arial Narrow" panose="020B0606020202030204" pitchFamily="34" charset="0"/>
              </a:rPr>
              <a:t>      2.Останали </a:t>
            </a:r>
            <a:r>
              <a:rPr lang="ru-RU" sz="1800" dirty="0">
                <a:solidFill>
                  <a:schemeClr val="bg1"/>
                </a:solidFill>
                <a:latin typeface="Arial Narrow" panose="020B0606020202030204" pitchFamily="34" charset="0"/>
              </a:rPr>
              <a:t>несвършени наказателни дела </a:t>
            </a:r>
            <a:r>
              <a:rPr lang="ru-RU" sz="1800" dirty="0" err="1">
                <a:solidFill>
                  <a:schemeClr val="bg1"/>
                </a:solidFill>
                <a:latin typeface="Arial Narrow" panose="020B0606020202030204" pitchFamily="34" charset="0"/>
              </a:rPr>
              <a:t>към</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31.12.20</a:t>
            </a:r>
            <a:r>
              <a:rPr lang="en-US" sz="1800" dirty="0" smtClean="0">
                <a:solidFill>
                  <a:schemeClr val="bg1"/>
                </a:solidFill>
                <a:latin typeface="Arial Narrow" panose="020B0606020202030204" pitchFamily="34" charset="0"/>
              </a:rPr>
              <a:t>2</a:t>
            </a:r>
            <a:r>
              <a:rPr lang="bg-BG" sz="1800" dirty="0" smtClean="0">
                <a:solidFill>
                  <a:schemeClr val="bg1"/>
                </a:solidFill>
                <a:latin typeface="Arial Narrow" panose="020B0606020202030204" pitchFamily="34" charset="0"/>
              </a:rPr>
              <a:t>3</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г</a:t>
            </a:r>
            <a:r>
              <a:rPr lang="ru-RU" sz="1800" dirty="0" smtClean="0">
                <a:solidFill>
                  <a:schemeClr val="bg1"/>
                </a:solidFill>
                <a:latin typeface="Arial Narrow" panose="020B0606020202030204" pitchFamily="34" charset="0"/>
              </a:rPr>
              <a:t>.</a:t>
            </a:r>
            <a:endParaRPr lang="en-US" sz="1800" dirty="0" smtClean="0">
              <a:solidFill>
                <a:schemeClr val="bg1"/>
              </a:solidFill>
              <a:latin typeface="Arial Narrow" panose="020B0606020202030204" pitchFamily="34" charset="0"/>
            </a:endParaRPr>
          </a:p>
          <a:p>
            <a:pPr marL="0" indent="0" algn="just">
              <a:buNone/>
            </a:pPr>
            <a:r>
              <a:rPr lang="ru-RU" sz="1800" dirty="0" smtClean="0">
                <a:solidFill>
                  <a:schemeClr val="bg1"/>
                </a:solidFill>
                <a:latin typeface="Arial Narrow" panose="020B0606020202030204" pitchFamily="34" charset="0"/>
              </a:rPr>
              <a:t>      В </a:t>
            </a:r>
            <a:r>
              <a:rPr lang="ru-RU" sz="1800" dirty="0">
                <a:solidFill>
                  <a:schemeClr val="bg1"/>
                </a:solidFill>
                <a:latin typeface="Arial Narrow" panose="020B0606020202030204" pitchFamily="34" charset="0"/>
              </a:rPr>
              <a:t>края на </a:t>
            </a:r>
            <a:r>
              <a:rPr lang="ru-RU" sz="1800" dirty="0" smtClean="0">
                <a:solidFill>
                  <a:schemeClr val="bg1"/>
                </a:solidFill>
                <a:latin typeface="Arial Narrow" panose="020B0606020202030204" pitchFamily="34" charset="0"/>
              </a:rPr>
              <a:t>20</a:t>
            </a:r>
            <a:r>
              <a:rPr lang="en-US" sz="1800" dirty="0" smtClean="0">
                <a:solidFill>
                  <a:schemeClr val="bg1"/>
                </a:solidFill>
                <a:latin typeface="Arial Narrow" panose="020B0606020202030204" pitchFamily="34" charset="0"/>
              </a:rPr>
              <a:t>2</a:t>
            </a:r>
            <a:r>
              <a:rPr lang="bg-BG" sz="1800" dirty="0" smtClean="0">
                <a:solidFill>
                  <a:schemeClr val="bg1"/>
                </a:solidFill>
                <a:latin typeface="Arial Narrow" panose="020B0606020202030204" pitchFamily="34" charset="0"/>
              </a:rPr>
              <a:t>3</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година са останали </a:t>
            </a:r>
            <a:r>
              <a:rPr lang="ru-RU" sz="1800" dirty="0" err="1">
                <a:solidFill>
                  <a:schemeClr val="bg1"/>
                </a:solidFill>
                <a:latin typeface="Arial Narrow" panose="020B0606020202030204" pitchFamily="34" charset="0"/>
              </a:rPr>
              <a:t>несвършени</a:t>
            </a:r>
            <a:r>
              <a:rPr lang="ru-RU" sz="1800" dirty="0">
                <a:solidFill>
                  <a:schemeClr val="bg1"/>
                </a:solidFill>
                <a:latin typeface="Arial Narrow" panose="020B0606020202030204" pitchFamily="34" charset="0"/>
              </a:rPr>
              <a:t> </a:t>
            </a:r>
            <a:r>
              <a:rPr lang="en-US" sz="1800" dirty="0" smtClean="0">
                <a:solidFill>
                  <a:schemeClr val="bg1"/>
                </a:solidFill>
                <a:latin typeface="Arial Narrow" panose="020B0606020202030204" pitchFamily="34" charset="0"/>
              </a:rPr>
              <a:t>2</a:t>
            </a:r>
            <a:r>
              <a:rPr lang="bg-BG" sz="1800" dirty="0" smtClean="0">
                <a:solidFill>
                  <a:schemeClr val="bg1"/>
                </a:solidFill>
                <a:latin typeface="Arial Narrow" panose="020B0606020202030204" pitchFamily="34" charset="0"/>
              </a:rPr>
              <a:t>1</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броя. Сравнението с </a:t>
            </a:r>
            <a:r>
              <a:rPr lang="ru-RU" sz="1800" dirty="0" smtClean="0">
                <a:solidFill>
                  <a:schemeClr val="bg1"/>
                </a:solidFill>
                <a:latin typeface="Arial Narrow" panose="020B0606020202030204" pitchFamily="34" charset="0"/>
              </a:rPr>
              <a:t>предходните </a:t>
            </a:r>
            <a:r>
              <a:rPr lang="ru-RU" sz="1800" dirty="0">
                <a:solidFill>
                  <a:schemeClr val="bg1"/>
                </a:solidFill>
                <a:latin typeface="Arial Narrow" panose="020B0606020202030204" pitchFamily="34" charset="0"/>
              </a:rPr>
              <a:t>години е както следва: </a:t>
            </a:r>
            <a:endParaRPr lang="bg-BG" sz="1800" dirty="0">
              <a:solidFill>
                <a:schemeClr val="bg1"/>
              </a:solidFill>
              <a:latin typeface="Arial Narrow" panose="020B0606020202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6842727"/>
              </p:ext>
            </p:extLst>
          </p:nvPr>
        </p:nvGraphicFramePr>
        <p:xfrm>
          <a:off x="899592" y="2636912"/>
          <a:ext cx="7200800" cy="2208272"/>
        </p:xfrm>
        <a:graphic>
          <a:graphicData uri="http://schemas.openxmlformats.org/drawingml/2006/table">
            <a:tbl>
              <a:tblPr>
                <a:tableStyleId>{5C22544A-7EE6-4342-B048-85BDC9FD1C3A}</a:tableStyleId>
              </a:tblPr>
              <a:tblGrid>
                <a:gridCol w="1408852"/>
                <a:gridCol w="1330583"/>
                <a:gridCol w="1330583"/>
                <a:gridCol w="1643661"/>
                <a:gridCol w="1487121"/>
              </a:tblGrid>
              <a:tr h="946402">
                <a:tc>
                  <a:txBody>
                    <a:bodyPr/>
                    <a:lstStyle/>
                    <a:p>
                      <a:pPr algn="ctr">
                        <a:spcAft>
                          <a:spcPts val="0"/>
                        </a:spcAft>
                      </a:pPr>
                      <a:r>
                        <a:rPr lang="bg-BG" sz="1800" dirty="0" smtClean="0">
                          <a:effectLst/>
                        </a:rPr>
                        <a:t>Брой </a:t>
                      </a:r>
                      <a:r>
                        <a:rPr lang="bg-BG" sz="1800" dirty="0">
                          <a:effectLst/>
                        </a:rPr>
                        <a:t>/ година</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a:effectLst/>
                        </a:rPr>
                        <a:t> </a:t>
                      </a:r>
                      <a:r>
                        <a:rPr lang="bg-BG" sz="1800" dirty="0" smtClean="0">
                          <a:effectLst/>
                        </a:rPr>
                        <a:t>2020</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smtClean="0">
                          <a:effectLst/>
                        </a:rPr>
                        <a:t>20</a:t>
                      </a:r>
                      <a:r>
                        <a:rPr lang="en-US" sz="1800" dirty="0" smtClean="0">
                          <a:effectLst/>
                        </a:rPr>
                        <a:t>2</a:t>
                      </a:r>
                      <a:r>
                        <a:rPr lang="bg-BG" sz="1800" dirty="0" smtClean="0">
                          <a:effectLst/>
                        </a:rPr>
                        <a:t>1</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smtClean="0">
                          <a:effectLst/>
                        </a:rPr>
                        <a:t>20</a:t>
                      </a:r>
                      <a:r>
                        <a:rPr lang="en-US" sz="1800" dirty="0" smtClean="0">
                          <a:effectLst/>
                        </a:rPr>
                        <a:t>2</a:t>
                      </a:r>
                      <a:r>
                        <a:rPr lang="bg-BG" sz="1800" dirty="0" smtClean="0">
                          <a:effectLst/>
                        </a:rPr>
                        <a:t>2</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smtClean="0">
                          <a:effectLst/>
                        </a:rPr>
                        <a:t>20</a:t>
                      </a:r>
                      <a:r>
                        <a:rPr lang="en-US" sz="1800" dirty="0" smtClean="0">
                          <a:effectLst/>
                        </a:rPr>
                        <a:t>2</a:t>
                      </a:r>
                      <a:r>
                        <a:rPr lang="bg-BG" sz="1800" dirty="0" smtClean="0">
                          <a:effectLst/>
                        </a:rPr>
                        <a:t>3</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r>
              <a:tr h="1261870">
                <a:tc>
                  <a:txBody>
                    <a:bodyPr/>
                    <a:lstStyle/>
                    <a:p>
                      <a:pPr algn="ctr">
                        <a:spcAft>
                          <a:spcPts val="0"/>
                        </a:spcAft>
                      </a:pPr>
                      <a:r>
                        <a:rPr lang="bg-BG" sz="1800" dirty="0">
                          <a:effectLst/>
                        </a:rPr>
                        <a:t>Останали несвършени дела в края на периода</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a:effectLst/>
                        </a:rPr>
                        <a:t> </a:t>
                      </a:r>
                      <a:r>
                        <a:rPr lang="bg-BG" sz="1800" dirty="0" smtClean="0">
                          <a:effectLst/>
                          <a:latin typeface="+mn-lt"/>
                          <a:ea typeface="+mn-ea"/>
                        </a:rPr>
                        <a:t>154</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smtClean="0">
                          <a:effectLst/>
                          <a:latin typeface="Times New Roman"/>
                          <a:ea typeface="Times New Roman"/>
                        </a:rPr>
                        <a:t>76</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bg-BG" sz="1800" dirty="0" smtClean="0">
                          <a:effectLst/>
                          <a:latin typeface="Times New Roman"/>
                          <a:ea typeface="Times New Roman"/>
                        </a:rPr>
                        <a:t>25</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c>
                  <a:txBody>
                    <a:bodyPr/>
                    <a:lstStyle/>
                    <a:p>
                      <a:pPr algn="ctr">
                        <a:spcAft>
                          <a:spcPts val="0"/>
                        </a:spcAft>
                      </a:pPr>
                      <a:r>
                        <a:rPr lang="en-US" sz="1800" dirty="0" smtClean="0">
                          <a:effectLst/>
                          <a:latin typeface="+mn-lt"/>
                          <a:ea typeface="+mn-ea"/>
                        </a:rPr>
                        <a:t>2</a:t>
                      </a:r>
                      <a:r>
                        <a:rPr lang="bg-BG" sz="1800" dirty="0" smtClean="0">
                          <a:effectLst/>
                          <a:latin typeface="+mn-lt"/>
                          <a:ea typeface="+mn-ea"/>
                        </a:rPr>
                        <a:t>1</a:t>
                      </a:r>
                      <a:endParaRPr lang="bg-BG" sz="1800" dirty="0">
                        <a:effectLst/>
                        <a:latin typeface="Times New Roman"/>
                        <a:ea typeface="Times New Roman"/>
                      </a:endParaRPr>
                    </a:p>
                  </a:txBody>
                  <a:tcPr marL="44450" marR="44450" marT="0" marB="0" anchor="ctr">
                    <a:solidFill>
                      <a:schemeClr val="accent6">
                        <a:lumMod val="40000"/>
                        <a:lumOff val="60000"/>
                      </a:schemeClr>
                    </a:solidFill>
                  </a:tcPr>
                </a:tc>
              </a:tr>
            </a:tbl>
          </a:graphicData>
        </a:graphic>
      </p:graphicFrame>
    </p:spTree>
    <p:extLst>
      <p:ext uri="{BB962C8B-B14F-4D97-AF65-F5344CB8AC3E}">
        <p14:creationId xmlns:p14="http://schemas.microsoft.com/office/powerpoint/2010/main" val="3272803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bg-BG" sz="3600" u="sng" dirty="0">
                <a:solidFill>
                  <a:srgbClr val="7030A0"/>
                </a:solidFill>
              </a:rPr>
              <a:t>Останали несвършени наказателни дела към </a:t>
            </a:r>
            <a:r>
              <a:rPr lang="bg-BG" sz="3600" u="sng" dirty="0" smtClean="0">
                <a:solidFill>
                  <a:srgbClr val="7030A0"/>
                </a:solidFill>
              </a:rPr>
              <a:t>31.12.20</a:t>
            </a:r>
            <a:r>
              <a:rPr lang="en-US" sz="3600" u="sng" dirty="0" smtClean="0">
                <a:solidFill>
                  <a:srgbClr val="7030A0"/>
                </a:solidFill>
              </a:rPr>
              <a:t>22</a:t>
            </a:r>
            <a:r>
              <a:rPr lang="bg-BG" sz="3600" u="sng" dirty="0" smtClean="0">
                <a:solidFill>
                  <a:srgbClr val="7030A0"/>
                </a:solidFill>
              </a:rPr>
              <a:t>г</a:t>
            </a:r>
            <a:endParaRPr lang="en-US" sz="3600"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85796618"/>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27339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bg-BG" sz="3600" dirty="0" smtClean="0">
                <a:solidFill>
                  <a:srgbClr val="7030A0"/>
                </a:solidFill>
              </a:rPr>
              <a:t>НАКАЗАТЕЛНА </a:t>
            </a:r>
            <a:r>
              <a:rPr lang="bg-BG" sz="3600" dirty="0">
                <a:solidFill>
                  <a:srgbClr val="7030A0"/>
                </a:solidFill>
              </a:rPr>
              <a:t>ЧАСТ</a:t>
            </a:r>
          </a:p>
        </p:txBody>
      </p:sp>
      <p:sp>
        <p:nvSpPr>
          <p:cNvPr id="3" name="Content Placeholder 2"/>
          <p:cNvSpPr>
            <a:spLocks noGrp="1"/>
          </p:cNvSpPr>
          <p:nvPr>
            <p:ph idx="1"/>
          </p:nvPr>
        </p:nvSpPr>
        <p:spPr>
          <a:xfrm>
            <a:off x="467544" y="1340769"/>
            <a:ext cx="8229600" cy="2232247"/>
          </a:xfrm>
        </p:spPr>
        <p:txBody>
          <a:bodyPr>
            <a:normAutofit/>
          </a:bodyPr>
          <a:lstStyle/>
          <a:p>
            <a:pPr marL="0" indent="0" algn="just">
              <a:buNone/>
            </a:pPr>
            <a:r>
              <a:rPr lang="ru-RU" dirty="0"/>
              <a:t> </a:t>
            </a:r>
            <a:r>
              <a:rPr lang="ru-RU" dirty="0" smtClean="0"/>
              <a:t>   </a:t>
            </a:r>
            <a:r>
              <a:rPr lang="ru-RU" sz="1800" dirty="0" err="1" smtClean="0">
                <a:solidFill>
                  <a:schemeClr val="bg1"/>
                </a:solidFill>
                <a:latin typeface="Arial Narrow" panose="020B0606020202030204" pitchFamily="34" charset="0"/>
              </a:rPr>
              <a:t>Новообразуваните</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наказателни дела са </a:t>
            </a:r>
            <a:r>
              <a:rPr lang="ru-RU" sz="1800" dirty="0" err="1">
                <a:solidFill>
                  <a:schemeClr val="bg1"/>
                </a:solidFill>
                <a:latin typeface="Arial Narrow" panose="020B0606020202030204" pitchFamily="34" charset="0"/>
              </a:rPr>
              <a:t>общо</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336 </a:t>
            </a:r>
            <a:r>
              <a:rPr lang="ru-RU" sz="1800" dirty="0">
                <a:solidFill>
                  <a:schemeClr val="bg1"/>
                </a:solidFill>
                <a:latin typeface="Arial Narrow" panose="020B0606020202030204" pitchFamily="34" charset="0"/>
              </a:rPr>
              <a:t>в т. ч.: наказателни общ характер дела - </a:t>
            </a:r>
            <a:r>
              <a:rPr lang="ru-RU" sz="1800" dirty="0" smtClean="0">
                <a:solidFill>
                  <a:schemeClr val="bg1"/>
                </a:solidFill>
                <a:latin typeface="Arial Narrow" panose="020B0606020202030204" pitchFamily="34" charset="0"/>
              </a:rPr>
              <a:t>9</a:t>
            </a:r>
            <a:r>
              <a:rPr lang="bg-BG" sz="1800" dirty="0" smtClean="0">
                <a:solidFill>
                  <a:schemeClr val="bg1"/>
                </a:solidFill>
                <a:latin typeface="Arial Narrow" panose="020B0606020202030204" pitchFamily="34" charset="0"/>
              </a:rPr>
              <a:t>1</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бр., наказателни частен характер дела - </a:t>
            </a:r>
            <a:r>
              <a:rPr lang="ru-RU" sz="1800" dirty="0" smtClean="0">
                <a:solidFill>
                  <a:schemeClr val="bg1"/>
                </a:solidFill>
                <a:latin typeface="Arial Narrow" panose="020B0606020202030204" pitchFamily="34" charset="0"/>
              </a:rPr>
              <a:t>11 </a:t>
            </a:r>
            <a:r>
              <a:rPr lang="ru-RU" sz="1800" dirty="0">
                <a:solidFill>
                  <a:schemeClr val="bg1"/>
                </a:solidFill>
                <a:latin typeface="Arial Narrow" panose="020B0606020202030204" pitchFamily="34" charset="0"/>
              </a:rPr>
              <a:t>бр., административнонаказателни дела по чл.78а от НК – </a:t>
            </a:r>
            <a:r>
              <a:rPr lang="bg-BG" sz="1800" dirty="0">
                <a:solidFill>
                  <a:schemeClr val="bg1"/>
                </a:solidFill>
                <a:latin typeface="Arial Narrow" panose="020B0606020202030204" pitchFamily="34" charset="0"/>
              </a:rPr>
              <a:t>7</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броя, частни наказателни дела </a:t>
            </a: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разпити</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 </a:t>
            </a:r>
            <a:r>
              <a:rPr lang="en-US" sz="1800" dirty="0" smtClean="0">
                <a:solidFill>
                  <a:schemeClr val="bg1"/>
                </a:solidFill>
                <a:latin typeface="Arial Narrow" panose="020B0606020202030204" pitchFamily="34" charset="0"/>
              </a:rPr>
              <a:t>3</a:t>
            </a:r>
            <a:r>
              <a:rPr lang="bg-BG" sz="1800" dirty="0" smtClean="0">
                <a:solidFill>
                  <a:schemeClr val="bg1"/>
                </a:solidFill>
                <a:latin typeface="Arial Narrow" panose="020B0606020202030204" pitchFamily="34" charset="0"/>
              </a:rPr>
              <a:t>3</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бр., частни наказателни дела – </a:t>
            </a:r>
            <a:r>
              <a:rPr lang="ru-RU" sz="1800" dirty="0" smtClean="0">
                <a:solidFill>
                  <a:schemeClr val="bg1"/>
                </a:solidFill>
                <a:latin typeface="Arial Narrow" panose="020B0606020202030204" pitchFamily="34" charset="0"/>
              </a:rPr>
              <a:t>149 </a:t>
            </a:r>
            <a:r>
              <a:rPr lang="ru-RU" sz="1800" dirty="0" err="1">
                <a:solidFill>
                  <a:schemeClr val="bg1"/>
                </a:solidFill>
                <a:latin typeface="Arial Narrow" panose="020B0606020202030204" pitchFamily="34" charset="0"/>
              </a:rPr>
              <a:t>броя</a:t>
            </a:r>
            <a:r>
              <a:rPr lang="ru-RU" sz="1800" dirty="0">
                <a:solidFill>
                  <a:schemeClr val="bg1"/>
                </a:solidFill>
                <a:latin typeface="Arial Narrow" panose="020B0606020202030204" pitchFamily="34" charset="0"/>
              </a:rPr>
              <a:t> </a:t>
            </a:r>
            <a:r>
              <a:rPr lang="en-US" sz="1800" dirty="0" smtClean="0">
                <a:solidFill>
                  <a:schemeClr val="bg1"/>
                </a:solidFill>
                <a:latin typeface="Arial Narrow" panose="020B0606020202030204" pitchFamily="34" charset="0"/>
              </a:rPr>
              <a:t>/</a:t>
            </a:r>
            <a:r>
              <a:rPr lang="bg-BG" sz="1800" dirty="0" smtClean="0">
                <a:solidFill>
                  <a:schemeClr val="bg1"/>
                </a:solidFill>
                <a:latin typeface="Arial Narrow" panose="020B0606020202030204" pitchFamily="34" charset="0"/>
              </a:rPr>
              <a:t>в това число 2 бр. производства по предложение за принудителни медицински мерки по чл. 89 от НК и 4 бр. по молби за реабилитация/,</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административно-наказателни дела – </a:t>
            </a:r>
            <a:r>
              <a:rPr lang="ru-RU" sz="1800" dirty="0" smtClean="0">
                <a:solidFill>
                  <a:schemeClr val="bg1"/>
                </a:solidFill>
                <a:latin typeface="Arial Narrow" panose="020B0606020202030204" pitchFamily="34" charset="0"/>
              </a:rPr>
              <a:t>45 </a:t>
            </a:r>
            <a:r>
              <a:rPr lang="ru-RU" sz="1800" dirty="0" err="1">
                <a:solidFill>
                  <a:schemeClr val="bg1"/>
                </a:solidFill>
                <a:latin typeface="Arial Narrow" panose="020B0606020202030204" pitchFamily="34" charset="0"/>
              </a:rPr>
              <a:t>бр</a:t>
            </a:r>
            <a:r>
              <a:rPr lang="ru-RU" sz="1800" dirty="0" smtClean="0">
                <a:solidFill>
                  <a:schemeClr val="bg1"/>
                </a:solidFill>
                <a:latin typeface="Arial Narrow" panose="020B0606020202030204" pitchFamily="34" charset="0"/>
              </a:rPr>
              <a:t>. /в </a:t>
            </a:r>
            <a:r>
              <a:rPr lang="ru-RU" sz="1800" dirty="0" err="1" smtClean="0">
                <a:solidFill>
                  <a:schemeClr val="bg1"/>
                </a:solidFill>
                <a:latin typeface="Arial Narrow" panose="020B0606020202030204" pitchFamily="34" charset="0"/>
              </a:rPr>
              <a:t>това</a:t>
            </a:r>
            <a:r>
              <a:rPr lang="ru-RU" sz="1800" dirty="0" smtClean="0">
                <a:solidFill>
                  <a:schemeClr val="bg1"/>
                </a:solidFill>
                <a:latin typeface="Arial Narrow" panose="020B0606020202030204" pitchFamily="34" charset="0"/>
              </a:rPr>
              <a:t> число 1 </a:t>
            </a:r>
            <a:r>
              <a:rPr lang="ru-RU" sz="1800" dirty="0" err="1" smtClean="0">
                <a:solidFill>
                  <a:schemeClr val="bg1"/>
                </a:solidFill>
                <a:latin typeface="Arial Narrow" panose="020B0606020202030204" pitchFamily="34" charset="0"/>
              </a:rPr>
              <a:t>бр</a:t>
            </a:r>
            <a:r>
              <a:rPr lang="ru-RU" sz="1800" dirty="0" smtClean="0">
                <a:solidFill>
                  <a:schemeClr val="bg1"/>
                </a:solidFill>
                <a:latin typeface="Arial Narrow" panose="020B0606020202030204" pitchFamily="34" charset="0"/>
              </a:rPr>
              <a:t>. в производство по УБДХ/.</a:t>
            </a:r>
            <a:endParaRPr lang="ru-RU" sz="1800" dirty="0">
              <a:solidFill>
                <a:schemeClr val="bg1"/>
              </a:solidFill>
              <a:latin typeface="Arial Narrow" panose="020B0606020202030204" pitchFamily="34" charset="0"/>
            </a:endParaRPr>
          </a:p>
          <a:p>
            <a:pPr marL="0" indent="0" algn="just">
              <a:buNone/>
            </a:pPr>
            <a:r>
              <a:rPr lang="ru-RU" sz="1800" dirty="0" smtClean="0">
                <a:solidFill>
                  <a:schemeClr val="bg1"/>
                </a:solidFill>
                <a:latin typeface="Arial Narrow" panose="020B0606020202030204" pitchFamily="34" charset="0"/>
              </a:rPr>
              <a:t>     Сравнение </a:t>
            </a:r>
            <a:r>
              <a:rPr lang="ru-RU" sz="1800" dirty="0">
                <a:solidFill>
                  <a:schemeClr val="bg1"/>
                </a:solidFill>
                <a:latin typeface="Arial Narrow" panose="020B0606020202030204" pitchFamily="34" charset="0"/>
              </a:rPr>
              <a:t>с предходни периоди:</a:t>
            </a:r>
            <a:endParaRPr lang="bg-BG" sz="1800" dirty="0">
              <a:solidFill>
                <a:schemeClr val="bg1"/>
              </a:solidFill>
              <a:latin typeface="Arial Narrow" panose="020B0606020202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26568665"/>
              </p:ext>
            </p:extLst>
          </p:nvPr>
        </p:nvGraphicFramePr>
        <p:xfrm>
          <a:off x="539552" y="3645024"/>
          <a:ext cx="8280919" cy="2952327"/>
        </p:xfrm>
        <a:graphic>
          <a:graphicData uri="http://schemas.openxmlformats.org/drawingml/2006/table">
            <a:tbl>
              <a:tblPr firstRow="1" firstCol="1" bandRow="1">
                <a:tableStyleId>{5C22544A-7EE6-4342-B048-85BDC9FD1C3A}</a:tableStyleId>
              </a:tblPr>
              <a:tblGrid>
                <a:gridCol w="920102"/>
                <a:gridCol w="854380"/>
                <a:gridCol w="1182988"/>
                <a:gridCol w="1572264"/>
                <a:gridCol w="1533080"/>
                <a:gridCol w="1156450"/>
                <a:gridCol w="1061655"/>
              </a:tblGrid>
              <a:tr h="1336263">
                <a:tc>
                  <a:txBody>
                    <a:bodyPr/>
                    <a:lstStyle/>
                    <a:p>
                      <a:pPr algn="ctr">
                        <a:spcAft>
                          <a:spcPts val="0"/>
                        </a:spcAft>
                      </a:pPr>
                      <a:r>
                        <a:rPr lang="bg-BG" sz="1800" dirty="0">
                          <a:solidFill>
                            <a:schemeClr val="bg1"/>
                          </a:solidFill>
                          <a:effectLst/>
                          <a:latin typeface="Arial Narrow" panose="020B0606020202030204" pitchFamily="34" charset="0"/>
                        </a:rPr>
                        <a:t>Видове дела </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400" dirty="0">
                          <a:solidFill>
                            <a:schemeClr val="bg1"/>
                          </a:solidFill>
                          <a:effectLst/>
                          <a:latin typeface="Arial Narrow" panose="020B0606020202030204" pitchFamily="34" charset="0"/>
                        </a:rPr>
                        <a:t>Общ характер</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400" dirty="0">
                          <a:solidFill>
                            <a:schemeClr val="bg1"/>
                          </a:solidFill>
                          <a:effectLst/>
                          <a:latin typeface="Arial Narrow" panose="020B0606020202030204" pitchFamily="34" charset="0"/>
                        </a:rPr>
                        <a:t>Наказателни частен характер</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400" dirty="0">
                          <a:solidFill>
                            <a:schemeClr val="bg1"/>
                          </a:solidFill>
                          <a:effectLst/>
                          <a:latin typeface="Arial Narrow" panose="020B0606020202030204" pitchFamily="34" charset="0"/>
                        </a:rPr>
                        <a:t>Административно</a:t>
                      </a:r>
                      <a:endParaRPr lang="bg-BG" sz="2000" dirty="0">
                        <a:solidFill>
                          <a:schemeClr val="bg1"/>
                        </a:solidFill>
                        <a:effectLst/>
                        <a:latin typeface="Arial Narrow" panose="020B0606020202030204" pitchFamily="34" charset="0"/>
                      </a:endParaRPr>
                    </a:p>
                    <a:p>
                      <a:pPr algn="ctr">
                        <a:spcAft>
                          <a:spcPts val="0"/>
                        </a:spcAft>
                      </a:pPr>
                      <a:r>
                        <a:rPr lang="bg-BG" sz="1400" dirty="0">
                          <a:solidFill>
                            <a:schemeClr val="bg1"/>
                          </a:solidFill>
                          <a:effectLst/>
                          <a:latin typeface="Arial Narrow" panose="020B0606020202030204" pitchFamily="34" charset="0"/>
                        </a:rPr>
                        <a:t>наказателни дела  по чл.78а от НК</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400" dirty="0">
                          <a:solidFill>
                            <a:schemeClr val="bg1"/>
                          </a:solidFill>
                          <a:effectLst/>
                          <a:latin typeface="Arial Narrow" panose="020B0606020202030204" pitchFamily="34" charset="0"/>
                        </a:rPr>
                        <a:t>Административно</a:t>
                      </a:r>
                      <a:endParaRPr lang="bg-BG" sz="2000" dirty="0">
                        <a:solidFill>
                          <a:schemeClr val="bg1"/>
                        </a:solidFill>
                        <a:effectLst/>
                        <a:latin typeface="Arial Narrow" panose="020B0606020202030204" pitchFamily="34" charset="0"/>
                      </a:endParaRPr>
                    </a:p>
                    <a:p>
                      <a:pPr algn="ctr">
                        <a:spcAft>
                          <a:spcPts val="0"/>
                        </a:spcAft>
                      </a:pPr>
                      <a:r>
                        <a:rPr lang="bg-BG" sz="1400" dirty="0">
                          <a:solidFill>
                            <a:schemeClr val="bg1"/>
                          </a:solidFill>
                          <a:effectLst/>
                          <a:latin typeface="Arial Narrow" panose="020B0606020202030204" pitchFamily="34" charset="0"/>
                        </a:rPr>
                        <a:t>наказателни дела </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400" dirty="0">
                          <a:solidFill>
                            <a:schemeClr val="bg1"/>
                          </a:solidFill>
                          <a:effectLst/>
                          <a:latin typeface="Arial Narrow" panose="020B0606020202030204" pitchFamily="34" charset="0"/>
                        </a:rPr>
                        <a:t>Частни наказателни дела</a:t>
                      </a:r>
                      <a:endParaRPr lang="bg-BG" sz="2000" dirty="0">
                        <a:solidFill>
                          <a:schemeClr val="bg1"/>
                        </a:solidFill>
                        <a:effectLst/>
                        <a:latin typeface="Arial Narrow" panose="020B0606020202030204" pitchFamily="34" charset="0"/>
                      </a:endParaRPr>
                    </a:p>
                    <a:p>
                      <a:pPr algn="ctr">
                        <a:spcAft>
                          <a:spcPts val="0"/>
                        </a:spcAft>
                      </a:pPr>
                      <a:r>
                        <a:rPr lang="bg-BG" sz="1400" dirty="0">
                          <a:solidFill>
                            <a:schemeClr val="bg1"/>
                          </a:solidFill>
                          <a:effectLst/>
                          <a:latin typeface="Arial Narrow" panose="020B0606020202030204" pitchFamily="34" charset="0"/>
                        </a:rPr>
                        <a:t>разпити</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400" dirty="0">
                          <a:solidFill>
                            <a:schemeClr val="bg1"/>
                          </a:solidFill>
                          <a:effectLst/>
                          <a:latin typeface="Arial Narrow" panose="020B0606020202030204" pitchFamily="34" charset="0"/>
                        </a:rPr>
                        <a:t>Частни наказателни дела</a:t>
                      </a:r>
                      <a:endParaRPr lang="bg-BG" sz="20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r>
              <a:tr h="404016">
                <a:tc>
                  <a:txBody>
                    <a:bodyPr/>
                    <a:lstStyle/>
                    <a:p>
                      <a:pPr algn="ctr">
                        <a:spcAft>
                          <a:spcPts val="0"/>
                        </a:spcAft>
                      </a:pPr>
                      <a:r>
                        <a:rPr lang="bg-BG" sz="2000" dirty="0" smtClean="0">
                          <a:solidFill>
                            <a:schemeClr val="bg1"/>
                          </a:solidFill>
                          <a:effectLst/>
                        </a:rPr>
                        <a:t>2023</a:t>
                      </a:r>
                      <a:endParaRPr lang="bg-BG" sz="20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91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11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7</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45</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rPr>
                        <a:t>33</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rPr>
                        <a:t>149</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r>
              <a:tr h="404016">
                <a:tc>
                  <a:txBody>
                    <a:bodyPr/>
                    <a:lstStyle/>
                    <a:p>
                      <a:pPr algn="ctr">
                        <a:spcAft>
                          <a:spcPts val="0"/>
                        </a:spcAft>
                      </a:pPr>
                      <a:r>
                        <a:rPr lang="bg-BG" sz="2000" dirty="0" smtClean="0">
                          <a:solidFill>
                            <a:schemeClr val="bg1"/>
                          </a:solidFill>
                          <a:effectLst/>
                        </a:rPr>
                        <a:t>2022</a:t>
                      </a:r>
                      <a:endParaRPr lang="bg-BG" sz="20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155</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6</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15</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mn-lt"/>
                          <a:ea typeface="+mn-ea"/>
                        </a:rPr>
                        <a:t>47</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32</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185</a:t>
                      </a:r>
                      <a:endParaRPr lang="bg-BG" sz="2000" dirty="0">
                        <a:effectLst/>
                        <a:latin typeface="Times New Roman"/>
                        <a:ea typeface="Times New Roman"/>
                      </a:endParaRPr>
                    </a:p>
                  </a:txBody>
                  <a:tcPr marL="68580" marR="68580" marT="0" marB="0" anchor="ctr">
                    <a:solidFill>
                      <a:schemeClr val="tx2">
                        <a:lumMod val="20000"/>
                        <a:lumOff val="80000"/>
                      </a:schemeClr>
                    </a:solidFill>
                  </a:tcPr>
                </a:tc>
              </a:tr>
              <a:tr h="404016">
                <a:tc>
                  <a:txBody>
                    <a:bodyPr/>
                    <a:lstStyle/>
                    <a:p>
                      <a:pPr algn="ctr">
                        <a:spcAft>
                          <a:spcPts val="0"/>
                        </a:spcAft>
                      </a:pPr>
                      <a:r>
                        <a:rPr lang="bg-BG" sz="2000" dirty="0" smtClean="0">
                          <a:solidFill>
                            <a:schemeClr val="bg1"/>
                          </a:solidFill>
                          <a:effectLst/>
                        </a:rPr>
                        <a:t>2021</a:t>
                      </a:r>
                      <a:endParaRPr lang="bg-BG" sz="20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125</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9</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21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rPr>
                        <a:t>76</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54</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153</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r>
              <a:tr h="404016">
                <a:tc>
                  <a:txBody>
                    <a:bodyPr/>
                    <a:lstStyle/>
                    <a:p>
                      <a:pPr algn="ctr">
                        <a:spcAft>
                          <a:spcPts val="0"/>
                        </a:spcAft>
                      </a:pPr>
                      <a:r>
                        <a:rPr lang="bg-BG" sz="2000" dirty="0" smtClean="0">
                          <a:solidFill>
                            <a:schemeClr val="bg1"/>
                          </a:solidFill>
                          <a:effectLst/>
                        </a:rPr>
                        <a:t>2020</a:t>
                      </a:r>
                      <a:endParaRPr lang="bg-BG" sz="20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89</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8</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18</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96</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28</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149</a:t>
                      </a:r>
                      <a:endParaRPr lang="bg-BG" sz="2000" dirty="0">
                        <a:effectLst/>
                        <a:latin typeface="Times New Roman"/>
                        <a:ea typeface="Times New Roman"/>
                      </a:endParaRPr>
                    </a:p>
                  </a:txBody>
                  <a:tcPr marL="68580" marR="68580" marT="0" marB="0"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4243335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344816" cy="850106"/>
          </a:xfrm>
        </p:spPr>
        <p:txBody>
          <a:bodyPr>
            <a:noAutofit/>
          </a:bodyPr>
          <a:lstStyle/>
          <a:p>
            <a:r>
              <a:rPr lang="ru-RU" sz="3600" dirty="0">
                <a:solidFill>
                  <a:schemeClr val="accent6">
                    <a:lumMod val="50000"/>
                  </a:schemeClr>
                </a:solidFill>
              </a:rPr>
              <a:t>3.Разбор на наказателните дела по видове и глави от </a:t>
            </a:r>
            <a:r>
              <a:rPr lang="ru-RU" sz="3600" dirty="0" smtClean="0">
                <a:solidFill>
                  <a:schemeClr val="accent6">
                    <a:lumMod val="50000"/>
                  </a:schemeClr>
                </a:solidFill>
              </a:rPr>
              <a:t>НК.</a:t>
            </a:r>
            <a:endParaRPr lang="bg-BG" sz="3600" dirty="0">
              <a:solidFill>
                <a:schemeClr val="accent6">
                  <a:lumMod val="50000"/>
                </a:schemeClr>
              </a:solidFill>
            </a:endParaRPr>
          </a:p>
        </p:txBody>
      </p:sp>
      <p:sp>
        <p:nvSpPr>
          <p:cNvPr id="3" name="Content Placeholder 2"/>
          <p:cNvSpPr>
            <a:spLocks noGrp="1"/>
          </p:cNvSpPr>
          <p:nvPr>
            <p:ph idx="1"/>
          </p:nvPr>
        </p:nvSpPr>
        <p:spPr>
          <a:xfrm>
            <a:off x="251520" y="1556792"/>
            <a:ext cx="8507288" cy="4752528"/>
          </a:xfrm>
        </p:spPr>
        <p:txBody>
          <a:bodyPr>
            <a:normAutofit fontScale="62500" lnSpcReduction="20000"/>
          </a:bodyPr>
          <a:lstStyle/>
          <a:p>
            <a:pPr marL="0" indent="0" algn="just">
              <a:buNone/>
            </a:pPr>
            <a:r>
              <a:rPr lang="ru-RU" dirty="0"/>
              <a:t>	</a:t>
            </a:r>
            <a:r>
              <a:rPr lang="bg-BG" dirty="0" smtClean="0">
                <a:solidFill>
                  <a:schemeClr val="bg1"/>
                </a:solidFill>
                <a:latin typeface="Arial Narrow" panose="020B0606020202030204" pitchFamily="34" charset="0"/>
              </a:rPr>
              <a:t>Данните от годишния статистически отчет за дейността на Районен съд-Велики Преслав за цялата 2023 година - постъпили и свършени дела, броя на постановените осъдителни присъди и осъдени лица, наложените видове наказания на осъдените лица, както и влезлите в сила присъди през периода, очертават работата на съдиите по наказателни дела. Констатациите в тази насока са следните: </a:t>
            </a:r>
          </a:p>
          <a:p>
            <a:pPr marL="0" indent="0" algn="just">
              <a:buNone/>
            </a:pPr>
            <a:r>
              <a:rPr lang="bg-BG" dirty="0" smtClean="0">
                <a:solidFill>
                  <a:schemeClr val="bg1"/>
                </a:solidFill>
                <a:latin typeface="Arial Narrow" panose="020B0606020202030204" pitchFamily="34" charset="0"/>
              </a:rPr>
              <a:t>  	Съдиите – докладчици преимуществено са насрочвали делата в предвидените от закона срокове. Насрочването на НОХД извън рамките на двумесечния срок по чл.247а, ал.2 от НПК, но не повече от три месеца от постъпване на обвинителния акт и то с разрешение на председателя на съда. Редките случаи, когато делата са насрочвани след законовия срок са по обективни причини.</a:t>
            </a:r>
          </a:p>
          <a:p>
            <a:pPr marL="0" indent="0" algn="just">
              <a:buNone/>
            </a:pPr>
            <a:r>
              <a:rPr lang="bg-BG" dirty="0" smtClean="0">
                <a:solidFill>
                  <a:schemeClr val="bg1"/>
                </a:solidFill>
                <a:latin typeface="Arial Narrow" panose="020B0606020202030204" pitchFamily="34" charset="0"/>
              </a:rPr>
              <a:t>	От насрочените 150 бр. отлагани  дела са 36 броя, или 24 %, като основни причини за отлагане е за събиране на нови доказателства, в по-малка степен по молба на страните/включително и поради заболяване/ и поради нередовно призоваване, като последното е в следствие на възможността от свободното придвижване на лица, както в чужбина, така и в страната. </a:t>
            </a:r>
          </a:p>
          <a:p>
            <a:pPr marL="0" indent="0" algn="just">
              <a:buNone/>
            </a:pPr>
            <a:r>
              <a:rPr lang="bg-BG" dirty="0" smtClean="0">
                <a:solidFill>
                  <a:schemeClr val="bg1"/>
                </a:solidFill>
                <a:latin typeface="Arial Narrow" panose="020B0606020202030204" pitchFamily="34" charset="0"/>
              </a:rPr>
              <a:t>	От съдиите-докладчици е упражняван необходимият контрол по връчване на призовките, с цел намаляване случаите на отлагане, като са предприемани предвидените в закона мерки за дисциплиниране на страните в процеса. При отлагане на делата, насрочването е било преимуществено в срока по чл.271, ал.10 от НПК.</a:t>
            </a:r>
          </a:p>
          <a:p>
            <a:pPr marL="0" indent="0" algn="just">
              <a:buNone/>
            </a:pPr>
            <a:endParaRPr lang="ru-RU" sz="5600" dirty="0">
              <a:latin typeface="Arial Narrow" panose="020B0606020202030204" pitchFamily="34" charset="0"/>
            </a:endParaRPr>
          </a:p>
        </p:txBody>
      </p:sp>
    </p:spTree>
    <p:extLst>
      <p:ext uri="{BB962C8B-B14F-4D97-AF65-F5344CB8AC3E}">
        <p14:creationId xmlns:p14="http://schemas.microsoft.com/office/powerpoint/2010/main" val="3676518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496944" cy="6480720"/>
          </a:xfrm>
        </p:spPr>
        <p:txBody>
          <a:bodyPr>
            <a:noAutofit/>
          </a:bodyPr>
          <a:lstStyle/>
          <a:p>
            <a:pPr marL="0" indent="0" algn="just">
              <a:lnSpc>
                <a:spcPct val="80000"/>
              </a:lnSpc>
              <a:buNone/>
            </a:pPr>
            <a:r>
              <a:rPr lang="bg-BG" sz="1800" dirty="0" smtClean="0"/>
              <a:t>     </a:t>
            </a:r>
            <a:r>
              <a:rPr lang="bg-BG" sz="1800" dirty="0" smtClean="0">
                <a:solidFill>
                  <a:schemeClr val="bg1"/>
                </a:solidFill>
                <a:latin typeface="Arial Narrow" panose="020B0606020202030204" pitchFamily="34" charset="0"/>
              </a:rPr>
              <a:t>През 2023 година в Районен съд - Велики Преслав са разгледани общо 57 броя административно-наказателни дела, от които 45 бр.новообразувани. Приключили през годината са 50 броя дела.</a:t>
            </a:r>
          </a:p>
          <a:p>
            <a:pPr marL="0" indent="0" algn="just">
              <a:lnSpc>
                <a:spcPct val="80000"/>
              </a:lnSpc>
              <a:buNone/>
            </a:pPr>
            <a:r>
              <a:rPr lang="bg-BG" sz="1800" dirty="0" smtClean="0">
                <a:solidFill>
                  <a:schemeClr val="bg1"/>
                </a:solidFill>
                <a:latin typeface="Arial Narrow" panose="020B0606020202030204" pitchFamily="34" charset="0"/>
              </a:rPr>
              <a:t>     През 2023 година Районен съд – Велики Преслав е разгледал общо 91 броя НОХД, от които новообразувани 98 броя. От тях свършени са 89 дела, от които 78 бр. са решени в тримесечен срок. 20 броя дела са решени по същество с присъда, 66 броя са приключили със споразумения, едно дело е прекратено и едно е върнато на прокуратурата за доразследване. </a:t>
            </a:r>
          </a:p>
          <a:p>
            <a:pPr marL="0" indent="0" algn="just">
              <a:lnSpc>
                <a:spcPct val="80000"/>
              </a:lnSpc>
              <a:buNone/>
            </a:pPr>
            <a:r>
              <a:rPr lang="bg-BG" sz="1800" dirty="0">
                <a:solidFill>
                  <a:schemeClr val="bg1"/>
                </a:solidFill>
                <a:latin typeface="Arial Narrow" panose="020B0606020202030204" pitchFamily="34" charset="0"/>
              </a:rPr>
              <a:t> </a:t>
            </a:r>
            <a:r>
              <a:rPr lang="bg-BG" sz="1800" dirty="0" smtClean="0">
                <a:solidFill>
                  <a:schemeClr val="bg1"/>
                </a:solidFill>
                <a:latin typeface="Arial Narrow" panose="020B0606020202030204" pitchFamily="34" charset="0"/>
              </a:rPr>
              <a:t>    От постъпилите за разглеждане наказателни дела през  2029 година, 11 броя наказателни производства са приключили по реда на Глава ХХVII от НПК „Съкратено съдебно следствие”.</a:t>
            </a:r>
          </a:p>
          <a:p>
            <a:pPr marL="0" indent="0" algn="just">
              <a:lnSpc>
                <a:spcPct val="80000"/>
              </a:lnSpc>
              <a:buNone/>
            </a:pPr>
            <a:r>
              <a:rPr lang="bg-BG" sz="1800" dirty="0">
                <a:solidFill>
                  <a:schemeClr val="bg1"/>
                </a:solidFill>
                <a:latin typeface="Arial Narrow" panose="020B0606020202030204" pitchFamily="34" charset="0"/>
              </a:rPr>
              <a:t> </a:t>
            </a:r>
            <a:r>
              <a:rPr lang="bg-BG" sz="1800" dirty="0" smtClean="0">
                <a:solidFill>
                  <a:schemeClr val="bg1"/>
                </a:solidFill>
                <a:latin typeface="Arial Narrow" panose="020B0606020202030204" pitchFamily="34" charset="0"/>
              </a:rPr>
              <a:t>    Осъдените лица са общо 86 на брой, няма оправдани. На „Лишаване от свобода“ са осъдени 79 бр. лица, 65 бр. от които условно, 3 бр. лица са осъдени на „Глоба“, 7 бр. на „</a:t>
            </a:r>
            <a:r>
              <a:rPr lang="bg-BG" sz="1800" dirty="0" err="1" smtClean="0">
                <a:solidFill>
                  <a:schemeClr val="bg1"/>
                </a:solidFill>
                <a:latin typeface="Arial Narrow" panose="020B0606020202030204" pitchFamily="34" charset="0"/>
              </a:rPr>
              <a:t>Пробация</a:t>
            </a:r>
            <a:r>
              <a:rPr lang="bg-BG" sz="1800" dirty="0" smtClean="0">
                <a:solidFill>
                  <a:schemeClr val="bg1"/>
                </a:solidFill>
                <a:latin typeface="Arial Narrow" panose="020B0606020202030204" pitchFamily="34" charset="0"/>
              </a:rPr>
              <a:t>“.</a:t>
            </a:r>
          </a:p>
          <a:p>
            <a:pPr marL="0" indent="0" algn="just">
              <a:lnSpc>
                <a:spcPct val="80000"/>
              </a:lnSpc>
              <a:buNone/>
            </a:pPr>
            <a:r>
              <a:rPr lang="bg-BG" sz="1800" dirty="0" smtClean="0">
                <a:solidFill>
                  <a:schemeClr val="bg1"/>
                </a:solidFill>
                <a:latin typeface="Arial Narrow" panose="020B0606020202030204" pitchFamily="34" charset="0"/>
              </a:rPr>
              <a:t>     През отчетната 2023 година в Районен съд-Велики Преслав са разгледани общо </a:t>
            </a:r>
            <a:r>
              <a:rPr lang="bg-BG" sz="1800" dirty="0">
                <a:solidFill>
                  <a:schemeClr val="bg1"/>
                </a:solidFill>
                <a:latin typeface="Arial Narrow" panose="020B0606020202030204" pitchFamily="34" charset="0"/>
              </a:rPr>
              <a:t>6</a:t>
            </a:r>
            <a:r>
              <a:rPr lang="bg-BG" sz="1800" dirty="0" smtClean="0">
                <a:solidFill>
                  <a:schemeClr val="bg1"/>
                </a:solidFill>
                <a:latin typeface="Arial Narrow" panose="020B0606020202030204" pitchFamily="34" charset="0"/>
              </a:rPr>
              <a:t> бързи производства, преобладаващият брой от тях са за престъпления по чл. 343б, чл.343в и чл.345 от НК.</a:t>
            </a:r>
          </a:p>
          <a:p>
            <a:pPr marL="0" indent="0" algn="just">
              <a:lnSpc>
                <a:spcPct val="80000"/>
              </a:lnSpc>
              <a:buNone/>
            </a:pPr>
            <a:r>
              <a:rPr lang="bg-BG" sz="1800" dirty="0" smtClean="0">
                <a:solidFill>
                  <a:schemeClr val="bg1"/>
                </a:solidFill>
                <a:latin typeface="Arial Narrow" panose="020B0606020202030204" pitchFamily="34" charset="0"/>
              </a:rPr>
              <a:t>     През отчетната 2023 година в Районен съд-Велики Преслав са разглеждани общо 12 броя наказателни дела от частен характер, в т.ч. 11 новообразувани дела. От тях общо свършени са </a:t>
            </a:r>
            <a:r>
              <a:rPr lang="bg-BG" sz="1800" dirty="0">
                <a:solidFill>
                  <a:schemeClr val="bg1"/>
                </a:solidFill>
                <a:latin typeface="Arial Narrow" panose="020B0606020202030204" pitchFamily="34" charset="0"/>
              </a:rPr>
              <a:t>9</a:t>
            </a:r>
            <a:r>
              <a:rPr lang="bg-BG" sz="1800" dirty="0" smtClean="0">
                <a:solidFill>
                  <a:schemeClr val="bg1"/>
                </a:solidFill>
                <a:latin typeface="Arial Narrow" panose="020B0606020202030204" pitchFamily="34" charset="0"/>
              </a:rPr>
              <a:t> дела, от които 2 с присъда, другите 7 са прекратени, като 6 дела са свършени до три месеца.</a:t>
            </a:r>
          </a:p>
          <a:p>
            <a:pPr marL="0" indent="0" algn="just">
              <a:lnSpc>
                <a:spcPct val="80000"/>
              </a:lnSpc>
              <a:buNone/>
            </a:pPr>
            <a:r>
              <a:rPr lang="bg-BG" sz="1800" dirty="0" smtClean="0">
                <a:solidFill>
                  <a:schemeClr val="bg1"/>
                </a:solidFill>
                <a:latin typeface="Arial Narrow" panose="020B0606020202030204" pitchFamily="34" charset="0"/>
              </a:rPr>
              <a:t>    Статистиката по АНД по чл.78а от НК е следната: за разглеждане са били 11 броя дела, като новообразуваните са </a:t>
            </a:r>
            <a:r>
              <a:rPr lang="bg-BG" sz="1800" dirty="0">
                <a:solidFill>
                  <a:schemeClr val="bg1"/>
                </a:solidFill>
                <a:latin typeface="Arial Narrow" panose="020B0606020202030204" pitchFamily="34" charset="0"/>
              </a:rPr>
              <a:t>7</a:t>
            </a:r>
            <a:r>
              <a:rPr lang="bg-BG" sz="1800" dirty="0" smtClean="0">
                <a:solidFill>
                  <a:schemeClr val="bg1"/>
                </a:solidFill>
                <a:latin typeface="Arial Narrow" panose="020B0606020202030204" pitchFamily="34" charset="0"/>
              </a:rPr>
              <a:t> броя. От тях  свършени са 11 дела и то в тримесечен срок, </a:t>
            </a:r>
            <a:r>
              <a:rPr lang="bg-BG" sz="1800" dirty="0">
                <a:solidFill>
                  <a:schemeClr val="bg1"/>
                </a:solidFill>
                <a:latin typeface="Arial Narrow" panose="020B0606020202030204" pitchFamily="34" charset="0"/>
              </a:rPr>
              <a:t>7</a:t>
            </a:r>
            <a:r>
              <a:rPr lang="bg-BG" sz="1800" dirty="0" smtClean="0">
                <a:solidFill>
                  <a:schemeClr val="bg1"/>
                </a:solidFill>
                <a:latin typeface="Arial Narrow" panose="020B0606020202030204" pitchFamily="34" charset="0"/>
              </a:rPr>
              <a:t> с решение, 2 със споразумение и 2 са прекратени. На общо </a:t>
            </a:r>
            <a:r>
              <a:rPr lang="bg-BG" sz="1800" dirty="0">
                <a:solidFill>
                  <a:schemeClr val="bg1"/>
                </a:solidFill>
                <a:latin typeface="Arial Narrow" panose="020B0606020202030204" pitchFamily="34" charset="0"/>
              </a:rPr>
              <a:t>9</a:t>
            </a:r>
            <a:r>
              <a:rPr lang="bg-BG" sz="1800" dirty="0" smtClean="0">
                <a:solidFill>
                  <a:schemeClr val="bg1"/>
                </a:solidFill>
                <a:latin typeface="Arial Narrow" panose="020B0606020202030204" pitchFamily="34" charset="0"/>
              </a:rPr>
              <a:t> лица е наложено административно наказание „глоба”.</a:t>
            </a:r>
          </a:p>
          <a:p>
            <a:pPr marL="0" indent="0" algn="just">
              <a:lnSpc>
                <a:spcPct val="80000"/>
              </a:lnSpc>
              <a:buNone/>
            </a:pPr>
            <a:r>
              <a:rPr lang="bg-BG" sz="1800" dirty="0" smtClean="0">
                <a:solidFill>
                  <a:schemeClr val="bg1"/>
                </a:solidFill>
                <a:latin typeface="Arial Narrow" panose="020B0606020202030204" pitchFamily="34" charset="0"/>
              </a:rPr>
              <a:t>    От общият брой разгледани 184 частни наказателни дела /ЧНД в съдебното и досъдебното производство/, от които  свършени 182 бр., по същество решени 165 бр., а 17 бр. прекратени, като 181 са свършени до три месеца.</a:t>
            </a:r>
            <a:r>
              <a:rPr lang="bg-BG" sz="1800" dirty="0" smtClean="0">
                <a:latin typeface="Arial Narrow" panose="020B0606020202030204" pitchFamily="34" charset="0"/>
              </a:rPr>
              <a:t>.  </a:t>
            </a:r>
          </a:p>
          <a:p>
            <a:pPr marL="0" indent="0" algn="just">
              <a:lnSpc>
                <a:spcPct val="80000"/>
              </a:lnSpc>
              <a:buNone/>
            </a:pPr>
            <a:r>
              <a:rPr lang="bg-BG" sz="1800" dirty="0" smtClean="0"/>
              <a:t>    </a:t>
            </a:r>
            <a:endParaRPr lang="bg-BG" sz="1100" dirty="0"/>
          </a:p>
        </p:txBody>
      </p:sp>
    </p:spTree>
    <p:extLst>
      <p:ext uri="{BB962C8B-B14F-4D97-AF65-F5344CB8AC3E}">
        <p14:creationId xmlns:p14="http://schemas.microsoft.com/office/powerpoint/2010/main" val="1342285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a:noFill/>
          <a:effectLst>
            <a:glow rad="127000">
              <a:srgbClr val="7030A0"/>
            </a:glow>
            <a:outerShdw blurRad="50800" dist="50800" dir="5400000" algn="ctr" rotWithShape="0">
              <a:schemeClr val="tx1"/>
            </a:outerShdw>
          </a:effectLst>
        </p:spPr>
        <p:txBody>
          <a:bodyPr>
            <a:noAutofit/>
          </a:bodyPr>
          <a:lstStyle/>
          <a:p>
            <a:r>
              <a:rPr lang="en-US" sz="3600" u="sng" dirty="0">
                <a:solidFill>
                  <a:srgbClr val="7030A0"/>
                </a:solidFill>
              </a:rPr>
              <a:t>I</a:t>
            </a:r>
            <a:r>
              <a:rPr lang="bg-BG" sz="3600" u="sng" dirty="0">
                <a:solidFill>
                  <a:srgbClr val="7030A0"/>
                </a:solidFill>
              </a:rPr>
              <a:t>.СЪДЕБЕН РАЙОН. НАСЕЛЕНИЕ. </a:t>
            </a:r>
            <a:r>
              <a:rPr lang="bg-BG" sz="3600" dirty="0">
                <a:solidFill>
                  <a:srgbClr val="7030A0"/>
                </a:solidFill>
              </a:rPr>
              <a:t/>
            </a:r>
            <a:br>
              <a:rPr lang="bg-BG" sz="3600" dirty="0">
                <a:solidFill>
                  <a:srgbClr val="7030A0"/>
                </a:solidFill>
              </a:rPr>
            </a:br>
            <a:endParaRPr lang="bg-BG" sz="3600" dirty="0">
              <a:solidFill>
                <a:srgbClr val="7030A0"/>
              </a:solidFill>
            </a:endParaRPr>
          </a:p>
        </p:txBody>
      </p:sp>
      <p:sp>
        <p:nvSpPr>
          <p:cNvPr id="3" name="Content Placeholder 2"/>
          <p:cNvSpPr>
            <a:spLocks noGrp="1"/>
          </p:cNvSpPr>
          <p:nvPr>
            <p:ph idx="1"/>
          </p:nvPr>
        </p:nvSpPr>
        <p:spPr>
          <a:xfrm>
            <a:off x="457200" y="1268760"/>
            <a:ext cx="8229600" cy="5040560"/>
          </a:xfrm>
        </p:spPr>
        <p:txBody>
          <a:bodyPr>
            <a:normAutofit/>
          </a:bodyPr>
          <a:lstStyle/>
          <a:p>
            <a:endParaRPr lang="bg-BG" sz="1800" dirty="0" smtClean="0"/>
          </a:p>
          <a:p>
            <a:pPr marL="137160" indent="0" algn="just">
              <a:buNone/>
            </a:pPr>
            <a:r>
              <a:rPr lang="bg-BG" sz="2000" dirty="0" smtClean="0">
                <a:solidFill>
                  <a:schemeClr val="bg1"/>
                </a:solidFill>
                <a:latin typeface="Arial Narrow" panose="020B0606020202030204" pitchFamily="34" charset="0"/>
              </a:rPr>
              <a:t>     Районен </a:t>
            </a:r>
            <a:r>
              <a:rPr lang="bg-BG" sz="2000" dirty="0">
                <a:solidFill>
                  <a:schemeClr val="bg1"/>
                </a:solidFill>
                <a:latin typeface="Arial Narrow" panose="020B0606020202030204" pitchFamily="34" charset="0"/>
              </a:rPr>
              <a:t>съд – Велики Преслав е първоинстанционен съд от съдебния окръг на Окръжен съд – Шумен. Като съдебен район покрива територията на Община Велики Преслав, Община Смядово и Община Върбица. </a:t>
            </a:r>
          </a:p>
          <a:p>
            <a:pPr algn="just"/>
            <a:endParaRPr lang="bg-BG" sz="2000" dirty="0" smtClean="0">
              <a:solidFill>
                <a:schemeClr val="bg1"/>
              </a:solidFill>
              <a:latin typeface="Arial Narrow" panose="020B0606020202030204" pitchFamily="34" charset="0"/>
            </a:endParaRPr>
          </a:p>
          <a:p>
            <a:pPr marL="137160" indent="0" algn="just">
              <a:buNone/>
            </a:pPr>
            <a:r>
              <a:rPr lang="bg-BG" sz="2000" dirty="0" smtClean="0">
                <a:solidFill>
                  <a:schemeClr val="bg1"/>
                </a:solidFill>
                <a:latin typeface="Arial Narrow" panose="020B0606020202030204" pitchFamily="34" charset="0"/>
              </a:rPr>
              <a:t>     Според </a:t>
            </a:r>
            <a:r>
              <a:rPr lang="bg-BG" sz="2000" dirty="0">
                <a:solidFill>
                  <a:schemeClr val="bg1"/>
                </a:solidFill>
                <a:latin typeface="Arial Narrow" panose="020B0606020202030204" pitchFamily="34" charset="0"/>
              </a:rPr>
              <a:t>официалните данни на НСИ с местоживеене в Община Велики Преслав са били </a:t>
            </a:r>
            <a:r>
              <a:rPr lang="bg-BG" sz="2000" dirty="0" smtClean="0">
                <a:solidFill>
                  <a:schemeClr val="bg1"/>
                </a:solidFill>
                <a:latin typeface="Arial Narrow" panose="020B0606020202030204" pitchFamily="34" charset="0"/>
              </a:rPr>
              <a:t>10</a:t>
            </a: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169 </a:t>
            </a:r>
            <a:r>
              <a:rPr lang="bg-BG" sz="2000" dirty="0">
                <a:solidFill>
                  <a:schemeClr val="bg1"/>
                </a:solidFill>
                <a:latin typeface="Arial Narrow" panose="020B0606020202030204" pitchFamily="34" charset="0"/>
              </a:rPr>
              <a:t>към </a:t>
            </a:r>
            <a:r>
              <a:rPr lang="bg-BG" sz="2000" dirty="0" smtClean="0">
                <a:solidFill>
                  <a:schemeClr val="bg1"/>
                </a:solidFill>
                <a:latin typeface="Arial Narrow" panose="020B0606020202030204" pitchFamily="34" charset="0"/>
              </a:rPr>
              <a:t>31.12.2022 </a:t>
            </a:r>
            <a:r>
              <a:rPr lang="bg-BG" sz="2000" dirty="0">
                <a:solidFill>
                  <a:schemeClr val="bg1"/>
                </a:solidFill>
                <a:latin typeface="Arial Narrow" panose="020B0606020202030204" pitchFamily="34" charset="0"/>
              </a:rPr>
              <a:t>г. </a:t>
            </a:r>
            <a:r>
              <a:rPr lang="bg-BG" sz="2000" b="1" cap="all" dirty="0">
                <a:solidFill>
                  <a:schemeClr val="bg1"/>
                </a:solidFill>
                <a:latin typeface="Arial Narrow" panose="020B0606020202030204" pitchFamily="34" charset="0"/>
              </a:rPr>
              <a:t>- </a:t>
            </a:r>
            <a:r>
              <a:rPr lang="bg-BG" sz="2000" dirty="0">
                <a:solidFill>
                  <a:schemeClr val="bg1"/>
                </a:solidFill>
                <a:latin typeface="Arial Narrow" panose="020B0606020202030204" pitchFamily="34" charset="0"/>
              </a:rPr>
              <a:t> физически лица, в Община Смядово </a:t>
            </a:r>
            <a:r>
              <a:rPr lang="bg-BG" sz="2000" dirty="0" smtClean="0">
                <a:solidFill>
                  <a:schemeClr val="bg1"/>
                </a:solidFill>
                <a:latin typeface="Arial Narrow" panose="020B0606020202030204" pitchFamily="34" charset="0"/>
              </a:rPr>
              <a:t>5</a:t>
            </a: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359 </a:t>
            </a:r>
            <a:r>
              <a:rPr lang="bg-BG" sz="2000" dirty="0">
                <a:solidFill>
                  <a:schemeClr val="bg1"/>
                </a:solidFill>
                <a:latin typeface="Arial Narrow" panose="020B0606020202030204" pitchFamily="34" charset="0"/>
              </a:rPr>
              <a:t>лица и в Община Върбица </a:t>
            </a:r>
            <a:r>
              <a:rPr lang="bg-BG" sz="2000" dirty="0" smtClean="0">
                <a:solidFill>
                  <a:schemeClr val="bg1"/>
                </a:solidFill>
                <a:latin typeface="Arial Narrow" panose="020B0606020202030204" pitchFamily="34" charset="0"/>
              </a:rPr>
              <a:t>7</a:t>
            </a: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636 </a:t>
            </a:r>
            <a:r>
              <a:rPr lang="bg-BG" sz="2000" dirty="0">
                <a:solidFill>
                  <a:schemeClr val="bg1"/>
                </a:solidFill>
                <a:latin typeface="Arial Narrow" panose="020B0606020202030204" pitchFamily="34" charset="0"/>
              </a:rPr>
              <a:t>лица. От тях в трудоспособна възраст по общини този е брой е както следва: за Община Велики Преслав – 5 </a:t>
            </a:r>
            <a:r>
              <a:rPr lang="bg-BG" sz="2000" dirty="0" smtClean="0">
                <a:solidFill>
                  <a:schemeClr val="bg1"/>
                </a:solidFill>
                <a:latin typeface="Arial Narrow" panose="020B0606020202030204" pitchFamily="34" charset="0"/>
              </a:rPr>
              <a:t>552 </a:t>
            </a:r>
            <a:r>
              <a:rPr lang="bg-BG" sz="2000" dirty="0">
                <a:solidFill>
                  <a:schemeClr val="bg1"/>
                </a:solidFill>
                <a:latin typeface="Arial Narrow" panose="020B0606020202030204" pitchFamily="34" charset="0"/>
              </a:rPr>
              <a:t>лица, за Община Смядово – </a:t>
            </a:r>
            <a:r>
              <a:rPr lang="bg-BG" sz="2000" dirty="0" smtClean="0">
                <a:solidFill>
                  <a:schemeClr val="bg1"/>
                </a:solidFill>
                <a:latin typeface="Arial Narrow" panose="020B0606020202030204" pitchFamily="34" charset="0"/>
              </a:rPr>
              <a:t>2</a:t>
            </a: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988 </a:t>
            </a:r>
            <a:r>
              <a:rPr lang="bg-BG" sz="2000" dirty="0">
                <a:solidFill>
                  <a:schemeClr val="bg1"/>
                </a:solidFill>
                <a:latin typeface="Arial Narrow" panose="020B0606020202030204" pitchFamily="34" charset="0"/>
              </a:rPr>
              <a:t>лица, а за Община Върбица – </a:t>
            </a:r>
            <a:r>
              <a:rPr lang="bg-BG" sz="2000" dirty="0" smtClean="0">
                <a:solidFill>
                  <a:schemeClr val="bg1"/>
                </a:solidFill>
                <a:latin typeface="Arial Narrow" panose="020B0606020202030204" pitchFamily="34" charset="0"/>
              </a:rPr>
              <a:t>4</a:t>
            </a: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384 </a:t>
            </a:r>
            <a:r>
              <a:rPr lang="bg-BG" sz="2000" dirty="0">
                <a:solidFill>
                  <a:schemeClr val="bg1"/>
                </a:solidFill>
                <a:latin typeface="Arial Narrow" panose="020B0606020202030204" pitchFamily="34" charset="0"/>
              </a:rPr>
              <a:t>лица</a:t>
            </a:r>
            <a:r>
              <a:rPr lang="bg-BG" sz="2000" dirty="0" smtClean="0">
                <a:solidFill>
                  <a:schemeClr val="bg1"/>
                </a:solidFill>
                <a:latin typeface="Arial Narrow" panose="020B0606020202030204" pitchFamily="34" charset="0"/>
              </a:rPr>
              <a:t>.</a:t>
            </a:r>
          </a:p>
          <a:p>
            <a:pPr marL="137160" indent="0" algn="just">
              <a:buNone/>
            </a:pPr>
            <a:endParaRPr lang="bg-BG" sz="2000" dirty="0">
              <a:solidFill>
                <a:schemeClr val="bg1"/>
              </a:solidFill>
              <a:latin typeface="Arial Narrow" panose="020B0606020202030204" pitchFamily="34" charset="0"/>
            </a:endParaRPr>
          </a:p>
          <a:p>
            <a:pPr marL="137160" indent="0" algn="just">
              <a:buNone/>
            </a:pPr>
            <a:r>
              <a:rPr lang="bg-BG" sz="2000" dirty="0" smtClean="0">
                <a:solidFill>
                  <a:schemeClr val="bg1"/>
                </a:solidFill>
                <a:latin typeface="Arial Narrow" panose="020B0606020202030204" pitchFamily="34" charset="0"/>
              </a:rPr>
              <a:t>     Наблюдава се трайна тенденция към намаляване както на общия брой на населението в общините, така и на населението в трудоспособна възраст.</a:t>
            </a:r>
            <a:endParaRPr lang="bg-BG" sz="2000" dirty="0">
              <a:solidFill>
                <a:schemeClr val="bg1"/>
              </a:solidFill>
              <a:latin typeface="Arial Narrow" panose="020B0606020202030204" pitchFamily="34" charset="0"/>
            </a:endParaRPr>
          </a:p>
          <a:p>
            <a:pPr marL="0" indent="0">
              <a:buNone/>
            </a:pPr>
            <a:endParaRPr lang="bg-BG" dirty="0">
              <a:solidFill>
                <a:schemeClr val="bg1"/>
              </a:solidFill>
            </a:endParaRPr>
          </a:p>
        </p:txBody>
      </p:sp>
    </p:spTree>
    <p:extLst>
      <p:ext uri="{BB962C8B-B14F-4D97-AF65-F5344CB8AC3E}">
        <p14:creationId xmlns:p14="http://schemas.microsoft.com/office/powerpoint/2010/main" val="33892693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1584176"/>
          </a:xfrm>
        </p:spPr>
        <p:txBody>
          <a:bodyPr>
            <a:normAutofit/>
          </a:bodyPr>
          <a:lstStyle/>
          <a:p>
            <a:pPr marL="0" indent="0" algn="just">
              <a:lnSpc>
                <a:spcPct val="90000"/>
              </a:lnSpc>
              <a:buNone/>
            </a:pPr>
            <a:r>
              <a:rPr lang="bg-BG" sz="1800" dirty="0" smtClean="0">
                <a:solidFill>
                  <a:schemeClr val="bg1"/>
                </a:solidFill>
              </a:rPr>
              <a:t>    </a:t>
            </a:r>
            <a:r>
              <a:rPr lang="bg-BG" sz="1800" dirty="0" smtClean="0">
                <a:solidFill>
                  <a:schemeClr val="bg1"/>
                </a:solidFill>
                <a:latin typeface="Arial Narrow" panose="020B0606020202030204" pitchFamily="34" charset="0"/>
              </a:rPr>
              <a:t>През отчетната 2023 година в Районен съд - Велики Преслав не са разглеждани дела със значим обществен интерес. По отношение на този вид дела ежемесечно се изпраща статистическа информация до Висш съдебен съвет.</a:t>
            </a:r>
          </a:p>
          <a:p>
            <a:pPr marL="0" indent="0" algn="just">
              <a:lnSpc>
                <a:spcPct val="90000"/>
              </a:lnSpc>
              <a:buNone/>
            </a:pPr>
            <a:r>
              <a:rPr lang="bg-BG" sz="1800" dirty="0" smtClean="0">
                <a:solidFill>
                  <a:schemeClr val="bg1"/>
                </a:solidFill>
                <a:latin typeface="Arial Narrow" panose="020B0606020202030204" pitchFamily="34" charset="0"/>
              </a:rPr>
              <a:t>     От разгледаните общо 362 броя наказателни дела в тримесечен срок са приключени 303 броя или 8</a:t>
            </a:r>
            <a:r>
              <a:rPr lang="en-US" sz="1800" dirty="0" smtClean="0">
                <a:solidFill>
                  <a:schemeClr val="bg1"/>
                </a:solidFill>
                <a:latin typeface="Arial Narrow" panose="020B0606020202030204" pitchFamily="34" charset="0"/>
              </a:rPr>
              <a:t>9</a:t>
            </a:r>
            <a:r>
              <a:rPr lang="bg-BG" sz="1800" dirty="0" smtClean="0">
                <a:solidFill>
                  <a:schemeClr val="bg1"/>
                </a:solidFill>
                <a:latin typeface="Arial Narrow" panose="020B0606020202030204" pitchFamily="34" charset="0"/>
              </a:rPr>
              <a: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43788156"/>
              </p:ext>
            </p:extLst>
          </p:nvPr>
        </p:nvGraphicFramePr>
        <p:xfrm>
          <a:off x="467544" y="2098127"/>
          <a:ext cx="8424936" cy="3845811"/>
        </p:xfrm>
        <a:graphic>
          <a:graphicData uri="http://schemas.openxmlformats.org/drawingml/2006/table">
            <a:tbl>
              <a:tblPr firstRow="1" firstCol="1" bandRow="1">
                <a:tableStyleId>{5C22544A-7EE6-4342-B048-85BDC9FD1C3A}</a:tableStyleId>
              </a:tblPr>
              <a:tblGrid>
                <a:gridCol w="4248472"/>
                <a:gridCol w="1512168"/>
                <a:gridCol w="1152128"/>
                <a:gridCol w="1512168"/>
              </a:tblGrid>
              <a:tr h="1492343">
                <a:tc>
                  <a:txBody>
                    <a:bodyPr/>
                    <a:lstStyle/>
                    <a:p>
                      <a:pPr algn="ctr">
                        <a:spcAft>
                          <a:spcPts val="0"/>
                        </a:spcAft>
                      </a:pPr>
                      <a:endParaRPr lang="bg-BG" sz="1800" dirty="0" smtClean="0">
                        <a:solidFill>
                          <a:schemeClr val="bg1"/>
                        </a:solidFill>
                        <a:effectLst/>
                        <a:latin typeface="Arial Narrow" panose="020B0606020202030204" pitchFamily="34" charset="0"/>
                      </a:endParaRPr>
                    </a:p>
                    <a:p>
                      <a:pPr algn="ctr">
                        <a:spcAft>
                          <a:spcPts val="0"/>
                        </a:spcAft>
                      </a:pPr>
                      <a:r>
                        <a:rPr lang="bg-BG" sz="1800" dirty="0" smtClean="0">
                          <a:solidFill>
                            <a:schemeClr val="bg1"/>
                          </a:solidFill>
                          <a:effectLst/>
                          <a:latin typeface="Arial Narrow" panose="020B0606020202030204" pitchFamily="34" charset="0"/>
                        </a:rPr>
                        <a:t>Видове </a:t>
                      </a:r>
                      <a:r>
                        <a:rPr lang="bg-BG" sz="1800" dirty="0">
                          <a:solidFill>
                            <a:schemeClr val="bg1"/>
                          </a:solidFill>
                          <a:effectLst/>
                          <a:latin typeface="Arial Narrow" panose="020B0606020202030204" pitchFamily="34" charset="0"/>
                        </a:rPr>
                        <a:t>дела </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800" dirty="0" smtClean="0">
                          <a:solidFill>
                            <a:schemeClr val="bg1"/>
                          </a:solidFill>
                          <a:effectLst/>
                          <a:latin typeface="Arial Narrow" panose="020B0606020202030204" pitchFamily="34" charset="0"/>
                        </a:rPr>
                        <a:t>Дела за разглеждане</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800" dirty="0" smtClean="0">
                          <a:solidFill>
                            <a:schemeClr val="bg1"/>
                          </a:solidFill>
                          <a:effectLst/>
                          <a:latin typeface="Arial Narrow" panose="020B0606020202030204" pitchFamily="34" charset="0"/>
                        </a:rPr>
                        <a:t>Свършени дела</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800" dirty="0" smtClean="0">
                          <a:solidFill>
                            <a:schemeClr val="bg1"/>
                          </a:solidFill>
                          <a:effectLst/>
                          <a:latin typeface="Arial Narrow" panose="020B0606020202030204" pitchFamily="34" charset="0"/>
                        </a:rPr>
                        <a:t>Свършени дела в тримесечен срок</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r>
              <a:tr h="451207">
                <a:tc>
                  <a:txBody>
                    <a:bodyPr/>
                    <a:lstStyle/>
                    <a:p>
                      <a:pPr algn="just">
                        <a:spcAft>
                          <a:spcPts val="0"/>
                        </a:spcAft>
                      </a:pPr>
                      <a:r>
                        <a:rPr lang="bg-BG" sz="1800" dirty="0" smtClean="0">
                          <a:solidFill>
                            <a:schemeClr val="bg1"/>
                          </a:solidFill>
                          <a:effectLst/>
                          <a:latin typeface="+mn-lt"/>
                          <a:ea typeface="+mn-ea"/>
                        </a:rPr>
                        <a:t>Общ</a:t>
                      </a:r>
                      <a:r>
                        <a:rPr lang="bg-BG" sz="2000" baseline="0" dirty="0" smtClean="0">
                          <a:solidFill>
                            <a:schemeClr val="bg1"/>
                          </a:solidFill>
                          <a:effectLst/>
                          <a:latin typeface="+mn-lt"/>
                          <a:ea typeface="+mn-ea"/>
                        </a:rPr>
                        <a:t> характер</a:t>
                      </a:r>
                      <a:endParaRPr lang="bg-BG" sz="20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91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89</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78</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r>
              <a:tr h="451207">
                <a:tc>
                  <a:txBody>
                    <a:bodyPr/>
                    <a:lstStyle/>
                    <a:p>
                      <a:pPr algn="just">
                        <a:spcAft>
                          <a:spcPts val="0"/>
                        </a:spcAft>
                      </a:pPr>
                      <a:r>
                        <a:rPr lang="bg-BG" sz="1800" dirty="0" smtClean="0">
                          <a:solidFill>
                            <a:schemeClr val="bg1"/>
                          </a:solidFill>
                          <a:effectLst/>
                        </a:rPr>
                        <a:t>Наказателни</a:t>
                      </a:r>
                      <a:r>
                        <a:rPr lang="bg-BG" sz="1800" baseline="0" dirty="0" smtClean="0">
                          <a:solidFill>
                            <a:schemeClr val="bg1"/>
                          </a:solidFill>
                          <a:effectLst/>
                        </a:rPr>
                        <a:t> частен характер</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12</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9</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6</a:t>
                      </a:r>
                      <a:endParaRPr lang="bg-BG" sz="2000" dirty="0">
                        <a:effectLst/>
                        <a:latin typeface="Times New Roman"/>
                        <a:ea typeface="Times New Roman"/>
                      </a:endParaRPr>
                    </a:p>
                  </a:txBody>
                  <a:tcPr marL="68580" marR="68580" marT="0" marB="0" anchor="ctr">
                    <a:solidFill>
                      <a:schemeClr val="tx2">
                        <a:lumMod val="20000"/>
                        <a:lumOff val="80000"/>
                      </a:schemeClr>
                    </a:solidFill>
                  </a:tcPr>
                </a:tc>
              </a:tr>
              <a:tr h="513911">
                <a:tc>
                  <a:txBody>
                    <a:bodyPr/>
                    <a:lstStyle/>
                    <a:p>
                      <a:pPr algn="just">
                        <a:spcAft>
                          <a:spcPts val="0"/>
                        </a:spcAft>
                      </a:pPr>
                      <a:r>
                        <a:rPr lang="bg-BG" sz="1800" dirty="0" smtClean="0">
                          <a:solidFill>
                            <a:schemeClr val="bg1"/>
                          </a:solidFill>
                          <a:effectLst/>
                        </a:rPr>
                        <a:t>Административно наказателни дела по чл. 78а от НК</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11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11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mn-lt"/>
                          <a:ea typeface="+mn-ea"/>
                        </a:rPr>
                        <a:t>11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r>
              <a:tr h="451207">
                <a:tc>
                  <a:txBody>
                    <a:bodyPr/>
                    <a:lstStyle/>
                    <a:p>
                      <a:pPr algn="just">
                        <a:spcAft>
                          <a:spcPts val="0"/>
                        </a:spcAft>
                      </a:pPr>
                      <a:r>
                        <a:rPr lang="bg-BG" sz="1800" dirty="0" smtClean="0">
                          <a:solidFill>
                            <a:schemeClr val="bg1"/>
                          </a:solidFill>
                          <a:effectLst/>
                          <a:latin typeface="Times New Roman"/>
                          <a:ea typeface="Times New Roman"/>
                        </a:rPr>
                        <a:t>Административно наказателни дела</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57</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50</a:t>
                      </a:r>
                      <a:endParaRPr lang="bg-BG" sz="2000" dirty="0">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effectLst/>
                          <a:latin typeface="Times New Roman"/>
                          <a:ea typeface="Times New Roman"/>
                        </a:rPr>
                        <a:t>27</a:t>
                      </a:r>
                      <a:endParaRPr lang="bg-BG" sz="2000" dirty="0">
                        <a:effectLst/>
                        <a:latin typeface="Times New Roman"/>
                        <a:ea typeface="Times New Roman"/>
                      </a:endParaRPr>
                    </a:p>
                  </a:txBody>
                  <a:tcPr marL="68580" marR="68580" marT="0" marB="0" anchor="ctr">
                    <a:solidFill>
                      <a:schemeClr val="tx2">
                        <a:lumMod val="20000"/>
                        <a:lumOff val="80000"/>
                      </a:schemeClr>
                    </a:solidFill>
                  </a:tcPr>
                </a:tc>
              </a:tr>
              <a:tr h="451207">
                <a:tc>
                  <a:txBody>
                    <a:bodyPr/>
                    <a:lstStyle/>
                    <a:p>
                      <a:pPr algn="just">
                        <a:spcAft>
                          <a:spcPts val="0"/>
                        </a:spcAft>
                      </a:pPr>
                      <a:r>
                        <a:rPr lang="bg-BG" sz="1800" dirty="0" smtClean="0">
                          <a:solidFill>
                            <a:schemeClr val="bg1"/>
                          </a:solidFill>
                          <a:effectLst/>
                          <a:latin typeface="Times New Roman"/>
                          <a:ea typeface="Times New Roman"/>
                        </a:rPr>
                        <a:t>Частни наказателни дела</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effectLst/>
                          <a:latin typeface="Times New Roman"/>
                          <a:ea typeface="Times New Roman"/>
                        </a:rPr>
                        <a:t>184</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182</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effectLst/>
                          <a:latin typeface="Times New Roman"/>
                          <a:ea typeface="Times New Roman"/>
                        </a:rPr>
                        <a:t>181</a:t>
                      </a:r>
                      <a:endParaRPr lang="bg-BG" sz="2000" dirty="0">
                        <a:effectLst/>
                        <a:latin typeface="Times New Roman"/>
                        <a:ea typeface="Times New Roman"/>
                      </a:endParaRPr>
                    </a:p>
                  </a:txBody>
                  <a:tcPr marL="68580" marR="68580" marT="0" marB="0" anchor="ctr">
                    <a:solidFill>
                      <a:schemeClr val="accent6">
                        <a:lumMod val="20000"/>
                        <a:lumOff val="80000"/>
                      </a:schemeClr>
                    </a:solidFill>
                  </a:tcPr>
                </a:tc>
              </a:tr>
            </a:tbl>
          </a:graphicData>
        </a:graphic>
      </p:graphicFrame>
    </p:spTree>
    <p:extLst>
      <p:ext uri="{BB962C8B-B14F-4D97-AF65-F5344CB8AC3E}">
        <p14:creationId xmlns:p14="http://schemas.microsoft.com/office/powerpoint/2010/main" val="2975937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solidFill>
                  <a:schemeClr val="accent6">
                    <a:lumMod val="50000"/>
                  </a:schemeClr>
                </a:solidFill>
              </a:rPr>
              <a:t>Свършени дела в тримесечен срок</a:t>
            </a:r>
            <a:endParaRPr lang="en-US" dirty="0">
              <a:solidFill>
                <a:schemeClr val="accent6">
                  <a:lumMod val="5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01508301"/>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93237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dirty="0">
                <a:solidFill>
                  <a:srgbClr val="7030A0"/>
                </a:solidFill>
              </a:rPr>
              <a:t>Тенденции и заключение</a:t>
            </a:r>
          </a:p>
        </p:txBody>
      </p:sp>
      <p:sp>
        <p:nvSpPr>
          <p:cNvPr id="3" name="Content Placeholder 2"/>
          <p:cNvSpPr>
            <a:spLocks noGrp="1"/>
          </p:cNvSpPr>
          <p:nvPr>
            <p:ph idx="1"/>
          </p:nvPr>
        </p:nvSpPr>
        <p:spPr/>
        <p:txBody>
          <a:bodyPr>
            <a:normAutofit fontScale="85000" lnSpcReduction="20000"/>
          </a:bodyPr>
          <a:lstStyle/>
          <a:p>
            <a:pPr marL="0" indent="0" algn="just">
              <a:buNone/>
            </a:pPr>
            <a:r>
              <a:rPr lang="bg-BG" dirty="0" smtClean="0"/>
              <a:t>     </a:t>
            </a:r>
            <a:r>
              <a:rPr lang="bg-BG" dirty="0" smtClean="0">
                <a:solidFill>
                  <a:schemeClr val="bg1"/>
                </a:solidFill>
                <a:latin typeface="Arial Narrow" panose="020B0606020202030204" pitchFamily="34" charset="0"/>
              </a:rPr>
              <a:t>Анализът  на  разгледаните наказателни дела в Районен съд  -  Велики  Преслав  през 202</a:t>
            </a:r>
            <a:r>
              <a:rPr lang="en-US" dirty="0" smtClean="0">
                <a:solidFill>
                  <a:schemeClr val="bg1"/>
                </a:solidFill>
                <a:latin typeface="Arial Narrow" panose="020B0606020202030204" pitchFamily="34" charset="0"/>
              </a:rPr>
              <a:t>3</a:t>
            </a:r>
            <a:r>
              <a:rPr lang="bg-BG" dirty="0" smtClean="0">
                <a:solidFill>
                  <a:schemeClr val="bg1"/>
                </a:solidFill>
                <a:latin typeface="Arial Narrow" panose="020B0606020202030204" pitchFamily="34" charset="0"/>
              </a:rPr>
              <a:t> година,  води до следните обобщения: </a:t>
            </a: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a:t>
            </a:r>
            <a:r>
              <a:rPr lang="bg-BG" dirty="0">
                <a:solidFill>
                  <a:schemeClr val="bg1"/>
                </a:solidFill>
                <a:latin typeface="Arial Narrow" panose="020B0606020202030204" pitchFamily="34" charset="0"/>
              </a:rPr>
              <a:t>В</a:t>
            </a:r>
            <a:r>
              <a:rPr lang="bg-BG" dirty="0" smtClean="0">
                <a:solidFill>
                  <a:schemeClr val="bg1"/>
                </a:solidFill>
                <a:latin typeface="Arial Narrow" panose="020B0606020202030204" pitchFamily="34" charset="0"/>
              </a:rPr>
              <a:t> сравнение с миналата отчетна година се наблюдава намаляване на броя на </a:t>
            </a:r>
            <a:r>
              <a:rPr lang="bg-BG" dirty="0" err="1" smtClean="0">
                <a:solidFill>
                  <a:schemeClr val="bg1"/>
                </a:solidFill>
                <a:latin typeface="Arial Narrow" panose="020B0606020202030204" pitchFamily="34" charset="0"/>
              </a:rPr>
              <a:t>новопостъпилите</a:t>
            </a:r>
            <a:r>
              <a:rPr lang="bg-BG" dirty="0" smtClean="0">
                <a:solidFill>
                  <a:schemeClr val="bg1"/>
                </a:solidFill>
                <a:latin typeface="Arial Narrow" panose="020B0606020202030204" pitchFamily="34" charset="0"/>
              </a:rPr>
              <a:t> наказателните дела, както на тези от общ характер, така и на  </a:t>
            </a:r>
            <a:r>
              <a:rPr lang="bg-BG" dirty="0" err="1" smtClean="0">
                <a:solidFill>
                  <a:schemeClr val="bg1"/>
                </a:solidFill>
                <a:latin typeface="Arial Narrow" panose="020B0606020202030204" pitchFamily="34" charset="0"/>
              </a:rPr>
              <a:t>административнонаказателни</a:t>
            </a:r>
            <a:r>
              <a:rPr lang="bg-BG" dirty="0" smtClean="0">
                <a:solidFill>
                  <a:schemeClr val="bg1"/>
                </a:solidFill>
                <a:latin typeface="Arial Narrow" panose="020B0606020202030204" pitchFamily="34" charset="0"/>
              </a:rPr>
              <a:t> такива, като общ брой. </a:t>
            </a: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Запазва се показателя на решените наказателни дела, като общ брой и намаляване на броя на останалите несвършени такива до минимум в края на периода, като за 2022 г. са останали несвършени 25 бр. дела, а за 2023 г. са останали висящи 21 бр. </a:t>
            </a: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Налице е и значително увеличение в процента на решените дела в тримесечен срок от 82% през 2022 г. на 89% през 2023 г. Това се дължи едновременно на запълване на щата на съдиите в Районен съд – Велики Преслав и на стриктната и срочна работа на всички съдии при разглеждане и решаване на делата. </a:t>
            </a:r>
          </a:p>
          <a:p>
            <a:pPr marL="0" indent="0">
              <a:buNone/>
            </a:pPr>
            <a:endParaRPr lang="bg-BG"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3654181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3600" dirty="0">
                <a:solidFill>
                  <a:srgbClr val="7030A0"/>
                </a:solidFill>
              </a:rPr>
              <a:t>V.	</a:t>
            </a:r>
            <a:r>
              <a:rPr lang="bg-BG" sz="3600" dirty="0">
                <a:solidFill>
                  <a:srgbClr val="7030A0"/>
                </a:solidFill>
              </a:rPr>
              <a:t>ГРАЖДАНСКА ЧАСТ</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358465"/>
              </p:ext>
            </p:extLst>
          </p:nvPr>
        </p:nvGraphicFramePr>
        <p:xfrm>
          <a:off x="971600" y="1844824"/>
          <a:ext cx="7008440" cy="1963000"/>
        </p:xfrm>
        <a:graphic>
          <a:graphicData uri="http://schemas.openxmlformats.org/drawingml/2006/table">
            <a:tbl>
              <a:tblPr>
                <a:tableStyleId>{5C22544A-7EE6-4342-B048-85BDC9FD1C3A}</a:tableStyleId>
              </a:tblPr>
              <a:tblGrid>
                <a:gridCol w="1728192"/>
                <a:gridCol w="1224136"/>
                <a:gridCol w="1296144"/>
                <a:gridCol w="1368152"/>
                <a:gridCol w="1391816"/>
              </a:tblGrid>
              <a:tr h="1008112">
                <a:tc>
                  <a:txBody>
                    <a:bodyPr/>
                    <a:lstStyle/>
                    <a:p>
                      <a:pPr algn="ctr">
                        <a:spcAft>
                          <a:spcPts val="0"/>
                        </a:spcAft>
                      </a:pPr>
                      <a:r>
                        <a:rPr lang="bg-BG" sz="1800" dirty="0" smtClean="0">
                          <a:effectLst/>
                        </a:rPr>
                        <a:t>Брой </a:t>
                      </a:r>
                      <a:r>
                        <a:rPr lang="bg-BG" sz="1800" dirty="0">
                          <a:effectLst/>
                        </a:rPr>
                        <a:t>/ година</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2020</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2021</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2022</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2023</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r>
              <a:tr h="954888">
                <a:tc>
                  <a:txBody>
                    <a:bodyPr/>
                    <a:lstStyle/>
                    <a:p>
                      <a:pPr algn="ctr">
                        <a:spcAft>
                          <a:spcPts val="0"/>
                        </a:spcAft>
                      </a:pPr>
                      <a:r>
                        <a:rPr lang="bg-BG" sz="1800" dirty="0">
                          <a:effectLst/>
                        </a:rPr>
                        <a:t>Постъпили новообразувани дела </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mn-lt"/>
                          <a:ea typeface="+mn-ea"/>
                        </a:rPr>
                        <a:t>650</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Times New Roman"/>
                          <a:ea typeface="Times New Roman"/>
                        </a:rPr>
                        <a:t>741</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Times New Roman"/>
                          <a:ea typeface="Times New Roman"/>
                        </a:rPr>
                        <a:t>687</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mn-lt"/>
                          <a:ea typeface="+mn-ea"/>
                        </a:rPr>
                        <a:t>656</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36822755"/>
              </p:ext>
            </p:extLst>
          </p:nvPr>
        </p:nvGraphicFramePr>
        <p:xfrm>
          <a:off x="971600" y="4509120"/>
          <a:ext cx="6984775" cy="2088232"/>
        </p:xfrm>
        <a:graphic>
          <a:graphicData uri="http://schemas.openxmlformats.org/drawingml/2006/table">
            <a:tbl>
              <a:tblPr>
                <a:tableStyleId>{5C22544A-7EE6-4342-B048-85BDC9FD1C3A}</a:tableStyleId>
              </a:tblPr>
              <a:tblGrid>
                <a:gridCol w="1440160"/>
                <a:gridCol w="1584176"/>
                <a:gridCol w="1224136"/>
                <a:gridCol w="1440160"/>
                <a:gridCol w="1296143"/>
              </a:tblGrid>
              <a:tr h="905739">
                <a:tc>
                  <a:txBody>
                    <a:bodyPr/>
                    <a:lstStyle/>
                    <a:p>
                      <a:pPr algn="ctr">
                        <a:spcAft>
                          <a:spcPts val="0"/>
                        </a:spcAft>
                      </a:pPr>
                      <a:r>
                        <a:rPr lang="bg-BG" sz="1800" dirty="0" smtClean="0">
                          <a:effectLst/>
                        </a:rPr>
                        <a:t>Брой/година</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2020</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2021</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2022</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rPr>
                        <a:t>2023</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r>
              <a:tr h="1182493">
                <a:tc>
                  <a:txBody>
                    <a:bodyPr/>
                    <a:lstStyle/>
                    <a:p>
                      <a:pPr algn="ctr">
                        <a:spcAft>
                          <a:spcPts val="0"/>
                        </a:spcAft>
                      </a:pPr>
                      <a:r>
                        <a:rPr lang="bg-BG" sz="1800" dirty="0">
                          <a:effectLst/>
                        </a:rPr>
                        <a:t>Останали несвършени дела </a:t>
                      </a: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Times New Roman"/>
                          <a:ea typeface="Times New Roman"/>
                        </a:rPr>
                        <a:t>88</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Times New Roman"/>
                          <a:ea typeface="Times New Roman"/>
                        </a:rPr>
                        <a:t>135</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mn-lt"/>
                          <a:ea typeface="+mn-ea"/>
                        </a:rPr>
                        <a:t>85</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dirty="0" smtClean="0">
                          <a:effectLst/>
                          <a:latin typeface="Times New Roman"/>
                          <a:ea typeface="Times New Roman"/>
                        </a:rPr>
                        <a:t>85</a:t>
                      </a:r>
                      <a:endParaRPr lang="bg-BG" sz="1800" dirty="0">
                        <a:effectLst/>
                        <a:latin typeface="Times New Roman"/>
                        <a:ea typeface="Times New Roman"/>
                      </a:endParaRPr>
                    </a:p>
                  </a:txBody>
                  <a:tcPr marL="44450" marR="44450" marT="0" marB="0" anchor="ctr">
                    <a:solidFill>
                      <a:schemeClr val="accent6">
                        <a:lumMod val="20000"/>
                        <a:lumOff val="80000"/>
                      </a:schemeClr>
                    </a:solidFill>
                  </a:tcPr>
                </a:tc>
              </a:tr>
            </a:tbl>
          </a:graphicData>
        </a:graphic>
      </p:graphicFrame>
      <p:sp>
        <p:nvSpPr>
          <p:cNvPr id="7" name="Rectangle 6"/>
          <p:cNvSpPr/>
          <p:nvPr/>
        </p:nvSpPr>
        <p:spPr>
          <a:xfrm>
            <a:off x="1403648" y="1381418"/>
            <a:ext cx="6264696" cy="369332"/>
          </a:xfrm>
          <a:prstGeom prst="rect">
            <a:avLst/>
          </a:prstGeom>
        </p:spPr>
        <p:txBody>
          <a:bodyPr wrap="square">
            <a:spAutoFit/>
          </a:bodyPr>
          <a:lstStyle/>
          <a:p>
            <a:r>
              <a:rPr lang="bg-BG" u="sng" dirty="0" smtClean="0">
                <a:solidFill>
                  <a:schemeClr val="bg1"/>
                </a:solidFill>
              </a:rPr>
              <a:t>Постъпили </a:t>
            </a:r>
            <a:r>
              <a:rPr lang="bg-BG" u="sng" dirty="0">
                <a:solidFill>
                  <a:schemeClr val="bg1"/>
                </a:solidFill>
              </a:rPr>
              <a:t>новообразувани граждански дела през </a:t>
            </a:r>
            <a:r>
              <a:rPr lang="bg-BG" u="sng" dirty="0" smtClean="0">
                <a:solidFill>
                  <a:schemeClr val="bg1"/>
                </a:solidFill>
              </a:rPr>
              <a:t>2023 </a:t>
            </a:r>
            <a:r>
              <a:rPr lang="bg-BG" u="sng" dirty="0">
                <a:solidFill>
                  <a:schemeClr val="bg1"/>
                </a:solidFill>
              </a:rPr>
              <a:t>г.</a:t>
            </a:r>
            <a:endParaRPr lang="bg-BG" dirty="0">
              <a:solidFill>
                <a:schemeClr val="bg1"/>
              </a:solidFill>
            </a:endParaRPr>
          </a:p>
        </p:txBody>
      </p:sp>
      <p:sp>
        <p:nvSpPr>
          <p:cNvPr id="8" name="Rectangle 7"/>
          <p:cNvSpPr/>
          <p:nvPr/>
        </p:nvSpPr>
        <p:spPr>
          <a:xfrm>
            <a:off x="2267744" y="4005064"/>
            <a:ext cx="4176464" cy="369332"/>
          </a:xfrm>
          <a:prstGeom prst="rect">
            <a:avLst/>
          </a:prstGeom>
        </p:spPr>
        <p:txBody>
          <a:bodyPr wrap="square">
            <a:spAutoFit/>
          </a:bodyPr>
          <a:lstStyle/>
          <a:p>
            <a:pPr lvl="0" algn="ctr"/>
            <a:r>
              <a:rPr lang="bg-BG" u="sng" dirty="0">
                <a:solidFill>
                  <a:schemeClr val="bg1"/>
                </a:solidFill>
              </a:rPr>
              <a:t>Несвършени</a:t>
            </a:r>
            <a:r>
              <a:rPr lang="bg-BG" u="sng" dirty="0"/>
              <a:t> </a:t>
            </a:r>
            <a:r>
              <a:rPr lang="bg-BG" u="sng" dirty="0" smtClean="0">
                <a:solidFill>
                  <a:schemeClr val="bg1"/>
                </a:solidFill>
              </a:rPr>
              <a:t>дела</a:t>
            </a:r>
            <a:endParaRPr lang="bg-BG" dirty="0">
              <a:solidFill>
                <a:schemeClr val="bg1"/>
              </a:solidFill>
            </a:endParaRPr>
          </a:p>
        </p:txBody>
      </p:sp>
    </p:spTree>
    <p:extLst>
      <p:ext uri="{BB962C8B-B14F-4D97-AF65-F5344CB8AC3E}">
        <p14:creationId xmlns:p14="http://schemas.microsoft.com/office/powerpoint/2010/main" val="36219283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bg-BG" sz="3600" u="sng" dirty="0" smtClean="0">
                <a:solidFill>
                  <a:srgbClr val="7030A0"/>
                </a:solidFill>
              </a:rPr>
              <a:t>Постъпили </a:t>
            </a:r>
            <a:r>
              <a:rPr lang="bg-BG" sz="3600" u="sng" dirty="0">
                <a:solidFill>
                  <a:srgbClr val="7030A0"/>
                </a:solidFill>
              </a:rPr>
              <a:t>новообразувани граждански дела през </a:t>
            </a:r>
            <a:r>
              <a:rPr lang="bg-BG" sz="3600" u="sng" dirty="0" smtClean="0">
                <a:solidFill>
                  <a:srgbClr val="7030A0"/>
                </a:solidFill>
              </a:rPr>
              <a:t>2023г</a:t>
            </a:r>
            <a:endParaRPr lang="en-US" sz="3600"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2941943"/>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56447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u="sng" dirty="0" smtClean="0">
                <a:solidFill>
                  <a:srgbClr val="7030A0"/>
                </a:solidFill>
              </a:rPr>
              <a:t>Несвършени граждански дела</a:t>
            </a:r>
            <a:endParaRPr lang="en-US" sz="3600"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27708340"/>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6349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bg-BG" dirty="0" smtClean="0">
                <a:solidFill>
                  <a:srgbClr val="7030A0"/>
                </a:solidFill>
              </a:rPr>
              <a:t>Дела за </a:t>
            </a:r>
            <a:r>
              <a:rPr lang="bg-BG" sz="4000" dirty="0" smtClean="0">
                <a:solidFill>
                  <a:srgbClr val="7030A0"/>
                </a:solidFill>
              </a:rPr>
              <a:t>разглеждане</a:t>
            </a:r>
            <a:r>
              <a:rPr lang="bg-BG" dirty="0" smtClean="0">
                <a:solidFill>
                  <a:srgbClr val="7030A0"/>
                </a:solidFill>
              </a:rPr>
              <a:t> </a:t>
            </a:r>
            <a:r>
              <a:rPr lang="bg-BG" sz="4000" dirty="0" smtClean="0">
                <a:solidFill>
                  <a:srgbClr val="7030A0"/>
                </a:solidFill>
              </a:rPr>
              <a:t>в сравнителна таблица</a:t>
            </a:r>
            <a:endParaRPr lang="en-US" sz="4000" dirty="0">
              <a:solidFill>
                <a:srgbClr val="7030A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147041472"/>
              </p:ext>
            </p:extLst>
          </p:nvPr>
        </p:nvGraphicFramePr>
        <p:xfrm>
          <a:off x="395536" y="1916832"/>
          <a:ext cx="8208912" cy="3835376"/>
        </p:xfrm>
        <a:graphic>
          <a:graphicData uri="http://schemas.openxmlformats.org/drawingml/2006/table">
            <a:tbl>
              <a:tblPr firstRow="1" firstCol="1" bandRow="1">
                <a:tableStyleId>{5C22544A-7EE6-4342-B048-85BDC9FD1C3A}</a:tableStyleId>
              </a:tblPr>
              <a:tblGrid>
                <a:gridCol w="1008112"/>
                <a:gridCol w="1008112"/>
                <a:gridCol w="1512168"/>
                <a:gridCol w="720080"/>
                <a:gridCol w="1224136"/>
                <a:gridCol w="1224136"/>
                <a:gridCol w="1512168"/>
              </a:tblGrid>
              <a:tr h="1708796">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Видове дела</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Гр.дела по </a:t>
                      </a:r>
                    </a:p>
                    <a:p>
                      <a:pPr algn="ctr">
                        <a:spcAft>
                          <a:spcPts val="0"/>
                        </a:spcAft>
                        <a:tabLst>
                          <a:tab pos="457200" algn="l"/>
                        </a:tabLst>
                      </a:pPr>
                      <a:r>
                        <a:rPr lang="bg-BG" sz="1800" dirty="0">
                          <a:solidFill>
                            <a:schemeClr val="bg1"/>
                          </a:solidFill>
                          <a:effectLst/>
                          <a:latin typeface="Arial Narrow" panose="020B0606020202030204" pitchFamily="34" charset="0"/>
                        </a:rPr>
                        <a:t>общия ред</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Бързи производства </a:t>
                      </a:r>
                    </a:p>
                    <a:p>
                      <a:pPr algn="ctr">
                        <a:spcAft>
                          <a:spcPts val="0"/>
                        </a:spcAft>
                        <a:tabLst>
                          <a:tab pos="457200" algn="l"/>
                        </a:tabLst>
                      </a:pPr>
                      <a:r>
                        <a:rPr lang="bg-BG" sz="1800" dirty="0">
                          <a:solidFill>
                            <a:schemeClr val="bg1"/>
                          </a:solidFill>
                          <a:effectLst/>
                          <a:latin typeface="Arial Narrow" panose="020B0606020202030204" pitchFamily="34" charset="0"/>
                        </a:rPr>
                        <a:t>по чл.310 </a:t>
                      </a:r>
                      <a:r>
                        <a:rPr lang="bg-BG" sz="1800" dirty="0" smtClean="0">
                          <a:solidFill>
                            <a:schemeClr val="bg1"/>
                          </a:solidFill>
                          <a:effectLst/>
                          <a:latin typeface="Arial Narrow" panose="020B0606020202030204" pitchFamily="34" charset="0"/>
                        </a:rPr>
                        <a:t>от</a:t>
                      </a:r>
                    </a:p>
                    <a:p>
                      <a:pPr algn="ctr">
                        <a:spcAft>
                          <a:spcPts val="0"/>
                        </a:spcAft>
                        <a:tabLst>
                          <a:tab pos="457200" algn="l"/>
                        </a:tabLst>
                      </a:pPr>
                      <a:r>
                        <a:rPr lang="bg-BG" sz="1800" dirty="0" smtClean="0">
                          <a:solidFill>
                            <a:schemeClr val="bg1"/>
                          </a:solidFill>
                          <a:effectLst/>
                          <a:latin typeface="Arial Narrow" panose="020B0606020202030204" pitchFamily="34" charset="0"/>
                        </a:rPr>
                        <a:t>ГПК</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Други граждански дела</a:t>
                      </a:r>
                    </a:p>
                    <a:p>
                      <a:pPr algn="ctr">
                        <a:spcAft>
                          <a:spcPts val="0"/>
                        </a:spcAft>
                        <a:tabLst>
                          <a:tab pos="457200" algn="l"/>
                        </a:tabLst>
                      </a:pPr>
                      <a:r>
                        <a:rPr lang="bg-BG" sz="1800" dirty="0">
                          <a:solidFill>
                            <a:schemeClr val="bg1"/>
                          </a:solidFill>
                          <a:effectLst/>
                          <a:latin typeface="Arial Narrow" panose="020B0606020202030204" pitchFamily="34" charset="0"/>
                        </a:rPr>
                        <a:t> </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Частни граждански дела </a:t>
                      </a:r>
                      <a:r>
                        <a:rPr lang="bg-BG" sz="1800" dirty="0" smtClean="0">
                          <a:solidFill>
                            <a:schemeClr val="bg1"/>
                          </a:solidFill>
                          <a:effectLst/>
                          <a:latin typeface="Arial Narrow" panose="020B0606020202030204" pitchFamily="34" charset="0"/>
                        </a:rPr>
                        <a:t>по</a:t>
                      </a:r>
                    </a:p>
                    <a:p>
                      <a:pPr algn="ctr">
                        <a:spcAft>
                          <a:spcPts val="0"/>
                        </a:spcAft>
                        <a:tabLst>
                          <a:tab pos="457200" algn="l"/>
                        </a:tabLst>
                      </a:pPr>
                      <a:r>
                        <a:rPr lang="bg-BG" sz="1800" dirty="0" smtClean="0">
                          <a:solidFill>
                            <a:schemeClr val="bg1"/>
                          </a:solidFill>
                          <a:effectLst/>
                          <a:latin typeface="Arial Narrow" panose="020B0606020202030204" pitchFamily="34" charset="0"/>
                        </a:rPr>
                        <a:t>чл.410 и</a:t>
                      </a:r>
                    </a:p>
                    <a:p>
                      <a:pPr algn="ctr">
                        <a:spcAft>
                          <a:spcPts val="0"/>
                        </a:spcAft>
                        <a:tabLst>
                          <a:tab pos="457200" algn="l"/>
                        </a:tabLst>
                      </a:pPr>
                      <a:r>
                        <a:rPr lang="bg-BG" sz="1800" dirty="0" smtClean="0">
                          <a:solidFill>
                            <a:schemeClr val="bg1"/>
                          </a:solidFill>
                          <a:effectLst/>
                          <a:latin typeface="Arial Narrow" panose="020B0606020202030204" pitchFamily="34" charset="0"/>
                        </a:rPr>
                        <a:t>чл.417  </a:t>
                      </a:r>
                      <a:r>
                        <a:rPr lang="bg-BG" sz="1800" dirty="0">
                          <a:solidFill>
                            <a:schemeClr val="bg1"/>
                          </a:solidFill>
                          <a:effectLst/>
                          <a:latin typeface="Arial Narrow" panose="020B0606020202030204" pitchFamily="34" charset="0"/>
                        </a:rPr>
                        <a:t>ГПК</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Частни граждански дела</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a:solidFill>
                            <a:schemeClr val="bg1"/>
                          </a:solidFill>
                          <a:effectLst/>
                          <a:latin typeface="Arial Narrow" panose="020B0606020202030204" pitchFamily="34" charset="0"/>
                        </a:rPr>
                        <a:t>Административни граждански дела</a:t>
                      </a:r>
                    </a:p>
                    <a:p>
                      <a:pPr algn="ctr">
                        <a:spcAft>
                          <a:spcPts val="0"/>
                        </a:spcAft>
                        <a:tabLst>
                          <a:tab pos="457200" algn="l"/>
                        </a:tabLst>
                      </a:pPr>
                      <a:r>
                        <a:rPr lang="bg-BG" sz="1800" dirty="0">
                          <a:solidFill>
                            <a:schemeClr val="bg1"/>
                          </a:solidFill>
                          <a:effectLst/>
                          <a:latin typeface="Arial Narrow" panose="020B0606020202030204" pitchFamily="34" charset="0"/>
                        </a:rPr>
                        <a:t>по ЗСПЗЗ</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r>
              <a:tr h="523452">
                <a:tc>
                  <a:txBody>
                    <a:bodyPr/>
                    <a:lstStyle/>
                    <a:p>
                      <a:pPr algn="ctr">
                        <a:spcAft>
                          <a:spcPts val="0"/>
                        </a:spcAft>
                        <a:tabLst>
                          <a:tab pos="457200" algn="l"/>
                        </a:tabLst>
                      </a:pPr>
                      <a:r>
                        <a:rPr lang="bg-BG" sz="1800" dirty="0" smtClean="0">
                          <a:solidFill>
                            <a:schemeClr val="bg1"/>
                          </a:solidFill>
                          <a:effectLst/>
                        </a:rPr>
                        <a:t>2023</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smtClean="0">
                          <a:solidFill>
                            <a:schemeClr val="bg1"/>
                          </a:solidFill>
                          <a:effectLst/>
                        </a:rPr>
                        <a:t>211</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7</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rPr>
                        <a:t>0</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368</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104</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3</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r>
              <a:tr h="534376">
                <a:tc>
                  <a:txBody>
                    <a:bodyPr/>
                    <a:lstStyle/>
                    <a:p>
                      <a:pPr algn="ctr">
                        <a:spcAft>
                          <a:spcPts val="0"/>
                        </a:spcAft>
                        <a:tabLst>
                          <a:tab pos="457200" algn="l"/>
                        </a:tabLst>
                      </a:pPr>
                      <a:r>
                        <a:rPr lang="bg-BG" sz="1800" dirty="0" smtClean="0">
                          <a:solidFill>
                            <a:schemeClr val="bg1"/>
                          </a:solidFill>
                          <a:effectLst/>
                          <a:latin typeface="Times New Roman"/>
                          <a:ea typeface="Times New Roman"/>
                        </a:rPr>
                        <a:t>2022</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296</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11</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0</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396</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107</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1</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r>
              <a:tr h="534376">
                <a:tc>
                  <a:txBody>
                    <a:bodyPr/>
                    <a:lstStyle/>
                    <a:p>
                      <a:pPr algn="ctr">
                        <a:spcAft>
                          <a:spcPts val="0"/>
                        </a:spcAft>
                        <a:tabLst>
                          <a:tab pos="457200" algn="l"/>
                        </a:tabLst>
                      </a:pPr>
                      <a:r>
                        <a:rPr lang="bg-BG" sz="1800" dirty="0" smtClean="0">
                          <a:solidFill>
                            <a:schemeClr val="bg1"/>
                          </a:solidFill>
                          <a:effectLst/>
                        </a:rPr>
                        <a:t>2021</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316</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14</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mn-lt"/>
                          <a:ea typeface="+mn-ea"/>
                        </a:rPr>
                        <a:t>0</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mn-lt"/>
                          <a:ea typeface="+mn-ea"/>
                        </a:rPr>
                        <a:t>367</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127</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5</a:t>
                      </a:r>
                      <a:endParaRPr lang="bg-BG" sz="18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r>
              <a:tr h="534376">
                <a:tc>
                  <a:txBody>
                    <a:bodyPr/>
                    <a:lstStyle/>
                    <a:p>
                      <a:pPr algn="ctr">
                        <a:spcAft>
                          <a:spcPts val="0"/>
                        </a:spcAft>
                        <a:tabLst>
                          <a:tab pos="457200" algn="l"/>
                        </a:tabLst>
                      </a:pPr>
                      <a:r>
                        <a:rPr lang="bg-BG" sz="1800" dirty="0" smtClean="0">
                          <a:solidFill>
                            <a:schemeClr val="bg1"/>
                          </a:solidFill>
                          <a:effectLst/>
                        </a:rPr>
                        <a:t>2020</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tabLst>
                          <a:tab pos="457200" algn="l"/>
                        </a:tabLst>
                      </a:pPr>
                      <a:r>
                        <a:rPr lang="bg-BG" sz="1800" dirty="0" smtClean="0">
                          <a:solidFill>
                            <a:schemeClr val="bg1"/>
                          </a:solidFill>
                          <a:effectLst/>
                        </a:rPr>
                        <a:t>223</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rPr>
                        <a:t>19</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34</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rPr>
                        <a:t>413</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55</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tabLst>
                          <a:tab pos="457200" algn="l"/>
                        </a:tabLst>
                      </a:pPr>
                      <a:r>
                        <a:rPr lang="bg-BG" sz="1800" dirty="0" smtClean="0">
                          <a:solidFill>
                            <a:schemeClr val="bg1"/>
                          </a:solidFill>
                          <a:effectLst/>
                          <a:latin typeface="Times New Roman"/>
                          <a:ea typeface="Times New Roman"/>
                        </a:rPr>
                        <a:t>9</a:t>
                      </a:r>
                      <a:endParaRPr lang="bg-BG" sz="18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18437892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solidFill>
                  <a:srgbClr val="7030A0"/>
                </a:solidFill>
              </a:rPr>
              <a:t>Дела за разглеждане</a:t>
            </a:r>
            <a:endParaRPr lang="en-US"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42852822"/>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89227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dirty="0" smtClean="0">
                <a:solidFill>
                  <a:srgbClr val="7030A0"/>
                </a:solidFill>
              </a:rPr>
              <a:t>ГРАЖДАНСКА </a:t>
            </a:r>
            <a:r>
              <a:rPr lang="bg-BG" sz="3600" dirty="0">
                <a:solidFill>
                  <a:srgbClr val="7030A0"/>
                </a:solidFill>
              </a:rPr>
              <a:t>ЧАСТ</a:t>
            </a:r>
          </a:p>
        </p:txBody>
      </p:sp>
      <p:sp>
        <p:nvSpPr>
          <p:cNvPr id="3" name="Content Placeholder 2"/>
          <p:cNvSpPr>
            <a:spLocks noGrp="1"/>
          </p:cNvSpPr>
          <p:nvPr>
            <p:ph idx="1"/>
          </p:nvPr>
        </p:nvSpPr>
        <p:spPr>
          <a:xfrm>
            <a:off x="457200" y="1484784"/>
            <a:ext cx="8229600" cy="5112568"/>
          </a:xfrm>
        </p:spPr>
        <p:txBody>
          <a:bodyPr>
            <a:normAutofit fontScale="85000" lnSpcReduction="20000"/>
          </a:bodyPr>
          <a:lstStyle/>
          <a:p>
            <a:pPr marL="0" indent="0">
              <a:buNone/>
            </a:pPr>
            <a:r>
              <a:rPr lang="ru-RU" dirty="0" smtClean="0">
                <a:solidFill>
                  <a:schemeClr val="bg1"/>
                </a:solidFill>
                <a:latin typeface="Arial Narrow" panose="020B0606020202030204" pitchFamily="34" charset="0"/>
              </a:rPr>
              <a:t>4. Свършени </a:t>
            </a:r>
            <a:r>
              <a:rPr lang="ru-RU" dirty="0">
                <a:solidFill>
                  <a:schemeClr val="bg1"/>
                </a:solidFill>
                <a:latin typeface="Arial Narrow" panose="020B0606020202030204" pitchFamily="34" charset="0"/>
              </a:rPr>
              <a:t>дела и несвършени дела.</a:t>
            </a:r>
          </a:p>
          <a:p>
            <a:pPr marL="0" indent="0">
              <a:buNone/>
            </a:pPr>
            <a:r>
              <a:rPr lang="ru-RU" dirty="0">
                <a:solidFill>
                  <a:schemeClr val="bg1"/>
                </a:solidFill>
                <a:latin typeface="Arial Narrow" panose="020B0606020202030204" pitchFamily="34" charset="0"/>
              </a:rPr>
              <a:t>	</a:t>
            </a:r>
          </a:p>
          <a:p>
            <a:pPr marL="0" indent="0" algn="just">
              <a:buNone/>
            </a:pPr>
            <a:r>
              <a:rPr lang="ru-RU"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От  разгледаните 743 граждански дела, общо свършени през отчетната 2023 година са 684 броя, от тях в срок до 3 месеца са свършени 639 дела, или 93 %. Със съдебен акт по същество са приключили общо 591 броя дела, като прекратените са общо 93 броя. От тях 11 броя дела са прекратени по спогодба и 82 бр. по други причини. </a:t>
            </a:r>
          </a:p>
          <a:p>
            <a:pPr marL="0" indent="0" algn="just">
              <a:buNone/>
            </a:pPr>
            <a:r>
              <a:rPr lang="bg-BG" dirty="0" smtClean="0">
                <a:solidFill>
                  <a:schemeClr val="bg1"/>
                </a:solidFill>
                <a:latin typeface="Arial Narrow" panose="020B0606020202030204" pitchFamily="34" charset="0"/>
              </a:rPr>
              <a:t>	Сравнение с предходния период: през 2022 г. от разгледаните 822 граждански дела, общо свършени през отчетната 2022 година са 737 броя дела, от тях в срок до 3 месеца са свършени 658 дела, или 89%. Със съдебен акт по същество са приключили общо 632 броя дела, като прекратените са общо 105 броя. От тях 11 броя дела са прекратени по спогодба и 94 бр. по други причини. </a:t>
            </a:r>
          </a:p>
          <a:p>
            <a:pPr marL="0" indent="0" algn="just">
              <a:buNone/>
            </a:pPr>
            <a:r>
              <a:rPr lang="bg-BG" dirty="0" smtClean="0">
                <a:solidFill>
                  <a:schemeClr val="bg1"/>
                </a:solidFill>
                <a:latin typeface="Arial Narrow" panose="020B0606020202030204" pitchFamily="34" charset="0"/>
              </a:rPr>
              <a:t>	</a:t>
            </a:r>
            <a:endParaRPr lang="bg-BG" dirty="0">
              <a:solidFill>
                <a:schemeClr val="bg1"/>
              </a:solidFill>
            </a:endParaRPr>
          </a:p>
        </p:txBody>
      </p:sp>
    </p:spTree>
    <p:extLst>
      <p:ext uri="{BB962C8B-B14F-4D97-AF65-F5344CB8AC3E}">
        <p14:creationId xmlns:p14="http://schemas.microsoft.com/office/powerpoint/2010/main" val="35654925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dirty="0" smtClean="0">
                <a:solidFill>
                  <a:srgbClr val="7030A0"/>
                </a:solidFill>
              </a:rPr>
              <a:t>Свършени дела в тримесечен срок</a:t>
            </a:r>
            <a:endParaRPr lang="en-US" sz="3600" dirty="0">
              <a:solidFill>
                <a:srgbClr val="7030A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494512945"/>
              </p:ext>
            </p:extLst>
          </p:nvPr>
        </p:nvGraphicFramePr>
        <p:xfrm>
          <a:off x="539552" y="1268761"/>
          <a:ext cx="8424936" cy="2088232"/>
        </p:xfrm>
        <a:graphic>
          <a:graphicData uri="http://schemas.openxmlformats.org/drawingml/2006/table">
            <a:tbl>
              <a:tblPr firstRow="1" firstCol="1" bandRow="1">
                <a:tableStyleId>{5C22544A-7EE6-4342-B048-85BDC9FD1C3A}</a:tableStyleId>
              </a:tblPr>
              <a:tblGrid>
                <a:gridCol w="1728192"/>
                <a:gridCol w="2664296"/>
                <a:gridCol w="1800200"/>
                <a:gridCol w="2232248"/>
              </a:tblGrid>
              <a:tr h="1069059">
                <a:tc>
                  <a:txBody>
                    <a:bodyPr/>
                    <a:lstStyle/>
                    <a:p>
                      <a:pPr algn="ctr">
                        <a:spcAft>
                          <a:spcPts val="0"/>
                        </a:spcAft>
                      </a:pPr>
                      <a:r>
                        <a:rPr lang="bg-BG" sz="1800" dirty="0" smtClean="0">
                          <a:solidFill>
                            <a:schemeClr val="bg1"/>
                          </a:solidFill>
                          <a:effectLst/>
                          <a:latin typeface="Arial Narrow" panose="020B0606020202030204" pitchFamily="34" charset="0"/>
                        </a:rPr>
                        <a:t>Видове </a:t>
                      </a:r>
                      <a:r>
                        <a:rPr lang="bg-BG" sz="1800" dirty="0">
                          <a:solidFill>
                            <a:schemeClr val="bg1"/>
                          </a:solidFill>
                          <a:effectLst/>
                          <a:latin typeface="Arial Narrow" panose="020B0606020202030204" pitchFamily="34" charset="0"/>
                        </a:rPr>
                        <a:t>дела </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800" dirty="0" smtClean="0">
                          <a:solidFill>
                            <a:schemeClr val="bg1"/>
                          </a:solidFill>
                          <a:effectLst/>
                          <a:latin typeface="Arial Narrow" panose="020B0606020202030204" pitchFamily="34" charset="0"/>
                        </a:rPr>
                        <a:t>Дела за разглеждане</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800" dirty="0" smtClean="0">
                          <a:solidFill>
                            <a:schemeClr val="bg1"/>
                          </a:solidFill>
                          <a:effectLst/>
                          <a:latin typeface="Arial Narrow" panose="020B0606020202030204" pitchFamily="34" charset="0"/>
                        </a:rPr>
                        <a:t>Свършени дела</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1800" dirty="0" smtClean="0">
                          <a:solidFill>
                            <a:schemeClr val="bg1"/>
                          </a:solidFill>
                          <a:effectLst/>
                          <a:latin typeface="Arial Narrow" panose="020B0606020202030204" pitchFamily="34" charset="0"/>
                        </a:rPr>
                        <a:t>Свършени дела в тримесечен срок</a:t>
                      </a:r>
                      <a:endParaRPr lang="bg-BG" sz="1800" dirty="0">
                        <a:solidFill>
                          <a:schemeClr val="bg1"/>
                        </a:solidFill>
                        <a:effectLst/>
                        <a:latin typeface="Arial Narrow" panose="020B0606020202030204" pitchFamily="34" charset="0"/>
                        <a:ea typeface="Times New Roman"/>
                      </a:endParaRPr>
                    </a:p>
                  </a:txBody>
                  <a:tcPr marL="68580" marR="68580" marT="0" marB="0" anchor="ctr">
                    <a:solidFill>
                      <a:schemeClr val="accent6">
                        <a:lumMod val="40000"/>
                        <a:lumOff val="60000"/>
                      </a:schemeClr>
                    </a:solidFill>
                  </a:tcPr>
                </a:tc>
              </a:tr>
              <a:tr h="503335">
                <a:tc>
                  <a:txBody>
                    <a:bodyPr/>
                    <a:lstStyle/>
                    <a:p>
                      <a:pPr algn="ctr">
                        <a:spcAft>
                          <a:spcPts val="0"/>
                        </a:spcAft>
                      </a:pPr>
                      <a:r>
                        <a:rPr lang="bg-BG" sz="1800" dirty="0" smtClean="0">
                          <a:solidFill>
                            <a:schemeClr val="bg1"/>
                          </a:solidFill>
                          <a:effectLst/>
                          <a:latin typeface="+mn-lt"/>
                          <a:ea typeface="+mn-ea"/>
                        </a:rPr>
                        <a:t>2023</a:t>
                      </a:r>
                      <a:r>
                        <a:rPr lang="bg-BG" sz="1800" baseline="0" dirty="0" smtClean="0">
                          <a:solidFill>
                            <a:schemeClr val="bg1"/>
                          </a:solidFill>
                          <a:effectLst/>
                          <a:latin typeface="+mn-lt"/>
                          <a:ea typeface="+mn-ea"/>
                        </a:rPr>
                        <a:t> </a:t>
                      </a:r>
                      <a:endParaRPr lang="bg-BG" sz="20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solidFill>
                            <a:schemeClr val="bg1"/>
                          </a:solidFill>
                          <a:effectLst/>
                          <a:latin typeface="Times New Roman"/>
                          <a:ea typeface="Times New Roman"/>
                        </a:rPr>
                        <a:t>743</a:t>
                      </a:r>
                      <a:endParaRPr lang="bg-BG" sz="20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solidFill>
                            <a:schemeClr val="bg1"/>
                          </a:solidFill>
                          <a:effectLst/>
                          <a:latin typeface="Times New Roman"/>
                          <a:ea typeface="Times New Roman"/>
                        </a:rPr>
                        <a:t>784</a:t>
                      </a:r>
                      <a:endParaRPr lang="bg-BG" sz="20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c>
                  <a:txBody>
                    <a:bodyPr/>
                    <a:lstStyle/>
                    <a:p>
                      <a:pPr algn="ctr">
                        <a:spcAft>
                          <a:spcPts val="0"/>
                        </a:spcAft>
                      </a:pPr>
                      <a:r>
                        <a:rPr lang="bg-BG" sz="2000" dirty="0" smtClean="0">
                          <a:solidFill>
                            <a:schemeClr val="bg1"/>
                          </a:solidFill>
                          <a:effectLst/>
                          <a:latin typeface="Times New Roman"/>
                          <a:ea typeface="Times New Roman"/>
                        </a:rPr>
                        <a:t>639</a:t>
                      </a:r>
                      <a:endParaRPr lang="bg-BG" sz="2000" dirty="0">
                        <a:solidFill>
                          <a:schemeClr val="bg1"/>
                        </a:solidFill>
                        <a:effectLst/>
                        <a:latin typeface="Times New Roman"/>
                        <a:ea typeface="Times New Roman"/>
                      </a:endParaRPr>
                    </a:p>
                  </a:txBody>
                  <a:tcPr marL="68580" marR="68580" marT="0" marB="0" anchor="ctr">
                    <a:solidFill>
                      <a:schemeClr val="accent6">
                        <a:lumMod val="20000"/>
                        <a:lumOff val="80000"/>
                      </a:schemeClr>
                    </a:solidFill>
                  </a:tcPr>
                </a:tc>
              </a:tr>
              <a:tr h="515838">
                <a:tc>
                  <a:txBody>
                    <a:bodyPr/>
                    <a:lstStyle/>
                    <a:p>
                      <a:pPr algn="ctr">
                        <a:spcAft>
                          <a:spcPts val="0"/>
                        </a:spcAft>
                      </a:pPr>
                      <a:r>
                        <a:rPr lang="bg-BG" sz="1800" dirty="0" smtClean="0">
                          <a:solidFill>
                            <a:schemeClr val="bg1"/>
                          </a:solidFill>
                          <a:effectLst/>
                        </a:rPr>
                        <a:t>2022</a:t>
                      </a:r>
                      <a:endParaRPr lang="bg-BG" sz="1800" dirty="0">
                        <a:solidFill>
                          <a:schemeClr val="bg1"/>
                        </a:solidFill>
                        <a:effectLst/>
                        <a:latin typeface="Times New Roman"/>
                        <a:ea typeface="Times New Roman"/>
                      </a:endParaRPr>
                    </a:p>
                  </a:txBody>
                  <a:tcPr marL="68580" marR="68580" marT="0" marB="0" anchor="ctr">
                    <a:solidFill>
                      <a:schemeClr val="accent6">
                        <a:lumMod val="40000"/>
                        <a:lumOff val="60000"/>
                      </a:schemeClr>
                    </a:solidFill>
                  </a:tcPr>
                </a:tc>
                <a:tc>
                  <a:txBody>
                    <a:bodyPr/>
                    <a:lstStyle/>
                    <a:p>
                      <a:pPr algn="ctr">
                        <a:spcAft>
                          <a:spcPts val="0"/>
                        </a:spcAft>
                      </a:pPr>
                      <a:r>
                        <a:rPr lang="bg-BG" sz="2000" dirty="0" smtClean="0">
                          <a:solidFill>
                            <a:schemeClr val="bg1"/>
                          </a:solidFill>
                          <a:effectLst/>
                          <a:latin typeface="Times New Roman"/>
                          <a:ea typeface="Times New Roman"/>
                        </a:rPr>
                        <a:t>822</a:t>
                      </a:r>
                      <a:endParaRPr lang="bg-BG" sz="20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solidFill>
                            <a:schemeClr val="bg1"/>
                          </a:solidFill>
                          <a:effectLst/>
                          <a:latin typeface="Times New Roman"/>
                          <a:ea typeface="Times New Roman"/>
                        </a:rPr>
                        <a:t>737</a:t>
                      </a:r>
                      <a:endParaRPr lang="bg-BG" sz="20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c>
                  <a:txBody>
                    <a:bodyPr/>
                    <a:lstStyle/>
                    <a:p>
                      <a:pPr algn="ctr">
                        <a:spcAft>
                          <a:spcPts val="0"/>
                        </a:spcAft>
                      </a:pPr>
                      <a:r>
                        <a:rPr lang="bg-BG" sz="2000" dirty="0" smtClean="0">
                          <a:solidFill>
                            <a:schemeClr val="bg1"/>
                          </a:solidFill>
                          <a:effectLst/>
                          <a:latin typeface="Times New Roman"/>
                          <a:ea typeface="Times New Roman"/>
                        </a:rPr>
                        <a:t>658</a:t>
                      </a:r>
                      <a:endParaRPr lang="bg-BG" sz="2000" dirty="0">
                        <a:solidFill>
                          <a:schemeClr val="bg1"/>
                        </a:solidFill>
                        <a:effectLst/>
                        <a:latin typeface="Times New Roman"/>
                        <a:ea typeface="Times New Roman"/>
                      </a:endParaRPr>
                    </a:p>
                  </a:txBody>
                  <a:tcPr marL="68580" marR="68580" marT="0" marB="0" anchor="ctr">
                    <a:solidFill>
                      <a:schemeClr val="tx2">
                        <a:lumMod val="20000"/>
                        <a:lumOff val="80000"/>
                      </a:schemeClr>
                    </a:solidFill>
                  </a:tcPr>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2882030222"/>
              </p:ext>
            </p:extLst>
          </p:nvPr>
        </p:nvGraphicFramePr>
        <p:xfrm>
          <a:off x="539552" y="3501008"/>
          <a:ext cx="8424936" cy="3105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3733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512168"/>
          </a:xfrm>
        </p:spPr>
        <p:txBody>
          <a:bodyPr>
            <a:normAutofit fontScale="90000"/>
          </a:bodyPr>
          <a:lstStyle/>
          <a:p>
            <a:r>
              <a:rPr lang="ru-RU" sz="3600" dirty="0">
                <a:solidFill>
                  <a:srgbClr val="7030A0"/>
                </a:solidFill>
              </a:rPr>
              <a:t>II. КАДРОВА ОБЕЗПЕЧЕНОСТ. СТРУКТУРА И УПРАВЛЕНИЕ НА ИНСТИТУЦИЯТА</a:t>
            </a:r>
            <a:r>
              <a:rPr lang="ru-RU" sz="3600" dirty="0" smtClean="0">
                <a:solidFill>
                  <a:srgbClr val="7030A0"/>
                </a:solidFill>
              </a:rPr>
              <a:t>.</a:t>
            </a:r>
            <a:endParaRPr lang="bg-BG" sz="3600" dirty="0">
              <a:solidFill>
                <a:srgbClr val="7030A0"/>
              </a:solidFill>
            </a:endParaRPr>
          </a:p>
        </p:txBody>
      </p:sp>
      <p:sp>
        <p:nvSpPr>
          <p:cNvPr id="3" name="Content Placeholder 2"/>
          <p:cNvSpPr>
            <a:spLocks noGrp="1"/>
          </p:cNvSpPr>
          <p:nvPr>
            <p:ph idx="1"/>
          </p:nvPr>
        </p:nvSpPr>
        <p:spPr>
          <a:xfrm>
            <a:off x="179512" y="1700808"/>
            <a:ext cx="8784976" cy="5040560"/>
          </a:xfrm>
        </p:spPr>
        <p:txBody>
          <a:bodyPr>
            <a:noAutofit/>
          </a:bodyPr>
          <a:lstStyle/>
          <a:p>
            <a:pPr marL="0" indent="0" algn="just">
              <a:buNone/>
            </a:pP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     1. Управление </a:t>
            </a:r>
            <a:r>
              <a:rPr lang="ru-RU" sz="1800" b="1" dirty="0">
                <a:solidFill>
                  <a:schemeClr val="bg1"/>
                </a:solidFill>
                <a:effectLst>
                  <a:outerShdw blurRad="38100" dist="38100" dir="2700000" algn="tl">
                    <a:srgbClr val="000000">
                      <a:alpha val="43137"/>
                    </a:srgbClr>
                  </a:outerShdw>
                </a:effectLst>
                <a:latin typeface="Arial Narrow" panose="020B0606020202030204" pitchFamily="34" charset="0"/>
              </a:rPr>
              <a:t>на съда. </a:t>
            </a:r>
          </a:p>
          <a:p>
            <a:pPr marL="0" indent="0" algn="just">
              <a:buNone/>
            </a:pPr>
            <a:r>
              <a:rPr lang="ru-RU" sz="1800" dirty="0" smtClean="0">
                <a:solidFill>
                  <a:schemeClr val="bg1"/>
                </a:solidFill>
                <a:latin typeface="Arial Narrow" panose="020B0606020202030204" pitchFamily="34" charset="0"/>
              </a:rPr>
              <a:t>     С </a:t>
            </a:r>
            <a:r>
              <a:rPr lang="ru-RU" sz="1800" dirty="0">
                <a:solidFill>
                  <a:schemeClr val="bg1"/>
                </a:solidFill>
                <a:latin typeface="Arial Narrow" panose="020B0606020202030204" pitchFamily="34" charset="0"/>
              </a:rPr>
              <a:t>решение на ВСС от 15.04.2019 г. по протокол </a:t>
            </a:r>
            <a:r>
              <a:rPr lang="ru-RU" sz="1800" dirty="0" smtClean="0">
                <a:solidFill>
                  <a:schemeClr val="bg1"/>
                </a:solidFill>
                <a:latin typeface="Arial Narrow" panose="020B0606020202030204" pitchFamily="34" charset="0"/>
              </a:rPr>
              <a:t>№ 15 </a:t>
            </a:r>
            <a:r>
              <a:rPr lang="ru-RU" sz="1800" dirty="0">
                <a:solidFill>
                  <a:schemeClr val="bg1"/>
                </a:solidFill>
                <a:latin typeface="Arial Narrow" panose="020B0606020202030204" pitchFamily="34" charset="0"/>
              </a:rPr>
              <a:t>за  Административен ръководител – Председател е определена </a:t>
            </a:r>
            <a:r>
              <a:rPr lang="ru-RU" sz="1800" dirty="0" err="1" smtClean="0">
                <a:solidFill>
                  <a:schemeClr val="bg1"/>
                </a:solidFill>
                <a:latin typeface="Arial Narrow" panose="020B0606020202030204" pitchFamily="34" charset="0"/>
              </a:rPr>
              <a:t>Дияна</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Димова Петрова – съдия в Районен съд – Велики Преслав, считано от 04.06.2019 г. </a:t>
            </a:r>
          </a:p>
          <a:p>
            <a:pPr marL="0" indent="0" algn="just">
              <a:buNone/>
            </a:pP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     2</a:t>
            </a:r>
            <a:r>
              <a:rPr lang="ru-RU" sz="1800" b="1" dirty="0">
                <a:solidFill>
                  <a:schemeClr val="bg1"/>
                </a:solidFill>
                <a:effectLst>
                  <a:outerShdw blurRad="38100" dist="38100" dir="2700000" algn="tl">
                    <a:srgbClr val="000000">
                      <a:alpha val="43137"/>
                    </a:srgbClr>
                  </a:outerShdw>
                </a:effectLst>
                <a:latin typeface="Arial Narrow" panose="020B0606020202030204" pitchFamily="34" charset="0"/>
              </a:rPr>
              <a:t>. Районни </a:t>
            </a:r>
            <a:r>
              <a:rPr lang="ru-RU" sz="1800" b="1" dirty="0" err="1">
                <a:solidFill>
                  <a:schemeClr val="bg1"/>
                </a:solidFill>
                <a:effectLst>
                  <a:outerShdw blurRad="38100" dist="38100" dir="2700000" algn="tl">
                    <a:srgbClr val="000000">
                      <a:alpha val="43137"/>
                    </a:srgbClr>
                  </a:outerShdw>
                </a:effectLst>
                <a:latin typeface="Arial Narrow" panose="020B0606020202030204" pitchFamily="34" charset="0"/>
              </a:rPr>
              <a:t>съдии</a:t>
            </a: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ru-RU" sz="1800" b="1" dirty="0" err="1" smtClean="0">
                <a:solidFill>
                  <a:schemeClr val="bg1"/>
                </a:solidFill>
                <a:effectLst>
                  <a:outerShdw blurRad="38100" dist="38100" dir="2700000" algn="tl">
                    <a:srgbClr val="000000">
                      <a:alpha val="43137"/>
                    </a:srgbClr>
                  </a:outerShdw>
                </a:effectLst>
                <a:latin typeface="Arial Narrow" panose="020B0606020202030204" pitchFamily="34" charset="0"/>
              </a:rPr>
              <a:t>Кадрова</a:t>
            </a: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ru-RU" sz="1800" b="1" dirty="0" err="1">
                <a:solidFill>
                  <a:schemeClr val="bg1"/>
                </a:solidFill>
                <a:effectLst>
                  <a:outerShdw blurRad="38100" dist="38100" dir="2700000" algn="tl">
                    <a:srgbClr val="000000">
                      <a:alpha val="43137"/>
                    </a:srgbClr>
                  </a:outerShdw>
                </a:effectLst>
                <a:latin typeface="Arial Narrow" panose="020B0606020202030204" pitchFamily="34" charset="0"/>
              </a:rPr>
              <a:t>обезпеченост</a:t>
            </a: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ru-RU" sz="1800" b="1" dirty="0" err="1" smtClean="0">
                <a:solidFill>
                  <a:schemeClr val="bg1"/>
                </a:solidFill>
                <a:effectLst>
                  <a:outerShdw blurRad="38100" dist="38100" dir="2700000" algn="tl">
                    <a:srgbClr val="000000">
                      <a:alpha val="43137"/>
                    </a:srgbClr>
                  </a:outerShdw>
                </a:effectLst>
                <a:latin typeface="Arial Narrow" panose="020B0606020202030204" pitchFamily="34" charset="0"/>
              </a:rPr>
              <a:t>Атестиране</a:t>
            </a:r>
            <a:r>
              <a:rPr lang="ru-RU" sz="1800" b="1" dirty="0">
                <a:solidFill>
                  <a:schemeClr val="bg1"/>
                </a:solidFill>
                <a:effectLst>
                  <a:outerShdw blurRad="38100" dist="38100" dir="2700000" algn="tl">
                    <a:srgbClr val="000000">
                      <a:alpha val="43137"/>
                    </a:srgbClr>
                  </a:outerShdw>
                </a:effectLst>
                <a:latin typeface="Arial Narrow" panose="020B0606020202030204" pitchFamily="34" charset="0"/>
              </a:rPr>
              <a:t>.</a:t>
            </a:r>
          </a:p>
          <a:p>
            <a:pPr marL="0" indent="0" algn="just">
              <a:buNone/>
            </a:pPr>
            <a:r>
              <a:rPr lang="bg-BG" sz="1800" dirty="0" smtClean="0">
                <a:solidFill>
                  <a:schemeClr val="bg1"/>
                </a:solidFill>
                <a:latin typeface="Arial Narrow" panose="020B0606020202030204" pitchFamily="34" charset="0"/>
              </a:rPr>
              <a:t>     Районните съдии, които към 31.12.2023 г. по щат са четирима съдии /с решение по протокол      № 40 от 05.12.2023 г. на СК на ВСС на </a:t>
            </a:r>
            <a:r>
              <a:rPr lang="bg-BG" sz="1800" dirty="0" err="1" smtClean="0">
                <a:solidFill>
                  <a:schemeClr val="bg1"/>
                </a:solidFill>
                <a:latin typeface="Arial Narrow" panose="020B0606020202030204" pitchFamily="34" charset="0"/>
              </a:rPr>
              <a:t>осн</a:t>
            </a:r>
            <a:r>
              <a:rPr lang="bg-BG" sz="1800" dirty="0" smtClean="0">
                <a:solidFill>
                  <a:schemeClr val="bg1"/>
                </a:solidFill>
                <a:latin typeface="Arial Narrow" panose="020B0606020202030204" pitchFamily="34" charset="0"/>
              </a:rPr>
              <a:t>.чл.194, ал.1, от ЗСВ се закрива 1 щатна бройка в РС-В.Преслав и премества съдия Елена </a:t>
            </a:r>
            <a:r>
              <a:rPr lang="bg-BG" sz="1800" dirty="0" err="1" smtClean="0">
                <a:solidFill>
                  <a:schemeClr val="bg1"/>
                </a:solidFill>
                <a:latin typeface="Arial Narrow" panose="020B0606020202030204" pitchFamily="34" charset="0"/>
              </a:rPr>
              <a:t>Геренска</a:t>
            </a:r>
            <a:r>
              <a:rPr lang="bg-BG" sz="1800" dirty="0" smtClean="0">
                <a:solidFill>
                  <a:schemeClr val="bg1"/>
                </a:solidFill>
                <a:latin typeface="Arial Narrow" panose="020B0606020202030204" pitchFamily="34" charset="0"/>
              </a:rPr>
              <a:t> в РС-Провадия считано от 01.08.2024 г., а с решение по протокол № 37 от 14.12.2023 г. на Пленума на ВСС на </a:t>
            </a:r>
            <a:r>
              <a:rPr lang="bg-BG" sz="1800" dirty="0" err="1" smtClean="0">
                <a:solidFill>
                  <a:schemeClr val="bg1"/>
                </a:solidFill>
                <a:latin typeface="Arial Narrow" panose="020B0606020202030204" pitchFamily="34" charset="0"/>
              </a:rPr>
              <a:t>осн</a:t>
            </a:r>
            <a:r>
              <a:rPr lang="bg-BG" sz="1800" dirty="0" smtClean="0">
                <a:solidFill>
                  <a:schemeClr val="bg1"/>
                </a:solidFill>
                <a:latin typeface="Arial Narrow" panose="020B0606020202030204" pitchFamily="34" charset="0"/>
              </a:rPr>
              <a:t>.чл.30, ал.1, т.8 от ЗСВ се разкрива 1 щатна бройка за съдия в РС-В.Преслав/, през 2023 г. са работили в съда: Дияна Петрова, Елена </a:t>
            </a:r>
            <a:r>
              <a:rPr lang="bg-BG" sz="1800" dirty="0" err="1" smtClean="0">
                <a:solidFill>
                  <a:schemeClr val="bg1"/>
                </a:solidFill>
                <a:latin typeface="Arial Narrow" panose="020B0606020202030204" pitchFamily="34" charset="0"/>
              </a:rPr>
              <a:t>Геренска</a:t>
            </a:r>
            <a:r>
              <a:rPr lang="bg-BG" sz="1800" dirty="0" smtClean="0">
                <a:solidFill>
                  <a:schemeClr val="bg1"/>
                </a:solidFill>
                <a:latin typeface="Arial Narrow" panose="020B0606020202030204" pitchFamily="34" charset="0"/>
              </a:rPr>
              <a:t> и Соня Стефанова. </a:t>
            </a:r>
            <a:r>
              <a:rPr lang="ru-RU" sz="1800" dirty="0" err="1" smtClean="0">
                <a:solidFill>
                  <a:schemeClr val="bg1"/>
                </a:solidFill>
                <a:latin typeface="Arial Narrow" panose="020B0606020202030204" pitchFamily="34" charset="0"/>
              </a:rPr>
              <a:t>През</a:t>
            </a:r>
            <a:r>
              <a:rPr lang="ru-RU" sz="1800" dirty="0" smtClean="0">
                <a:solidFill>
                  <a:schemeClr val="bg1"/>
                </a:solidFill>
                <a:latin typeface="Arial Narrow" panose="020B0606020202030204" pitchFamily="34" charset="0"/>
              </a:rPr>
              <a:t> </a:t>
            </a:r>
            <a:r>
              <a:rPr lang="ru-RU" sz="1800" dirty="0" err="1">
                <a:solidFill>
                  <a:schemeClr val="bg1"/>
                </a:solidFill>
                <a:latin typeface="Arial Narrow" panose="020B0606020202030204" pitchFamily="34" charset="0"/>
              </a:rPr>
              <a:t>календарната</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2023 </a:t>
            </a:r>
            <a:r>
              <a:rPr lang="ru-RU" sz="1800" dirty="0">
                <a:solidFill>
                  <a:schemeClr val="bg1"/>
                </a:solidFill>
                <a:latin typeface="Arial Narrow" panose="020B0606020202030204" pitchFamily="34" charset="0"/>
              </a:rPr>
              <a:t>г. не са провеждани процедури по атестиране на районни съдии.</a:t>
            </a:r>
          </a:p>
          <a:p>
            <a:pPr marL="0" indent="0" algn="just">
              <a:buNone/>
            </a:pP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     3</a:t>
            </a:r>
            <a:r>
              <a:rPr lang="ru-RU" sz="1800" b="1" dirty="0">
                <a:solidFill>
                  <a:schemeClr val="bg1"/>
                </a:solidFill>
                <a:effectLst>
                  <a:outerShdw blurRad="38100" dist="38100" dir="2700000" algn="tl">
                    <a:srgbClr val="000000">
                      <a:alpha val="43137"/>
                    </a:srgbClr>
                  </a:outerShdw>
                </a:effectLst>
                <a:latin typeface="Arial Narrow" panose="020B0606020202030204" pitchFamily="34" charset="0"/>
              </a:rPr>
              <a:t>. Държавни съдебни изпълнители. Съдия по вписванията</a:t>
            </a:r>
            <a:r>
              <a:rPr lang="ru-RU" sz="18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endParaRPr lang="ru-RU" sz="1800" b="1" dirty="0">
              <a:solidFill>
                <a:schemeClr val="bg1"/>
              </a:solidFill>
              <a:effectLst>
                <a:outerShdw blurRad="38100" dist="38100" dir="2700000" algn="tl">
                  <a:srgbClr val="000000">
                    <a:alpha val="43137"/>
                  </a:srgbClr>
                </a:outerShdw>
              </a:effectLst>
              <a:latin typeface="Arial Narrow" panose="020B0606020202030204" pitchFamily="34" charset="0"/>
            </a:endParaRPr>
          </a:p>
          <a:p>
            <a:pPr marL="0" indent="0" algn="just">
              <a:buNone/>
            </a:pP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Щатът</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на Районен съд - Велики Преслав </a:t>
            </a:r>
            <a:r>
              <a:rPr lang="ru-RU" sz="1800" dirty="0" err="1">
                <a:solidFill>
                  <a:schemeClr val="bg1"/>
                </a:solidFill>
                <a:latin typeface="Arial Narrow" panose="020B0606020202030204" pitchFamily="34" charset="0"/>
              </a:rPr>
              <a:t>към</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31.12.2023 г</a:t>
            </a:r>
            <a:r>
              <a:rPr lang="ru-RU" sz="1800" dirty="0">
                <a:solidFill>
                  <a:schemeClr val="bg1"/>
                </a:solidFill>
                <a:latin typeface="Arial Narrow" panose="020B0606020202030204" pitchFamily="34" charset="0"/>
              </a:rPr>
              <a:t>. включва 2 щатни бройки за длъжността “държавен съдебен изпълнител”, които през отчетния период са заети от държавните съдебни изпълнители - Росица Кирилова и </a:t>
            </a:r>
            <a:r>
              <a:rPr lang="ru-RU" sz="1800" dirty="0" err="1">
                <a:solidFill>
                  <a:schemeClr val="bg1"/>
                </a:solidFill>
                <a:latin typeface="Arial Narrow" panose="020B0606020202030204" pitchFamily="34" charset="0"/>
              </a:rPr>
              <a:t>Цветослав</a:t>
            </a:r>
            <a:r>
              <a:rPr lang="ru-RU" sz="1800" dirty="0">
                <a:solidFill>
                  <a:schemeClr val="bg1"/>
                </a:solidFill>
                <a:latin typeface="Arial Narrow" panose="020B0606020202030204" pitchFamily="34" charset="0"/>
              </a:rPr>
              <a:t> </a:t>
            </a:r>
            <a:r>
              <a:rPr lang="ru-RU" sz="1800" dirty="0" err="1">
                <a:solidFill>
                  <a:schemeClr val="bg1"/>
                </a:solidFill>
                <a:latin typeface="Arial Narrow" panose="020B0606020202030204" pitchFamily="34" charset="0"/>
              </a:rPr>
              <a:t>Копринджийски</a:t>
            </a:r>
            <a:r>
              <a:rPr lang="ru-RU" sz="1800" dirty="0">
                <a:solidFill>
                  <a:schemeClr val="bg1"/>
                </a:solidFill>
                <a:latin typeface="Arial Narrow" panose="020B0606020202030204" pitchFamily="34" charset="0"/>
              </a:rPr>
              <a:t>. В Районен съд - Велики Преслав работи един съдия по вписванията - Румяна  Христова.</a:t>
            </a:r>
          </a:p>
          <a:p>
            <a:endParaRPr lang="bg-BG" sz="1050" dirty="0"/>
          </a:p>
        </p:txBody>
      </p:sp>
    </p:spTree>
    <p:extLst>
      <p:ext uri="{BB962C8B-B14F-4D97-AF65-F5344CB8AC3E}">
        <p14:creationId xmlns:p14="http://schemas.microsoft.com/office/powerpoint/2010/main" val="303432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70000" lnSpcReduction="20000"/>
          </a:bodyPr>
          <a:lstStyle/>
          <a:p>
            <a:pPr marL="0" indent="0" algn="just">
              <a:buNone/>
            </a:pPr>
            <a:r>
              <a:rPr lang="bg-BG" dirty="0" smtClean="0">
                <a:latin typeface="Arial Narrow" panose="020B0606020202030204" pitchFamily="34" charset="0"/>
              </a:rPr>
              <a:t>     </a:t>
            </a:r>
            <a:r>
              <a:rPr lang="bg-BG" dirty="0" smtClean="0">
                <a:solidFill>
                  <a:schemeClr val="bg1"/>
                </a:solidFill>
                <a:latin typeface="Arial Narrow" panose="020B0606020202030204" pitchFamily="34" charset="0"/>
              </a:rPr>
              <a:t>Съдиите – докладчици преимуществено са насрочвали делата в предвидените от закона срокове. Редките случаи, когато делата са насрочвани след законовия срок са по обективни причини.</a:t>
            </a:r>
          </a:p>
          <a:p>
            <a:pPr marL="0" indent="0" algn="just">
              <a:buNone/>
            </a:pPr>
            <a:endParaRPr lang="bg-BG" dirty="0" smtClean="0">
              <a:solidFill>
                <a:schemeClr val="bg1"/>
              </a:solidFill>
              <a:latin typeface="Arial Narrow" panose="020B0606020202030204" pitchFamily="34" charset="0"/>
            </a:endParaRPr>
          </a:p>
          <a:p>
            <a:pPr marL="0" indent="0" algn="just">
              <a:buNone/>
            </a:pPr>
            <a:r>
              <a:rPr lang="bg-BG" dirty="0" smtClean="0">
                <a:solidFill>
                  <a:schemeClr val="bg1"/>
                </a:solidFill>
                <a:latin typeface="Arial Narrow" panose="020B0606020202030204" pitchFamily="34" charset="0"/>
              </a:rPr>
              <a:t>     От насрочените 274 бр. отлагани дела са 75 броя, или 27 %, като основни причини за отлагане е за събиране на нови доказателства, в по-малка степен по молба на страните /включително и поради заболяване/ и поради нередовно призоваване. </a:t>
            </a:r>
          </a:p>
          <a:p>
            <a:pPr marL="0" indent="0" algn="just">
              <a:buNone/>
            </a:pPr>
            <a:endParaRPr lang="bg-BG" dirty="0" smtClean="0">
              <a:solidFill>
                <a:schemeClr val="bg1"/>
              </a:solidFill>
              <a:latin typeface="Arial Narrow" panose="020B0606020202030204" pitchFamily="34" charset="0"/>
            </a:endParaRPr>
          </a:p>
          <a:p>
            <a:pPr marL="0" indent="0" algn="just">
              <a:buNone/>
            </a:pPr>
            <a:r>
              <a:rPr lang="bg-BG" dirty="0" smtClean="0">
                <a:solidFill>
                  <a:schemeClr val="bg1"/>
                </a:solidFill>
                <a:latin typeface="Arial Narrow" panose="020B0606020202030204" pitchFamily="34" charset="0"/>
              </a:rPr>
              <a:t>     От съдиите-докладчици е упражняван необходимият контрол по връчване на призовките и съдебните книжа, с цел намаляване случаите на отлагане, като са предприемани предвидените в закона мерки за дисциплиниране на страните в процеса. При отлагане на делата, насрочването е било преимуществено в срок до два месеца.</a:t>
            </a:r>
          </a:p>
          <a:p>
            <a:pPr marL="0" indent="0" algn="just">
              <a:buNone/>
            </a:pPr>
            <a:endParaRPr lang="bg-BG" dirty="0" smtClean="0">
              <a:solidFill>
                <a:schemeClr val="bg1"/>
              </a:solidFill>
              <a:latin typeface="Arial Narrow" panose="020B0606020202030204" pitchFamily="34" charset="0"/>
            </a:endParaRPr>
          </a:p>
          <a:p>
            <a:pPr marL="0" indent="0" algn="just">
              <a:buNone/>
            </a:pPr>
            <a:r>
              <a:rPr lang="bg-BG" dirty="0" smtClean="0">
                <a:solidFill>
                  <a:schemeClr val="bg1"/>
                </a:solidFill>
                <a:latin typeface="Arial Narrow" panose="020B0606020202030204" pitchFamily="34" charset="0"/>
              </a:rPr>
              <a:t>      Само две дела са с отменен ход по същество, което обосновава извода за много доброто качество на работа на съдиите при подготовка на делата.</a:t>
            </a:r>
          </a:p>
          <a:p>
            <a:pPr marL="0" indent="0">
              <a:buNone/>
            </a:pPr>
            <a:endParaRPr lang="en-US" dirty="0">
              <a:solidFill>
                <a:schemeClr val="bg1"/>
              </a:solidFill>
            </a:endParaRPr>
          </a:p>
        </p:txBody>
      </p:sp>
    </p:spTree>
    <p:extLst>
      <p:ext uri="{BB962C8B-B14F-4D97-AF65-F5344CB8AC3E}">
        <p14:creationId xmlns:p14="http://schemas.microsoft.com/office/powerpoint/2010/main" val="16488860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77500" lnSpcReduction="20000"/>
          </a:bodyPr>
          <a:lstStyle/>
          <a:p>
            <a:pPr marL="0" indent="0">
              <a:buNone/>
            </a:pPr>
            <a:r>
              <a:rPr lang="bg-BG" dirty="0">
                <a:solidFill>
                  <a:schemeClr val="bg1"/>
                </a:solidFill>
                <a:latin typeface="Arial Narrow" panose="020B0606020202030204" pitchFamily="34" charset="0"/>
              </a:rPr>
              <a:t>5.Тенденции и заключение.</a:t>
            </a:r>
            <a:endParaRPr lang="en-US" dirty="0">
              <a:solidFill>
                <a:schemeClr val="bg1"/>
              </a:solidFill>
              <a:latin typeface="Arial Narrow" panose="020B0606020202030204" pitchFamily="34" charset="0"/>
            </a:endParaRPr>
          </a:p>
          <a:p>
            <a:pPr marL="0" indent="0">
              <a:buNone/>
            </a:pPr>
            <a:r>
              <a:rPr lang="bg-BG" dirty="0">
                <a:solidFill>
                  <a:schemeClr val="bg1"/>
                </a:solidFill>
                <a:latin typeface="Arial Narrow" panose="020B0606020202030204" pitchFamily="34" charset="0"/>
              </a:rPr>
              <a:t> </a:t>
            </a:r>
            <a:endParaRPr lang="en-US" dirty="0">
              <a:solidFill>
                <a:schemeClr val="bg1"/>
              </a:solidFill>
              <a:latin typeface="Arial Narrow" panose="020B0606020202030204" pitchFamily="34" charset="0"/>
            </a:endParaRPr>
          </a:p>
          <a:p>
            <a:pPr marL="0" indent="0" algn="just">
              <a:buNone/>
            </a:pPr>
            <a:r>
              <a:rPr lang="bg-BG" dirty="0" smtClean="0">
                <a:solidFill>
                  <a:schemeClr val="bg1"/>
                </a:solidFill>
                <a:latin typeface="Arial Narrow" panose="020B0606020202030204" pitchFamily="34" charset="0"/>
              </a:rPr>
              <a:t>     Като </a:t>
            </a:r>
            <a:r>
              <a:rPr lang="bg-BG" dirty="0">
                <a:solidFill>
                  <a:schemeClr val="bg1"/>
                </a:solidFill>
                <a:latin typeface="Arial Narrow" panose="020B0606020202030204" pitchFamily="34" charset="0"/>
              </a:rPr>
              <a:t>обобщение следва да се отбележи, че през отчетния период се </a:t>
            </a:r>
            <a:r>
              <a:rPr lang="bg-BG" dirty="0" smtClean="0">
                <a:solidFill>
                  <a:schemeClr val="bg1"/>
                </a:solidFill>
                <a:latin typeface="Arial Narrow" panose="020B0606020202030204" pitchFamily="34" charset="0"/>
              </a:rPr>
              <a:t>наблюдава незначително намаляване в броя на новообразуваните граждански дела.</a:t>
            </a: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a:t>
            </a:r>
            <a:r>
              <a:rPr lang="bg-BG" dirty="0">
                <a:solidFill>
                  <a:schemeClr val="bg1"/>
                </a:solidFill>
                <a:latin typeface="Arial Narrow" panose="020B0606020202030204" pitchFamily="34" charset="0"/>
              </a:rPr>
              <a:t>Запазва се и тенденцията през последните години на голям дял от новообразуваните и разглежданите дела по чл.410 и чл.417 от ГПК около </a:t>
            </a:r>
            <a:r>
              <a:rPr lang="bg-BG" dirty="0" smtClean="0">
                <a:solidFill>
                  <a:schemeClr val="bg1"/>
                </a:solidFill>
                <a:latin typeface="Arial Narrow" panose="020B0606020202030204" pitchFamily="34" charset="0"/>
              </a:rPr>
              <a:t>50% </a:t>
            </a:r>
            <a:r>
              <a:rPr lang="bg-BG" dirty="0">
                <a:solidFill>
                  <a:schemeClr val="bg1"/>
                </a:solidFill>
                <a:latin typeface="Arial Narrow" panose="020B0606020202030204" pitchFamily="34" charset="0"/>
              </a:rPr>
              <a:t>от </a:t>
            </a:r>
            <a:r>
              <a:rPr lang="bg-BG" dirty="0" smtClean="0">
                <a:solidFill>
                  <a:schemeClr val="bg1"/>
                </a:solidFill>
                <a:latin typeface="Arial Narrow" panose="020B0606020202030204" pitchFamily="34" charset="0"/>
              </a:rPr>
              <a:t>делата </a:t>
            </a:r>
            <a:r>
              <a:rPr lang="bg-BG" dirty="0">
                <a:solidFill>
                  <a:schemeClr val="bg1"/>
                </a:solidFill>
                <a:latin typeface="Arial Narrow" panose="020B0606020202030204" pitchFamily="34" charset="0"/>
              </a:rPr>
              <a:t>за разглеждане. </a:t>
            </a:r>
            <a:endParaRPr lang="bg-BG" dirty="0" smtClean="0">
              <a:solidFill>
                <a:schemeClr val="bg1"/>
              </a:solidFill>
              <a:latin typeface="Arial Narrow" panose="020B0606020202030204" pitchFamily="34" charset="0"/>
            </a:endParaRP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Наблюдава </a:t>
            </a:r>
            <a:r>
              <a:rPr lang="bg-BG" dirty="0">
                <a:solidFill>
                  <a:schemeClr val="bg1"/>
                </a:solidFill>
                <a:latin typeface="Arial Narrow" panose="020B0606020202030204" pitchFamily="34" charset="0"/>
              </a:rPr>
              <a:t>се леко повишение през отчетния период на показателя-свършени дела в срок до три месеца от </a:t>
            </a:r>
            <a:r>
              <a:rPr lang="bg-BG" dirty="0" smtClean="0">
                <a:solidFill>
                  <a:schemeClr val="bg1"/>
                </a:solidFill>
                <a:latin typeface="Arial Narrow" panose="020B0606020202030204" pitchFamily="34" charset="0"/>
              </a:rPr>
              <a:t>89% </a:t>
            </a:r>
            <a:r>
              <a:rPr lang="bg-BG" dirty="0">
                <a:solidFill>
                  <a:schemeClr val="bg1"/>
                </a:solidFill>
                <a:latin typeface="Arial Narrow" panose="020B0606020202030204" pitchFamily="34" charset="0"/>
              </a:rPr>
              <a:t>през </a:t>
            </a:r>
            <a:r>
              <a:rPr lang="bg-BG" dirty="0" smtClean="0">
                <a:solidFill>
                  <a:schemeClr val="bg1"/>
                </a:solidFill>
                <a:latin typeface="Arial Narrow" panose="020B0606020202030204" pitchFamily="34" charset="0"/>
              </a:rPr>
              <a:t>2022 </a:t>
            </a:r>
            <a:r>
              <a:rPr lang="bg-BG" dirty="0">
                <a:solidFill>
                  <a:schemeClr val="bg1"/>
                </a:solidFill>
                <a:latin typeface="Arial Narrow" panose="020B0606020202030204" pitchFamily="34" charset="0"/>
              </a:rPr>
              <a:t>г. на  </a:t>
            </a:r>
            <a:r>
              <a:rPr lang="bg-BG" dirty="0" smtClean="0">
                <a:solidFill>
                  <a:schemeClr val="bg1"/>
                </a:solidFill>
                <a:latin typeface="Arial Narrow" panose="020B0606020202030204" pitchFamily="34" charset="0"/>
              </a:rPr>
              <a:t>93% </a:t>
            </a:r>
            <a:r>
              <a:rPr lang="bg-BG" dirty="0">
                <a:solidFill>
                  <a:schemeClr val="bg1"/>
                </a:solidFill>
                <a:latin typeface="Arial Narrow" panose="020B0606020202030204" pitchFamily="34" charset="0"/>
              </a:rPr>
              <a:t>през </a:t>
            </a:r>
            <a:r>
              <a:rPr lang="bg-BG" dirty="0" smtClean="0">
                <a:solidFill>
                  <a:schemeClr val="bg1"/>
                </a:solidFill>
                <a:latin typeface="Arial Narrow" panose="020B0606020202030204" pitchFamily="34" charset="0"/>
              </a:rPr>
              <a:t>2023 </a:t>
            </a:r>
            <a:r>
              <a:rPr lang="bg-BG" dirty="0">
                <a:solidFill>
                  <a:schemeClr val="bg1"/>
                </a:solidFill>
                <a:latin typeface="Arial Narrow" panose="020B0606020202030204" pitchFamily="34" charset="0"/>
              </a:rPr>
              <a:t>г. </a:t>
            </a:r>
            <a:endParaRPr lang="bg-BG" dirty="0" smtClean="0">
              <a:solidFill>
                <a:schemeClr val="bg1"/>
              </a:solidFill>
              <a:latin typeface="Arial Narrow" panose="020B0606020202030204" pitchFamily="34" charset="0"/>
            </a:endParaRP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Запазва се </a:t>
            </a:r>
            <a:r>
              <a:rPr lang="bg-BG" dirty="0">
                <a:solidFill>
                  <a:schemeClr val="bg1"/>
                </a:solidFill>
                <a:latin typeface="Arial Narrow" panose="020B0606020202030204" pitchFamily="34" charset="0"/>
              </a:rPr>
              <a:t>показателя за брой свършени дела </a:t>
            </a:r>
            <a:r>
              <a:rPr lang="bg-BG" dirty="0" smtClean="0">
                <a:solidFill>
                  <a:schemeClr val="bg1"/>
                </a:solidFill>
                <a:latin typeface="Arial Narrow" panose="020B0606020202030204" pitchFamily="34" charset="0"/>
              </a:rPr>
              <a:t>през отчетния период, както и броя на останалите несвършени дела в края на периода. </a:t>
            </a:r>
          </a:p>
          <a:p>
            <a:pPr marL="0" indent="0" algn="just">
              <a:buNone/>
            </a:pPr>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Това </a:t>
            </a:r>
            <a:r>
              <a:rPr lang="bg-BG" dirty="0">
                <a:solidFill>
                  <a:schemeClr val="bg1"/>
                </a:solidFill>
                <a:latin typeface="Arial Narrow" panose="020B0606020202030204" pitchFamily="34" charset="0"/>
              </a:rPr>
              <a:t>се дължи, както на попълване на щата на съдиите в Районен съд – Велики Преслав, така и най – вече на стриктната и срочна работа на всички съдии при разглеждане и решаване на делата. </a:t>
            </a:r>
            <a:endParaRPr lang="en-US" dirty="0">
              <a:solidFill>
                <a:schemeClr val="bg1"/>
              </a:solidFill>
              <a:latin typeface="Arial Narrow" panose="020B0606020202030204" pitchFamily="34" charset="0"/>
            </a:endParaRPr>
          </a:p>
          <a:p>
            <a:endParaRPr lang="en-US" dirty="0"/>
          </a:p>
        </p:txBody>
      </p:sp>
    </p:spTree>
    <p:extLst>
      <p:ext uri="{BB962C8B-B14F-4D97-AF65-F5344CB8AC3E}">
        <p14:creationId xmlns:p14="http://schemas.microsoft.com/office/powerpoint/2010/main" val="911660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78098"/>
          </a:xfrm>
        </p:spPr>
        <p:txBody>
          <a:bodyPr>
            <a:noAutofit/>
          </a:bodyPr>
          <a:lstStyle/>
          <a:p>
            <a:r>
              <a:rPr lang="ru-RU" sz="2400" dirty="0">
                <a:solidFill>
                  <a:srgbClr val="7030A0"/>
                </a:solidFill>
              </a:rPr>
              <a:t>VI.	АНАЛИЗ НА ДЕЙНОСТТА НА СЪДИИТЕ В РАЙОНЕН СЪД – ВЕЛИКИ ПРЕСЛАВ</a:t>
            </a:r>
            <a:endParaRPr lang="bg-BG" sz="2400" dirty="0">
              <a:solidFill>
                <a:srgbClr val="7030A0"/>
              </a:solidFill>
            </a:endParaRPr>
          </a:p>
        </p:txBody>
      </p:sp>
      <p:sp>
        <p:nvSpPr>
          <p:cNvPr id="3" name="Content Placeholder 2"/>
          <p:cNvSpPr>
            <a:spLocks noGrp="1"/>
          </p:cNvSpPr>
          <p:nvPr>
            <p:ph idx="1"/>
          </p:nvPr>
        </p:nvSpPr>
        <p:spPr>
          <a:xfrm>
            <a:off x="467544" y="1340768"/>
            <a:ext cx="8424936" cy="5184576"/>
          </a:xfrm>
        </p:spPr>
        <p:txBody>
          <a:bodyPr>
            <a:normAutofit fontScale="32500" lnSpcReduction="20000"/>
          </a:bodyPr>
          <a:lstStyle/>
          <a:p>
            <a:pPr marL="0" indent="0">
              <a:buNone/>
            </a:pPr>
            <a:r>
              <a:rPr lang="ru-RU" sz="6200" b="1" dirty="0" smtClean="0">
                <a:solidFill>
                  <a:schemeClr val="bg1"/>
                </a:solidFill>
                <a:latin typeface="Arial Narrow" panose="020B0606020202030204" pitchFamily="34" charset="0"/>
              </a:rPr>
              <a:t>1. </a:t>
            </a:r>
            <a:r>
              <a:rPr lang="ru-RU" sz="6200" b="1" dirty="0" err="1" smtClean="0">
                <a:solidFill>
                  <a:schemeClr val="bg1"/>
                </a:solidFill>
                <a:latin typeface="Arial Narrow" panose="020B0606020202030204" pitchFamily="34" charset="0"/>
              </a:rPr>
              <a:t>Дейността</a:t>
            </a:r>
            <a:r>
              <a:rPr lang="ru-RU" sz="6200" b="1" dirty="0" smtClean="0">
                <a:solidFill>
                  <a:schemeClr val="bg1"/>
                </a:solidFill>
                <a:latin typeface="Arial Narrow" panose="020B0606020202030204" pitchFamily="34" charset="0"/>
              </a:rPr>
              <a:t> </a:t>
            </a:r>
            <a:r>
              <a:rPr lang="ru-RU" sz="6200" b="1" dirty="0">
                <a:solidFill>
                  <a:schemeClr val="bg1"/>
                </a:solidFill>
                <a:latin typeface="Arial Narrow" panose="020B0606020202030204" pitchFamily="34" charset="0"/>
              </a:rPr>
              <a:t>на съдиите по дела</a:t>
            </a:r>
            <a:r>
              <a:rPr lang="ru-RU" sz="6200" b="1" dirty="0" smtClean="0">
                <a:solidFill>
                  <a:schemeClr val="bg1"/>
                </a:solidFill>
                <a:latin typeface="Arial Narrow" panose="020B0606020202030204" pitchFamily="34" charset="0"/>
              </a:rPr>
              <a:t>.</a:t>
            </a:r>
          </a:p>
          <a:p>
            <a:pPr marL="0" indent="0">
              <a:buNone/>
            </a:pPr>
            <a:endParaRPr lang="ru-RU" sz="6200" b="1" dirty="0">
              <a:solidFill>
                <a:schemeClr val="bg1"/>
              </a:solidFill>
              <a:latin typeface="Arial Narrow" panose="020B0606020202030204" pitchFamily="34" charset="0"/>
            </a:endParaRPr>
          </a:p>
          <a:p>
            <a:pPr marL="0" indent="0" algn="just">
              <a:buNone/>
            </a:pPr>
            <a:r>
              <a:rPr lang="ru-RU" sz="6200" dirty="0" smtClean="0">
                <a:solidFill>
                  <a:schemeClr val="bg1"/>
                </a:solidFill>
                <a:latin typeface="Arial Narrow" panose="020B0606020202030204" pitchFamily="34" charset="0"/>
              </a:rPr>
              <a:t>         </a:t>
            </a:r>
            <a:r>
              <a:rPr lang="ru-RU" sz="6200" b="1" dirty="0" err="1" smtClean="0">
                <a:solidFill>
                  <a:schemeClr val="bg1"/>
                </a:solidFill>
                <a:latin typeface="Arial Narrow" panose="020B0606020202030204" pitchFamily="34" charset="0"/>
              </a:rPr>
              <a:t>Дияна</a:t>
            </a:r>
            <a:r>
              <a:rPr lang="ru-RU" sz="6200" b="1" dirty="0" smtClean="0">
                <a:solidFill>
                  <a:schemeClr val="bg1"/>
                </a:solidFill>
                <a:latin typeface="Arial Narrow" panose="020B0606020202030204" pitchFamily="34" charset="0"/>
              </a:rPr>
              <a:t> </a:t>
            </a:r>
            <a:r>
              <a:rPr lang="ru-RU" sz="6200" b="1" dirty="0">
                <a:solidFill>
                  <a:schemeClr val="bg1"/>
                </a:solidFill>
                <a:latin typeface="Arial Narrow" panose="020B0606020202030204" pitchFamily="34" charset="0"/>
              </a:rPr>
              <a:t>Димова Петрова </a:t>
            </a:r>
            <a:r>
              <a:rPr lang="ru-RU" sz="6200" dirty="0">
                <a:solidFill>
                  <a:schemeClr val="bg1"/>
                </a:solidFill>
                <a:latin typeface="Arial Narrow" panose="020B0606020202030204" pitchFamily="34" charset="0"/>
              </a:rPr>
              <a:t>– </a:t>
            </a:r>
            <a:r>
              <a:rPr lang="bg-BG" sz="6200" dirty="0" smtClean="0">
                <a:solidFill>
                  <a:schemeClr val="bg1"/>
                </a:solidFill>
                <a:latin typeface="Arial Narrow" panose="020B0606020202030204" pitchFamily="34" charset="0"/>
              </a:rPr>
              <a:t>съдия в Районен съд – Велики Преслав, към 01.</a:t>
            </a:r>
            <a:r>
              <a:rPr lang="bg-BG" sz="6200" dirty="0" err="1" smtClean="0">
                <a:solidFill>
                  <a:schemeClr val="bg1"/>
                </a:solidFill>
                <a:latin typeface="Arial Narrow" panose="020B0606020202030204" pitchFamily="34" charset="0"/>
              </a:rPr>
              <a:t>01</a:t>
            </a:r>
            <a:r>
              <a:rPr lang="bg-BG" sz="6200" dirty="0" smtClean="0">
                <a:solidFill>
                  <a:schemeClr val="bg1"/>
                </a:solidFill>
                <a:latin typeface="Arial Narrow" panose="020B0606020202030204" pitchFamily="34" charset="0"/>
              </a:rPr>
              <a:t>.2023 г. е имала останали несвършени общо 20 бр. дела, от които 9 граждански и 11 наказателни дела, от които 3 бр. НОХД, 1 бр. НЧХД, 2 бр. АНД по чл.78а от НК и 5 бр. АНД. </a:t>
            </a:r>
          </a:p>
          <a:p>
            <a:pPr marL="0" indent="0" algn="just">
              <a:buNone/>
            </a:pPr>
            <a:r>
              <a:rPr lang="bg-BG" sz="6200" dirty="0" smtClean="0">
                <a:solidFill>
                  <a:schemeClr val="bg1"/>
                </a:solidFill>
                <a:latin typeface="Arial Narrow" panose="020B0606020202030204" pitchFamily="34" charset="0"/>
              </a:rPr>
              <a:t>         Разпределени са й били новообразувани общо 332 дела, от които 173 граждански /108 бр. ЧГД по чл.410 и чл.417 от ГПК, 33 бр. ГРД, 32 бр. ЧГД/ и 159 наказателни дела, от които 52 бр. НОХД, 6 бр. НЧХД, 4 бр. АНД по чл.78а от НК, 22 бр. АНД и 75 бр. ЧНД. За разглеждане съдия Петрова е имала 170 бр. наказателни дела и 182 бр. граждански. </a:t>
            </a:r>
          </a:p>
          <a:p>
            <a:pPr marL="0" indent="0" algn="just">
              <a:buNone/>
            </a:pPr>
            <a:r>
              <a:rPr lang="bg-BG" sz="6200" dirty="0">
                <a:solidFill>
                  <a:schemeClr val="bg1"/>
                </a:solidFill>
                <a:latin typeface="Arial Narrow" panose="020B0606020202030204" pitchFamily="34" charset="0"/>
              </a:rPr>
              <a:t> </a:t>
            </a:r>
            <a:r>
              <a:rPr lang="bg-BG" sz="6200" dirty="0" smtClean="0">
                <a:solidFill>
                  <a:schemeClr val="bg1"/>
                </a:solidFill>
                <a:latin typeface="Arial Narrow" panose="020B0606020202030204" pitchFamily="34" charset="0"/>
              </a:rPr>
              <a:t>        През годината е приключила 337 дела -  161 бр. наказателни, от които 146 бр.  в тримесечен срок и 176 бр. граждански дела, от които в тримесечен срок са приключили 169 дела. </a:t>
            </a:r>
          </a:p>
          <a:p>
            <a:pPr marL="0" indent="0" algn="just">
              <a:buNone/>
            </a:pPr>
            <a:r>
              <a:rPr lang="bg-BG" sz="6200" dirty="0">
                <a:solidFill>
                  <a:schemeClr val="bg1"/>
                </a:solidFill>
                <a:latin typeface="Arial Narrow" panose="020B0606020202030204" pitchFamily="34" charset="0"/>
              </a:rPr>
              <a:t> </a:t>
            </a:r>
            <a:r>
              <a:rPr lang="bg-BG" sz="6200" dirty="0" smtClean="0">
                <a:solidFill>
                  <a:schemeClr val="bg1"/>
                </a:solidFill>
                <a:latin typeface="Arial Narrow" panose="020B0606020202030204" pitchFamily="34" charset="0"/>
              </a:rPr>
              <a:t>        По същество са решени 165 бр. граждански дела, а 11 бр. гр. дела са прекратени и 104 бр. наказателни дела /и прекратени включително/, решени със споразумения по чл.381 и чл.384 от НПК са 57 бр. </a:t>
            </a:r>
          </a:p>
          <a:p>
            <a:pPr marL="0" indent="0" algn="just">
              <a:buNone/>
            </a:pPr>
            <a:r>
              <a:rPr lang="bg-BG" sz="6200" dirty="0" smtClean="0">
                <a:solidFill>
                  <a:schemeClr val="bg1"/>
                </a:solidFill>
                <a:latin typeface="Arial Narrow" panose="020B0606020202030204" pitchFamily="34" charset="0"/>
              </a:rPr>
              <a:t>         Останали несвършени в края на периода са 15 дела -  </a:t>
            </a:r>
            <a:r>
              <a:rPr lang="bg-BG" sz="6200" dirty="0">
                <a:solidFill>
                  <a:schemeClr val="bg1"/>
                </a:solidFill>
                <a:latin typeface="Arial Narrow" panose="020B0606020202030204" pitchFamily="34" charset="0"/>
              </a:rPr>
              <a:t>9</a:t>
            </a:r>
            <a:r>
              <a:rPr lang="bg-BG" sz="6200" dirty="0" smtClean="0">
                <a:solidFill>
                  <a:schemeClr val="bg1"/>
                </a:solidFill>
                <a:latin typeface="Arial Narrow" panose="020B0606020202030204" pitchFamily="34" charset="0"/>
              </a:rPr>
              <a:t> бр. наказателни и 6 бр. граждански.</a:t>
            </a:r>
          </a:p>
          <a:p>
            <a:pPr marL="0" indent="0" algn="just">
              <a:buNone/>
            </a:pPr>
            <a:endParaRPr lang="bg-BG" sz="5600" dirty="0" smtClean="0"/>
          </a:p>
        </p:txBody>
      </p:sp>
    </p:spTree>
    <p:extLst>
      <p:ext uri="{BB962C8B-B14F-4D97-AF65-F5344CB8AC3E}">
        <p14:creationId xmlns:p14="http://schemas.microsoft.com/office/powerpoint/2010/main" val="6919941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авоъгълник 1"/>
          <p:cNvSpPr/>
          <p:nvPr/>
        </p:nvSpPr>
        <p:spPr>
          <a:xfrm>
            <a:off x="899592" y="260648"/>
            <a:ext cx="7632848" cy="5878532"/>
          </a:xfrm>
          <a:prstGeom prst="rect">
            <a:avLst/>
          </a:prstGeom>
        </p:spPr>
        <p:txBody>
          <a:bodyPr wrap="square">
            <a:spAutoFit/>
          </a:bodyPr>
          <a:lstStyle/>
          <a:p>
            <a:pPr algn="just"/>
            <a:r>
              <a:rPr lang="bg-BG" b="1" dirty="0"/>
              <a:t> </a:t>
            </a:r>
            <a:endParaRPr lang="bg-BG" b="1" dirty="0" smtClean="0"/>
          </a:p>
          <a:p>
            <a:pPr algn="just"/>
            <a:endParaRPr lang="bg-BG" b="1" dirty="0" smtClean="0"/>
          </a:p>
          <a:p>
            <a:pPr algn="just"/>
            <a:r>
              <a:rPr lang="bg-BG" sz="2000" b="1" dirty="0" smtClean="0">
                <a:solidFill>
                  <a:schemeClr val="bg1"/>
                </a:solidFill>
                <a:latin typeface="Arial Narrow" panose="020B0606020202030204" pitchFamily="34" charset="0"/>
              </a:rPr>
              <a:t>         Елена </a:t>
            </a:r>
            <a:r>
              <a:rPr lang="bg-BG" sz="2000" b="1" dirty="0">
                <a:solidFill>
                  <a:schemeClr val="bg1"/>
                </a:solidFill>
                <a:latin typeface="Arial Narrow" panose="020B0606020202030204" pitchFamily="34" charset="0"/>
              </a:rPr>
              <a:t>Симеонова </a:t>
            </a:r>
            <a:r>
              <a:rPr lang="bg-BG" sz="2000" b="1" dirty="0" err="1">
                <a:solidFill>
                  <a:schemeClr val="bg1"/>
                </a:solidFill>
                <a:latin typeface="Arial Narrow" panose="020B0606020202030204" pitchFamily="34" charset="0"/>
              </a:rPr>
              <a:t>Геренска</a:t>
            </a:r>
            <a:r>
              <a:rPr lang="bg-BG" sz="2000" b="1" dirty="0">
                <a:solidFill>
                  <a:schemeClr val="bg1"/>
                </a:solidFill>
                <a:latin typeface="Arial Narrow" panose="020B0606020202030204" pitchFamily="34" charset="0"/>
              </a:rPr>
              <a:t> </a:t>
            </a:r>
            <a:r>
              <a:rPr lang="bg-BG" sz="2000" dirty="0">
                <a:solidFill>
                  <a:schemeClr val="bg1"/>
                </a:solidFill>
                <a:latin typeface="Arial Narrow" panose="020B0606020202030204" pitchFamily="34" charset="0"/>
              </a:rPr>
              <a:t>– съдия в Районен съд – Велики Преслав, към </a:t>
            </a:r>
            <a:r>
              <a:rPr lang="bg-BG" sz="2000" dirty="0" smtClean="0">
                <a:solidFill>
                  <a:schemeClr val="bg1"/>
                </a:solidFill>
                <a:latin typeface="Arial Narrow" panose="020B0606020202030204" pitchFamily="34" charset="0"/>
              </a:rPr>
              <a:t>01.</a:t>
            </a:r>
            <a:r>
              <a:rPr lang="bg-BG" sz="2000" dirty="0" err="1" smtClean="0">
                <a:solidFill>
                  <a:schemeClr val="bg1"/>
                </a:solidFill>
                <a:latin typeface="Arial Narrow" panose="020B0606020202030204" pitchFamily="34" charset="0"/>
              </a:rPr>
              <a:t>01</a:t>
            </a:r>
            <a:r>
              <a:rPr lang="bg-BG" sz="2000" dirty="0" smtClean="0">
                <a:solidFill>
                  <a:schemeClr val="bg1"/>
                </a:solidFill>
                <a:latin typeface="Arial Narrow" panose="020B0606020202030204" pitchFamily="34" charset="0"/>
              </a:rPr>
              <a:t>.2023 </a:t>
            </a:r>
            <a:r>
              <a:rPr lang="bg-BG" sz="2000" dirty="0">
                <a:solidFill>
                  <a:schemeClr val="bg1"/>
                </a:solidFill>
                <a:latin typeface="Arial Narrow" panose="020B0606020202030204" pitchFamily="34" charset="0"/>
              </a:rPr>
              <a:t>г. е имала останали несвършени общо </a:t>
            </a:r>
            <a:r>
              <a:rPr lang="bg-BG" sz="2000" dirty="0" smtClean="0">
                <a:solidFill>
                  <a:schemeClr val="bg1"/>
                </a:solidFill>
                <a:latin typeface="Arial Narrow" panose="020B0606020202030204" pitchFamily="34" charset="0"/>
              </a:rPr>
              <a:t>17 </a:t>
            </a:r>
            <a:r>
              <a:rPr lang="bg-BG" sz="2000" dirty="0">
                <a:solidFill>
                  <a:schemeClr val="bg1"/>
                </a:solidFill>
                <a:latin typeface="Arial Narrow" panose="020B0606020202030204" pitchFamily="34" charset="0"/>
              </a:rPr>
              <a:t>бр. дела, от които 3</a:t>
            </a:r>
            <a:r>
              <a:rPr lang="bg-BG" sz="2000" dirty="0" smtClean="0">
                <a:solidFill>
                  <a:schemeClr val="bg1"/>
                </a:solidFill>
                <a:latin typeface="Arial Narrow" panose="020B0606020202030204" pitchFamily="34" charset="0"/>
              </a:rPr>
              <a:t> </a:t>
            </a:r>
            <a:r>
              <a:rPr lang="bg-BG" sz="2000" dirty="0">
                <a:solidFill>
                  <a:schemeClr val="bg1"/>
                </a:solidFill>
                <a:latin typeface="Arial Narrow" panose="020B0606020202030204" pitchFamily="34" charset="0"/>
              </a:rPr>
              <a:t>граждански и </a:t>
            </a:r>
            <a:r>
              <a:rPr lang="bg-BG" sz="2000" dirty="0" smtClean="0">
                <a:solidFill>
                  <a:schemeClr val="bg1"/>
                </a:solidFill>
                <a:latin typeface="Arial Narrow" panose="020B0606020202030204" pitchFamily="34" charset="0"/>
              </a:rPr>
              <a:t>14 </a:t>
            </a:r>
            <a:r>
              <a:rPr lang="bg-BG" sz="2000" dirty="0">
                <a:solidFill>
                  <a:schemeClr val="bg1"/>
                </a:solidFill>
                <a:latin typeface="Arial Narrow" panose="020B0606020202030204" pitchFamily="34" charset="0"/>
              </a:rPr>
              <a:t>бр. наказателни дела, от които 4 бр. НОХД</a:t>
            </a:r>
            <a:r>
              <a:rPr lang="bg-BG" sz="2000" dirty="0" smtClean="0">
                <a:solidFill>
                  <a:schemeClr val="bg1"/>
                </a:solidFill>
                <a:latin typeface="Arial Narrow" panose="020B0606020202030204" pitchFamily="34" charset="0"/>
              </a:rPr>
              <a:t>, </a:t>
            </a:r>
            <a:r>
              <a:rPr lang="bg-BG" sz="2000" dirty="0">
                <a:solidFill>
                  <a:schemeClr val="bg1"/>
                </a:solidFill>
                <a:latin typeface="Arial Narrow" panose="020B0606020202030204" pitchFamily="34" charset="0"/>
              </a:rPr>
              <a:t>1 бр. АНД по чл.78а от НК, 7</a:t>
            </a:r>
            <a:r>
              <a:rPr lang="bg-BG" sz="2000" dirty="0" smtClean="0">
                <a:solidFill>
                  <a:schemeClr val="bg1"/>
                </a:solidFill>
                <a:latin typeface="Arial Narrow" panose="020B0606020202030204" pitchFamily="34" charset="0"/>
              </a:rPr>
              <a:t> </a:t>
            </a:r>
            <a:r>
              <a:rPr lang="bg-BG" sz="2000" dirty="0">
                <a:solidFill>
                  <a:schemeClr val="bg1"/>
                </a:solidFill>
                <a:latin typeface="Arial Narrow" panose="020B0606020202030204" pitchFamily="34" charset="0"/>
              </a:rPr>
              <a:t>бр. </a:t>
            </a:r>
            <a:r>
              <a:rPr lang="bg-BG" sz="2000" dirty="0" smtClean="0">
                <a:solidFill>
                  <a:schemeClr val="bg1"/>
                </a:solidFill>
                <a:latin typeface="Arial Narrow" panose="020B0606020202030204" pitchFamily="34" charset="0"/>
              </a:rPr>
              <a:t>АНД и 2 бр. ЧНД. </a:t>
            </a:r>
            <a:endParaRPr lang="bg-BG" sz="2000" dirty="0">
              <a:solidFill>
                <a:schemeClr val="bg1"/>
              </a:solidFill>
              <a:latin typeface="Arial Narrow" panose="020B0606020202030204" pitchFamily="34" charset="0"/>
            </a:endParaRPr>
          </a:p>
          <a:p>
            <a:pPr algn="just"/>
            <a:r>
              <a:rPr lang="bg-BG" sz="2000" dirty="0">
                <a:solidFill>
                  <a:schemeClr val="bg1"/>
                </a:solidFill>
                <a:latin typeface="Arial Narrow" panose="020B0606020202030204" pitchFamily="34" charset="0"/>
              </a:rPr>
              <a:t>         Разпределени са й били новообразувани общо </a:t>
            </a:r>
            <a:r>
              <a:rPr lang="bg-BG" sz="2000" dirty="0" smtClean="0">
                <a:solidFill>
                  <a:schemeClr val="bg1"/>
                </a:solidFill>
                <a:latin typeface="Arial Narrow" panose="020B0606020202030204" pitchFamily="34" charset="0"/>
              </a:rPr>
              <a:t>307 </a:t>
            </a:r>
            <a:r>
              <a:rPr lang="bg-BG" sz="2000" dirty="0">
                <a:solidFill>
                  <a:schemeClr val="bg1"/>
                </a:solidFill>
                <a:latin typeface="Arial Narrow" panose="020B0606020202030204" pitchFamily="34" charset="0"/>
              </a:rPr>
              <a:t>дела, от които </a:t>
            </a:r>
            <a:r>
              <a:rPr lang="bg-BG" sz="2000" dirty="0" smtClean="0">
                <a:solidFill>
                  <a:schemeClr val="bg1"/>
                </a:solidFill>
                <a:latin typeface="Arial Narrow" panose="020B0606020202030204" pitchFamily="34" charset="0"/>
              </a:rPr>
              <a:t>182 </a:t>
            </a:r>
            <a:r>
              <a:rPr lang="bg-BG" sz="2000" dirty="0">
                <a:solidFill>
                  <a:schemeClr val="bg1"/>
                </a:solidFill>
                <a:latin typeface="Arial Narrow" panose="020B0606020202030204" pitchFamily="34" charset="0"/>
              </a:rPr>
              <a:t>граждански / </a:t>
            </a:r>
            <a:r>
              <a:rPr lang="bg-BG" sz="2000" dirty="0" smtClean="0">
                <a:solidFill>
                  <a:schemeClr val="bg1"/>
                </a:solidFill>
                <a:latin typeface="Arial Narrow" panose="020B0606020202030204" pitchFamily="34" charset="0"/>
              </a:rPr>
              <a:t>117 </a:t>
            </a:r>
            <a:r>
              <a:rPr lang="bg-BG" sz="2000" dirty="0">
                <a:solidFill>
                  <a:schemeClr val="bg1"/>
                </a:solidFill>
                <a:latin typeface="Arial Narrow" panose="020B0606020202030204" pitchFamily="34" charset="0"/>
              </a:rPr>
              <a:t>бр. ЧГД по чл.410 и чл.417 от ГПК, </a:t>
            </a:r>
            <a:r>
              <a:rPr lang="bg-BG" sz="2000" dirty="0" smtClean="0">
                <a:solidFill>
                  <a:schemeClr val="bg1"/>
                </a:solidFill>
                <a:latin typeface="Arial Narrow" panose="020B0606020202030204" pitchFamily="34" charset="0"/>
              </a:rPr>
              <a:t>33 </a:t>
            </a:r>
            <a:r>
              <a:rPr lang="bg-BG" sz="2000" dirty="0">
                <a:solidFill>
                  <a:schemeClr val="bg1"/>
                </a:solidFill>
                <a:latin typeface="Arial Narrow" panose="020B0606020202030204" pitchFamily="34" charset="0"/>
              </a:rPr>
              <a:t>бр. ГРД, </a:t>
            </a:r>
            <a:r>
              <a:rPr lang="bg-BG" sz="2000" dirty="0" smtClean="0">
                <a:solidFill>
                  <a:schemeClr val="bg1"/>
                </a:solidFill>
                <a:latin typeface="Arial Narrow" panose="020B0606020202030204" pitchFamily="34" charset="0"/>
              </a:rPr>
              <a:t>32 </a:t>
            </a:r>
            <a:r>
              <a:rPr lang="bg-BG" sz="2000" dirty="0">
                <a:solidFill>
                  <a:schemeClr val="bg1"/>
                </a:solidFill>
                <a:latin typeface="Arial Narrow" panose="020B0606020202030204" pitchFamily="34" charset="0"/>
              </a:rPr>
              <a:t>бр. ЧГД/ и </a:t>
            </a:r>
            <a:r>
              <a:rPr lang="bg-BG" sz="2000" dirty="0" smtClean="0">
                <a:solidFill>
                  <a:schemeClr val="bg1"/>
                </a:solidFill>
                <a:latin typeface="Arial Narrow" panose="020B0606020202030204" pitchFamily="34" charset="0"/>
              </a:rPr>
              <a:t>125 </a:t>
            </a:r>
            <a:r>
              <a:rPr lang="bg-BG" sz="2000" dirty="0">
                <a:solidFill>
                  <a:schemeClr val="bg1"/>
                </a:solidFill>
                <a:latin typeface="Arial Narrow" panose="020B0606020202030204" pitchFamily="34" charset="0"/>
              </a:rPr>
              <a:t>наказателни дела, от които </a:t>
            </a:r>
            <a:r>
              <a:rPr lang="bg-BG" sz="2000" dirty="0" smtClean="0">
                <a:solidFill>
                  <a:schemeClr val="bg1"/>
                </a:solidFill>
                <a:latin typeface="Arial Narrow" panose="020B0606020202030204" pitchFamily="34" charset="0"/>
              </a:rPr>
              <a:t>39 </a:t>
            </a:r>
            <a:r>
              <a:rPr lang="bg-BG" sz="2000" dirty="0">
                <a:solidFill>
                  <a:schemeClr val="bg1"/>
                </a:solidFill>
                <a:latin typeface="Arial Narrow" panose="020B0606020202030204" pitchFamily="34" charset="0"/>
              </a:rPr>
              <a:t>бр. НОХД, </a:t>
            </a:r>
            <a:r>
              <a:rPr lang="bg-BG" sz="2000" dirty="0" smtClean="0">
                <a:solidFill>
                  <a:schemeClr val="bg1"/>
                </a:solidFill>
                <a:latin typeface="Arial Narrow" panose="020B0606020202030204" pitchFamily="34" charset="0"/>
              </a:rPr>
              <a:t>5 </a:t>
            </a:r>
            <a:r>
              <a:rPr lang="bg-BG" sz="2000" dirty="0">
                <a:solidFill>
                  <a:schemeClr val="bg1"/>
                </a:solidFill>
                <a:latin typeface="Arial Narrow" panose="020B0606020202030204" pitchFamily="34" charset="0"/>
              </a:rPr>
              <a:t>бр. НЧХД, </a:t>
            </a:r>
            <a:r>
              <a:rPr lang="bg-BG" sz="2000" dirty="0" smtClean="0">
                <a:solidFill>
                  <a:schemeClr val="bg1"/>
                </a:solidFill>
                <a:latin typeface="Arial Narrow" panose="020B0606020202030204" pitchFamily="34" charset="0"/>
              </a:rPr>
              <a:t>4 </a:t>
            </a:r>
            <a:r>
              <a:rPr lang="bg-BG" sz="2000" dirty="0">
                <a:solidFill>
                  <a:schemeClr val="bg1"/>
                </a:solidFill>
                <a:latin typeface="Arial Narrow" panose="020B0606020202030204" pitchFamily="34" charset="0"/>
              </a:rPr>
              <a:t>бр. АНД по чл.78а от НК, </a:t>
            </a:r>
            <a:r>
              <a:rPr lang="bg-BG" sz="2000" dirty="0" smtClean="0">
                <a:solidFill>
                  <a:schemeClr val="bg1"/>
                </a:solidFill>
                <a:latin typeface="Arial Narrow" panose="020B0606020202030204" pitchFamily="34" charset="0"/>
              </a:rPr>
              <a:t>23 </a:t>
            </a:r>
            <a:r>
              <a:rPr lang="bg-BG" sz="2000" dirty="0">
                <a:solidFill>
                  <a:schemeClr val="bg1"/>
                </a:solidFill>
                <a:latin typeface="Arial Narrow" panose="020B0606020202030204" pitchFamily="34" charset="0"/>
              </a:rPr>
              <a:t>АНД и </a:t>
            </a:r>
            <a:r>
              <a:rPr lang="bg-BG" sz="2000" dirty="0" smtClean="0">
                <a:solidFill>
                  <a:schemeClr val="bg1"/>
                </a:solidFill>
                <a:latin typeface="Arial Narrow" panose="020B0606020202030204" pitchFamily="34" charset="0"/>
              </a:rPr>
              <a:t>54 </a:t>
            </a:r>
            <a:r>
              <a:rPr lang="bg-BG" sz="2000" dirty="0">
                <a:solidFill>
                  <a:schemeClr val="bg1"/>
                </a:solidFill>
                <a:latin typeface="Arial Narrow" panose="020B0606020202030204" pitchFamily="34" charset="0"/>
              </a:rPr>
              <a:t>бр. ЧНД. За разглеждане съдия </a:t>
            </a:r>
            <a:r>
              <a:rPr lang="bg-BG" sz="2000" dirty="0" err="1">
                <a:solidFill>
                  <a:schemeClr val="bg1"/>
                </a:solidFill>
                <a:latin typeface="Arial Narrow" panose="020B0606020202030204" pitchFamily="34" charset="0"/>
              </a:rPr>
              <a:t>Геренска</a:t>
            </a:r>
            <a:r>
              <a:rPr lang="bg-BG" sz="2000" dirty="0">
                <a:solidFill>
                  <a:schemeClr val="bg1"/>
                </a:solidFill>
                <a:latin typeface="Arial Narrow" panose="020B0606020202030204" pitchFamily="34" charset="0"/>
              </a:rPr>
              <a:t> е имала </a:t>
            </a:r>
            <a:r>
              <a:rPr lang="bg-BG" sz="2000" dirty="0" smtClean="0">
                <a:solidFill>
                  <a:schemeClr val="bg1"/>
                </a:solidFill>
                <a:latin typeface="Arial Narrow" panose="020B0606020202030204" pitchFamily="34" charset="0"/>
              </a:rPr>
              <a:t>139 </a:t>
            </a:r>
            <a:r>
              <a:rPr lang="bg-BG" sz="2000" dirty="0">
                <a:solidFill>
                  <a:schemeClr val="bg1"/>
                </a:solidFill>
                <a:latin typeface="Arial Narrow" panose="020B0606020202030204" pitchFamily="34" charset="0"/>
              </a:rPr>
              <a:t>бр. наказателни дела и </a:t>
            </a:r>
            <a:r>
              <a:rPr lang="bg-BG" sz="2000" dirty="0" smtClean="0">
                <a:solidFill>
                  <a:schemeClr val="bg1"/>
                </a:solidFill>
                <a:latin typeface="Arial Narrow" panose="020B0606020202030204" pitchFamily="34" charset="0"/>
              </a:rPr>
              <a:t>185 </a:t>
            </a:r>
            <a:r>
              <a:rPr lang="bg-BG" sz="2000" dirty="0">
                <a:solidFill>
                  <a:schemeClr val="bg1"/>
                </a:solidFill>
                <a:latin typeface="Arial Narrow" panose="020B0606020202030204" pitchFamily="34" charset="0"/>
              </a:rPr>
              <a:t>бр. граждански.</a:t>
            </a:r>
          </a:p>
          <a:p>
            <a:pPr algn="just"/>
            <a:r>
              <a:rPr lang="bg-BG" sz="2000" dirty="0">
                <a:solidFill>
                  <a:schemeClr val="bg1"/>
                </a:solidFill>
                <a:latin typeface="Arial Narrow" panose="020B0606020202030204" pitchFamily="34" charset="0"/>
              </a:rPr>
              <a:t>         През годината е приключила </a:t>
            </a:r>
            <a:r>
              <a:rPr lang="bg-BG" sz="2000" dirty="0" smtClean="0">
                <a:solidFill>
                  <a:schemeClr val="bg1"/>
                </a:solidFill>
                <a:latin typeface="Arial Narrow" panose="020B0606020202030204" pitchFamily="34" charset="0"/>
              </a:rPr>
              <a:t>307  </a:t>
            </a:r>
            <a:r>
              <a:rPr lang="bg-BG" sz="2000" dirty="0">
                <a:solidFill>
                  <a:schemeClr val="bg1"/>
                </a:solidFill>
                <a:latin typeface="Arial Narrow" panose="020B0606020202030204" pitchFamily="34" charset="0"/>
              </a:rPr>
              <a:t>дела -  </a:t>
            </a:r>
            <a:r>
              <a:rPr lang="bg-BG" sz="2000" dirty="0" smtClean="0">
                <a:solidFill>
                  <a:schemeClr val="bg1"/>
                </a:solidFill>
                <a:latin typeface="Arial Narrow" panose="020B0606020202030204" pitchFamily="34" charset="0"/>
              </a:rPr>
              <a:t>127 </a:t>
            </a:r>
            <a:r>
              <a:rPr lang="bg-BG" sz="2000" dirty="0">
                <a:solidFill>
                  <a:schemeClr val="bg1"/>
                </a:solidFill>
                <a:latin typeface="Arial Narrow" panose="020B0606020202030204" pitchFamily="34" charset="0"/>
              </a:rPr>
              <a:t>наказателни, от които </a:t>
            </a:r>
            <a:r>
              <a:rPr lang="bg-BG" sz="2000" dirty="0" smtClean="0">
                <a:solidFill>
                  <a:schemeClr val="bg1"/>
                </a:solidFill>
                <a:latin typeface="Arial Narrow" panose="020B0606020202030204" pitchFamily="34" charset="0"/>
              </a:rPr>
              <a:t>104 в тримесечен </a:t>
            </a:r>
            <a:r>
              <a:rPr lang="bg-BG" sz="2000" dirty="0">
                <a:solidFill>
                  <a:schemeClr val="bg1"/>
                </a:solidFill>
                <a:latin typeface="Arial Narrow" panose="020B0606020202030204" pitchFamily="34" charset="0"/>
              </a:rPr>
              <a:t>срок и </a:t>
            </a:r>
            <a:r>
              <a:rPr lang="bg-BG" sz="2000" dirty="0" smtClean="0">
                <a:solidFill>
                  <a:schemeClr val="bg1"/>
                </a:solidFill>
                <a:latin typeface="Arial Narrow" panose="020B0606020202030204" pitchFamily="34" charset="0"/>
              </a:rPr>
              <a:t>180 </a:t>
            </a:r>
            <a:r>
              <a:rPr lang="bg-BG" sz="2000" dirty="0">
                <a:solidFill>
                  <a:schemeClr val="bg1"/>
                </a:solidFill>
                <a:latin typeface="Arial Narrow" panose="020B0606020202030204" pitchFamily="34" charset="0"/>
              </a:rPr>
              <a:t>граждански дела, от които в тримесечен срок са приключили </a:t>
            </a:r>
            <a:r>
              <a:rPr lang="bg-BG" sz="2000" dirty="0" smtClean="0">
                <a:solidFill>
                  <a:schemeClr val="bg1"/>
                </a:solidFill>
                <a:latin typeface="Arial Narrow" panose="020B0606020202030204" pitchFamily="34" charset="0"/>
              </a:rPr>
              <a:t>175 </a:t>
            </a:r>
            <a:r>
              <a:rPr lang="bg-BG" sz="2000" dirty="0">
                <a:solidFill>
                  <a:schemeClr val="bg1"/>
                </a:solidFill>
                <a:latin typeface="Arial Narrow" panose="020B0606020202030204" pitchFamily="34" charset="0"/>
              </a:rPr>
              <a:t>дела. </a:t>
            </a:r>
          </a:p>
          <a:p>
            <a:pPr algn="just"/>
            <a:r>
              <a:rPr lang="bg-BG" sz="2000" dirty="0">
                <a:solidFill>
                  <a:schemeClr val="bg1"/>
                </a:solidFill>
                <a:latin typeface="Arial Narrow" panose="020B0606020202030204" pitchFamily="34" charset="0"/>
              </a:rPr>
              <a:t>         По същество са решени </a:t>
            </a:r>
            <a:r>
              <a:rPr lang="bg-BG" sz="2000" dirty="0" smtClean="0">
                <a:solidFill>
                  <a:schemeClr val="bg1"/>
                </a:solidFill>
                <a:latin typeface="Arial Narrow" panose="020B0606020202030204" pitchFamily="34" charset="0"/>
              </a:rPr>
              <a:t>162 </a:t>
            </a:r>
            <a:r>
              <a:rPr lang="bg-BG" sz="2000" dirty="0">
                <a:solidFill>
                  <a:schemeClr val="bg1"/>
                </a:solidFill>
                <a:latin typeface="Arial Narrow" panose="020B0606020202030204" pitchFamily="34" charset="0"/>
              </a:rPr>
              <a:t>бр. граждански дела, </a:t>
            </a:r>
            <a:r>
              <a:rPr lang="bg-BG" sz="2000" dirty="0" smtClean="0">
                <a:solidFill>
                  <a:schemeClr val="bg1"/>
                </a:solidFill>
                <a:latin typeface="Arial Narrow" panose="020B0606020202030204" pitchFamily="34" charset="0"/>
              </a:rPr>
              <a:t>18 </a:t>
            </a:r>
            <a:r>
              <a:rPr lang="bg-BG" sz="2000" dirty="0">
                <a:solidFill>
                  <a:schemeClr val="bg1"/>
                </a:solidFill>
                <a:latin typeface="Arial Narrow" panose="020B0606020202030204" pitchFamily="34" charset="0"/>
              </a:rPr>
              <a:t>бр. са прекратени и </a:t>
            </a:r>
            <a:r>
              <a:rPr lang="bg-BG" sz="2000" dirty="0" smtClean="0">
                <a:solidFill>
                  <a:schemeClr val="bg1"/>
                </a:solidFill>
                <a:latin typeface="Arial Narrow" panose="020B0606020202030204" pitchFamily="34" charset="0"/>
              </a:rPr>
              <a:t>183 </a:t>
            </a:r>
            <a:r>
              <a:rPr lang="bg-BG" sz="2000" dirty="0">
                <a:solidFill>
                  <a:schemeClr val="bg1"/>
                </a:solidFill>
                <a:latin typeface="Arial Narrow" panose="020B0606020202030204" pitchFamily="34" charset="0"/>
              </a:rPr>
              <a:t>наказателни дела и прекратени включително, </a:t>
            </a:r>
            <a:r>
              <a:rPr lang="bg-BG" sz="2000" dirty="0" smtClean="0">
                <a:solidFill>
                  <a:schemeClr val="bg1"/>
                </a:solidFill>
                <a:latin typeface="Arial Narrow" panose="020B0606020202030204" pitchFamily="34" charset="0"/>
              </a:rPr>
              <a:t>решени </a:t>
            </a:r>
            <a:r>
              <a:rPr lang="bg-BG" sz="2000" dirty="0">
                <a:solidFill>
                  <a:schemeClr val="bg1"/>
                </a:solidFill>
                <a:latin typeface="Arial Narrow" panose="020B0606020202030204" pitchFamily="34" charset="0"/>
              </a:rPr>
              <a:t>със споразумения по чл.381 и чл.384 от НПК са </a:t>
            </a:r>
            <a:r>
              <a:rPr lang="bg-BG" sz="2000" dirty="0" smtClean="0">
                <a:solidFill>
                  <a:schemeClr val="bg1"/>
                </a:solidFill>
                <a:latin typeface="Arial Narrow" panose="020B0606020202030204" pitchFamily="34" charset="0"/>
              </a:rPr>
              <a:t>44 </a:t>
            </a:r>
            <a:r>
              <a:rPr lang="bg-BG" sz="2000" dirty="0">
                <a:solidFill>
                  <a:schemeClr val="bg1"/>
                </a:solidFill>
                <a:latin typeface="Arial Narrow" panose="020B0606020202030204" pitchFamily="34" charset="0"/>
              </a:rPr>
              <a:t>бр. </a:t>
            </a:r>
          </a:p>
          <a:p>
            <a:pPr algn="just"/>
            <a:r>
              <a:rPr lang="bg-BG" sz="2000" dirty="0">
                <a:solidFill>
                  <a:schemeClr val="bg1"/>
                </a:solidFill>
                <a:latin typeface="Arial Narrow" panose="020B0606020202030204" pitchFamily="34" charset="0"/>
              </a:rPr>
              <a:t>         Останали несвършени в края на периода са 17 дела -  </a:t>
            </a:r>
            <a:r>
              <a:rPr lang="bg-BG" sz="2000" dirty="0" smtClean="0">
                <a:solidFill>
                  <a:schemeClr val="bg1"/>
                </a:solidFill>
                <a:latin typeface="Arial Narrow" panose="020B0606020202030204" pitchFamily="34" charset="0"/>
              </a:rPr>
              <a:t>12 </a:t>
            </a:r>
            <a:r>
              <a:rPr lang="bg-BG" sz="2000" dirty="0">
                <a:solidFill>
                  <a:schemeClr val="bg1"/>
                </a:solidFill>
                <a:latin typeface="Arial Narrow" panose="020B0606020202030204" pitchFamily="34" charset="0"/>
              </a:rPr>
              <a:t>наказателни и </a:t>
            </a:r>
            <a:r>
              <a:rPr lang="bg-BG" sz="2000" dirty="0" smtClean="0">
                <a:solidFill>
                  <a:schemeClr val="bg1"/>
                </a:solidFill>
                <a:latin typeface="Arial Narrow" panose="020B0606020202030204" pitchFamily="34" charset="0"/>
              </a:rPr>
              <a:t>5 </a:t>
            </a:r>
            <a:r>
              <a:rPr lang="bg-BG" sz="2000" dirty="0">
                <a:solidFill>
                  <a:schemeClr val="bg1"/>
                </a:solidFill>
                <a:latin typeface="Arial Narrow" panose="020B0606020202030204" pitchFamily="34" charset="0"/>
              </a:rPr>
              <a:t>граждански.</a:t>
            </a:r>
          </a:p>
        </p:txBody>
      </p:sp>
    </p:spTree>
    <p:extLst>
      <p:ext uri="{BB962C8B-B14F-4D97-AF65-F5344CB8AC3E}">
        <p14:creationId xmlns:p14="http://schemas.microsoft.com/office/powerpoint/2010/main" val="22532102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6048672"/>
          </a:xfrm>
        </p:spPr>
        <p:txBody>
          <a:bodyPr>
            <a:normAutofit/>
          </a:bodyPr>
          <a:lstStyle/>
          <a:p>
            <a:pPr marL="0" indent="0" algn="just">
              <a:buNone/>
            </a:pPr>
            <a:endParaRPr lang="ru-RU" sz="1400" dirty="0" smtClean="0"/>
          </a:p>
          <a:p>
            <a:pPr marL="0" indent="0" algn="just">
              <a:buNone/>
            </a:pPr>
            <a:r>
              <a:rPr lang="bg-BG" sz="2000" b="1" dirty="0" smtClean="0">
                <a:latin typeface="Arial Narrow" panose="020B0606020202030204" pitchFamily="34" charset="0"/>
              </a:rPr>
              <a:t>         </a:t>
            </a:r>
            <a:r>
              <a:rPr lang="bg-BG" sz="2000" b="1" dirty="0" smtClean="0">
                <a:solidFill>
                  <a:schemeClr val="bg1"/>
                </a:solidFill>
                <a:latin typeface="Arial Narrow" panose="020B0606020202030204" pitchFamily="34" charset="0"/>
              </a:rPr>
              <a:t>Соня Ангелова Стефанова </a:t>
            </a:r>
            <a:r>
              <a:rPr lang="bg-BG" sz="2000" dirty="0" smtClean="0">
                <a:solidFill>
                  <a:schemeClr val="bg1"/>
                </a:solidFill>
                <a:latin typeface="Arial Narrow" panose="020B0606020202030204" pitchFamily="34" charset="0"/>
              </a:rPr>
              <a:t>– съдия в Районен съд – Велики Преслав, към 01.</a:t>
            </a:r>
            <a:r>
              <a:rPr lang="bg-BG" sz="2000" dirty="0" err="1" smtClean="0">
                <a:solidFill>
                  <a:schemeClr val="bg1"/>
                </a:solidFill>
                <a:latin typeface="Arial Narrow" panose="020B0606020202030204" pitchFamily="34" charset="0"/>
              </a:rPr>
              <a:t>01</a:t>
            </a:r>
            <a:r>
              <a:rPr lang="bg-BG" sz="2000" dirty="0" smtClean="0">
                <a:solidFill>
                  <a:schemeClr val="bg1"/>
                </a:solidFill>
                <a:latin typeface="Arial Narrow" panose="020B0606020202030204" pitchFamily="34" charset="0"/>
              </a:rPr>
              <a:t>.2023 г. е имала останали несвършени общо </a:t>
            </a:r>
            <a:r>
              <a:rPr lang="bg-BG" sz="2000" dirty="0" err="1" smtClean="0">
                <a:solidFill>
                  <a:schemeClr val="bg1"/>
                </a:solidFill>
                <a:latin typeface="Arial Narrow" panose="020B0606020202030204" pitchFamily="34" charset="0"/>
              </a:rPr>
              <a:t>общо</a:t>
            </a:r>
            <a:r>
              <a:rPr lang="bg-BG" sz="2000" dirty="0" smtClean="0">
                <a:solidFill>
                  <a:schemeClr val="bg1"/>
                </a:solidFill>
                <a:latin typeface="Arial Narrow" panose="020B0606020202030204" pitchFamily="34" charset="0"/>
              </a:rPr>
              <a:t> 73 бр. дела, от които 73 граждански и 0 наказателни дела. Разпределени са й били новообразувани общо 356 дела, от които 303 граждански /139 бр. ЧГД по чл.410 и чл.417 от ГПК, 111 бр. ГРД, 7 бр. по чл.310 от ГПК, 43 бр. ЧГД и 3 </a:t>
            </a:r>
            <a:r>
              <a:rPr lang="bg-BG" sz="2000" dirty="0" err="1" smtClean="0">
                <a:solidFill>
                  <a:schemeClr val="bg1"/>
                </a:solidFill>
                <a:latin typeface="Arial Narrow" panose="020B0606020202030204" pitchFamily="34" charset="0"/>
              </a:rPr>
              <a:t>бр</a:t>
            </a:r>
            <a:r>
              <a:rPr lang="bg-BG" sz="2000" dirty="0" smtClean="0">
                <a:solidFill>
                  <a:schemeClr val="bg1"/>
                </a:solidFill>
                <a:latin typeface="Arial Narrow" panose="020B0606020202030204" pitchFamily="34" charset="0"/>
              </a:rPr>
              <a:t> АДМ/ и 53 наказателни дела, всички ЧНД по дежурство. </a:t>
            </a:r>
          </a:p>
          <a:p>
            <a:pPr marL="0" indent="0" algn="just">
              <a:buNone/>
            </a:pP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        За разглеждане съдия Стефанова е имала 53 бр. наказателни дела и 376 бр. граждански. </a:t>
            </a:r>
          </a:p>
          <a:p>
            <a:pPr marL="0" indent="0" algn="just">
              <a:buNone/>
            </a:pP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        През годината е приключила 381 дела - 53 наказателни, всички  в  тримесечен срок и 328 граждански дела, от които в тримесечен срок са приключили 295 дела. </a:t>
            </a:r>
          </a:p>
          <a:p>
            <a:pPr marL="0" indent="0" algn="just">
              <a:buNone/>
            </a:pP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        По същество са решени 264 граждански дела, прекратени 64 бр. граждански дела и 53 наказателни дела. </a:t>
            </a:r>
          </a:p>
          <a:p>
            <a:pPr marL="0" indent="0" algn="just">
              <a:buNone/>
            </a:pP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        Останали несвършени в края на периода са 48 дела -  0 наказателни и 48 граждански.</a:t>
            </a:r>
          </a:p>
          <a:p>
            <a:pPr marL="0" indent="0" algn="just">
              <a:buNone/>
            </a:pPr>
            <a:r>
              <a:rPr lang="bg-BG" sz="2000" dirty="0" smtClean="0">
                <a:solidFill>
                  <a:schemeClr val="bg1"/>
                </a:solidFill>
                <a:latin typeface="Arial Narrow" panose="020B0606020202030204" pitchFamily="34" charset="0"/>
              </a:rPr>
              <a:t>         </a:t>
            </a:r>
          </a:p>
          <a:p>
            <a:pPr marL="0" indent="0" algn="just">
              <a:buNone/>
            </a:pPr>
            <a:endParaRPr lang="bg-BG" sz="1400" dirty="0"/>
          </a:p>
        </p:txBody>
      </p:sp>
    </p:spTree>
    <p:extLst>
      <p:ext uri="{BB962C8B-B14F-4D97-AF65-F5344CB8AC3E}">
        <p14:creationId xmlns:p14="http://schemas.microsoft.com/office/powerpoint/2010/main" val="3018264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авоъгълник 1"/>
          <p:cNvSpPr/>
          <p:nvPr/>
        </p:nvSpPr>
        <p:spPr>
          <a:xfrm>
            <a:off x="827584" y="1340768"/>
            <a:ext cx="7560840" cy="3970318"/>
          </a:xfrm>
          <a:prstGeom prst="rect">
            <a:avLst/>
          </a:prstGeom>
        </p:spPr>
        <p:txBody>
          <a:bodyPr wrap="square">
            <a:spAutoFit/>
          </a:bodyPr>
          <a:lstStyle/>
          <a:p>
            <a:pPr algn="just"/>
            <a:r>
              <a:rPr lang="bg-BG" dirty="0"/>
              <a:t>  </a:t>
            </a:r>
            <a:r>
              <a:rPr lang="bg-BG" dirty="0" smtClean="0"/>
              <a:t>       </a:t>
            </a:r>
          </a:p>
          <a:p>
            <a:pPr algn="just"/>
            <a:r>
              <a:rPr lang="bg-BG" dirty="0" smtClean="0">
                <a:solidFill>
                  <a:schemeClr val="bg1"/>
                </a:solidFill>
                <a:latin typeface="Arial Narrow" panose="020B0606020202030204" pitchFamily="34" charset="0"/>
              </a:rPr>
              <a:t>          Следва </a:t>
            </a:r>
            <a:r>
              <a:rPr lang="bg-BG" dirty="0">
                <a:solidFill>
                  <a:schemeClr val="bg1"/>
                </a:solidFill>
                <a:latin typeface="Arial Narrow" panose="020B0606020202030204" pitchFamily="34" charset="0"/>
              </a:rPr>
              <a:t>да се има предвид, че съдиите Петрова и </a:t>
            </a:r>
            <a:r>
              <a:rPr lang="bg-BG" dirty="0" err="1">
                <a:solidFill>
                  <a:schemeClr val="bg1"/>
                </a:solidFill>
                <a:latin typeface="Arial Narrow" panose="020B0606020202030204" pitchFamily="34" charset="0"/>
              </a:rPr>
              <a:t>Геренска</a:t>
            </a:r>
            <a:r>
              <a:rPr lang="bg-BG" dirty="0">
                <a:solidFill>
                  <a:schemeClr val="bg1"/>
                </a:solidFill>
                <a:latin typeface="Arial Narrow" panose="020B0606020202030204" pitchFamily="34" charset="0"/>
              </a:rPr>
              <a:t> са смесени състави, но са включени в разпределението на граждански дела с намален процент, с изключение на заповедните производства по чл.410 и чл.417 от </a:t>
            </a:r>
            <a:r>
              <a:rPr lang="bg-BG" dirty="0" smtClean="0">
                <a:solidFill>
                  <a:schemeClr val="bg1"/>
                </a:solidFill>
                <a:latin typeface="Arial Narrow" panose="020B0606020202030204" pitchFamily="34" charset="0"/>
              </a:rPr>
              <a:t>ГПК, където всички съдии са на 100 % и на групата граждански дела по чл. 50 от СК, чл.6 от СК, </a:t>
            </a:r>
            <a:r>
              <a:rPr lang="bg-BG" dirty="0" err="1" smtClean="0">
                <a:solidFill>
                  <a:schemeClr val="bg1"/>
                </a:solidFill>
                <a:latin typeface="Arial Narrow" panose="020B0606020202030204" pitchFamily="34" charset="0"/>
              </a:rPr>
              <a:t>ЗЗДетето</a:t>
            </a:r>
            <a:r>
              <a:rPr lang="bg-BG" dirty="0" smtClean="0">
                <a:solidFill>
                  <a:schemeClr val="bg1"/>
                </a:solidFill>
                <a:latin typeface="Arial Narrow" panose="020B0606020202030204" pitchFamily="34" charset="0"/>
              </a:rPr>
              <a:t> и чл.97 от ЗСУ, в която участват само съдиите Петрова и </a:t>
            </a:r>
            <a:r>
              <a:rPr lang="bg-BG" dirty="0" err="1" smtClean="0">
                <a:solidFill>
                  <a:schemeClr val="bg1"/>
                </a:solidFill>
                <a:latin typeface="Arial Narrow" panose="020B0606020202030204" pitchFamily="34" charset="0"/>
              </a:rPr>
              <a:t>Геренска</a:t>
            </a:r>
            <a:r>
              <a:rPr lang="bg-BG" dirty="0" smtClean="0">
                <a:solidFill>
                  <a:schemeClr val="bg1"/>
                </a:solidFill>
                <a:latin typeface="Arial Narrow" panose="020B0606020202030204" pitchFamily="34" charset="0"/>
              </a:rPr>
              <a:t> на 100 %.</a:t>
            </a:r>
          </a:p>
          <a:p>
            <a:pPr algn="just"/>
            <a:endParaRPr lang="bg-BG" dirty="0">
              <a:solidFill>
                <a:schemeClr val="bg1"/>
              </a:solidFill>
              <a:latin typeface="Arial Narrow" panose="020B0606020202030204" pitchFamily="34" charset="0"/>
            </a:endParaRPr>
          </a:p>
          <a:p>
            <a:pPr algn="just"/>
            <a:r>
              <a:rPr lang="bg-BG" dirty="0">
                <a:solidFill>
                  <a:schemeClr val="bg1"/>
                </a:solidFill>
                <a:latin typeface="Arial Narrow" panose="020B0606020202030204" pitchFamily="34" charset="0"/>
              </a:rPr>
              <a:t>          Следва да се има </a:t>
            </a:r>
            <a:r>
              <a:rPr lang="bg-BG" dirty="0" smtClean="0">
                <a:solidFill>
                  <a:schemeClr val="bg1"/>
                </a:solidFill>
                <a:latin typeface="Arial Narrow" panose="020B0606020202030204" pitchFamily="34" charset="0"/>
              </a:rPr>
              <a:t>предвид още, </a:t>
            </a:r>
            <a:r>
              <a:rPr lang="bg-BG" dirty="0">
                <a:solidFill>
                  <a:schemeClr val="bg1"/>
                </a:solidFill>
                <a:latin typeface="Arial Narrow" panose="020B0606020202030204" pitchFamily="34" charset="0"/>
              </a:rPr>
              <a:t>че съдия Стефанова е граждански състав и е включена в разпределението на наказателни дела, само по дежурство. </a:t>
            </a:r>
          </a:p>
          <a:p>
            <a:pPr algn="just"/>
            <a:r>
              <a:rPr lang="bg-BG" dirty="0">
                <a:solidFill>
                  <a:schemeClr val="bg1"/>
                </a:solidFill>
                <a:latin typeface="Arial Narrow" panose="020B0606020202030204" pitchFamily="34" charset="0"/>
              </a:rPr>
              <a:t>	</a:t>
            </a:r>
          </a:p>
          <a:p>
            <a:pPr algn="just"/>
            <a:r>
              <a:rPr lang="bg-BG" dirty="0">
                <a:solidFill>
                  <a:schemeClr val="bg1"/>
                </a:solidFill>
                <a:latin typeface="Arial Narrow" panose="020B0606020202030204" pitchFamily="34" charset="0"/>
              </a:rPr>
              <a:t>         </a:t>
            </a:r>
            <a:r>
              <a:rPr lang="bg-BG" dirty="0" smtClean="0">
                <a:solidFill>
                  <a:schemeClr val="bg1"/>
                </a:solidFill>
                <a:latin typeface="Arial Narrow" panose="020B0606020202030204" pitchFamily="34" charset="0"/>
              </a:rPr>
              <a:t>  Делата</a:t>
            </a:r>
            <a:r>
              <a:rPr lang="bg-BG" dirty="0">
                <a:solidFill>
                  <a:schemeClr val="bg1"/>
                </a:solidFill>
                <a:latin typeface="Arial Narrow" panose="020B0606020202030204" pitchFamily="34" charset="0"/>
              </a:rPr>
              <a:t>, които са неприключили над 1 година са общо 2</a:t>
            </a:r>
            <a:r>
              <a:rPr lang="bg-BG" dirty="0" smtClean="0">
                <a:solidFill>
                  <a:schemeClr val="bg1"/>
                </a:solidFill>
                <a:latin typeface="Arial Narrow" panose="020B0606020202030204" pitchFamily="34" charset="0"/>
              </a:rPr>
              <a:t> </a:t>
            </a:r>
            <a:r>
              <a:rPr lang="bg-BG" dirty="0">
                <a:solidFill>
                  <a:schemeClr val="bg1"/>
                </a:solidFill>
                <a:latin typeface="Arial Narrow" panose="020B0606020202030204" pitchFamily="34" charset="0"/>
              </a:rPr>
              <a:t>на брой, </a:t>
            </a:r>
            <a:r>
              <a:rPr lang="bg-BG" dirty="0" smtClean="0">
                <a:solidFill>
                  <a:schemeClr val="bg1"/>
                </a:solidFill>
                <a:latin typeface="Arial Narrow" panose="020B0606020202030204" pitchFamily="34" charset="0"/>
              </a:rPr>
              <a:t>които </a:t>
            </a:r>
            <a:r>
              <a:rPr lang="bg-BG" dirty="0">
                <a:solidFill>
                  <a:schemeClr val="bg1"/>
                </a:solidFill>
                <a:latin typeface="Arial Narrow" panose="020B0606020202030204" pitchFamily="34" charset="0"/>
              </a:rPr>
              <a:t>образувани преди 2021 г</a:t>
            </a:r>
            <a:r>
              <a:rPr lang="bg-BG" dirty="0" smtClean="0">
                <a:solidFill>
                  <a:schemeClr val="bg1"/>
                </a:solidFill>
                <a:latin typeface="Arial Narrow" panose="020B0606020202030204" pitchFamily="34" charset="0"/>
              </a:rPr>
              <a:t>. и са </a:t>
            </a:r>
            <a:r>
              <a:rPr lang="bg-BG" dirty="0" err="1" smtClean="0">
                <a:solidFill>
                  <a:schemeClr val="bg1"/>
                </a:solidFill>
                <a:latin typeface="Arial Narrow" panose="020B0606020202030204" pitchFamily="34" charset="0"/>
              </a:rPr>
              <a:t>делбени</a:t>
            </a:r>
            <a:r>
              <a:rPr lang="bg-BG" dirty="0" smtClean="0">
                <a:solidFill>
                  <a:schemeClr val="bg1"/>
                </a:solidFill>
                <a:latin typeface="Arial Narrow" panose="020B0606020202030204" pitchFamily="34" charset="0"/>
              </a:rPr>
              <a:t> производства във втората си фаза, която е причина за забавянето на производствата.  </a:t>
            </a:r>
            <a:endParaRPr lang="bg-BG"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4369109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080120"/>
          </a:xfrm>
        </p:spPr>
        <p:txBody>
          <a:bodyPr>
            <a:normAutofit/>
          </a:bodyPr>
          <a:lstStyle/>
          <a:p>
            <a:r>
              <a:rPr lang="bg-BG" sz="3600" dirty="0">
                <a:solidFill>
                  <a:srgbClr val="7030A0"/>
                </a:solidFill>
              </a:rPr>
              <a:t>Тенденции и заключение.</a:t>
            </a:r>
          </a:p>
        </p:txBody>
      </p:sp>
      <p:sp>
        <p:nvSpPr>
          <p:cNvPr id="3" name="Content Placeholder 2"/>
          <p:cNvSpPr>
            <a:spLocks noGrp="1"/>
          </p:cNvSpPr>
          <p:nvPr>
            <p:ph idx="1"/>
          </p:nvPr>
        </p:nvSpPr>
        <p:spPr>
          <a:xfrm>
            <a:off x="179512" y="1988840"/>
            <a:ext cx="8640960" cy="4248472"/>
          </a:xfrm>
        </p:spPr>
        <p:txBody>
          <a:bodyPr>
            <a:noAutofit/>
          </a:bodyPr>
          <a:lstStyle/>
          <a:p>
            <a:pPr marL="0" indent="0" algn="just">
              <a:buNone/>
            </a:pPr>
            <a:r>
              <a:rPr lang="ru-RU" sz="1600" dirty="0"/>
              <a:t> 	</a:t>
            </a:r>
            <a:r>
              <a:rPr lang="bg-BG" sz="2000" dirty="0" smtClean="0">
                <a:solidFill>
                  <a:schemeClr val="bg1"/>
                </a:solidFill>
                <a:latin typeface="Arial Narrow" panose="020B0606020202030204" pitchFamily="34" charset="0"/>
              </a:rPr>
              <a:t>През изминалата година се запази ритъма на работа на съдиите, който осигури качествено и в срок разглеждане и решаване на делата, както и минималния брой останали несвършени дела в края на отчетния период.</a:t>
            </a:r>
          </a:p>
          <a:p>
            <a:pPr marL="0" indent="0" algn="just">
              <a:buNone/>
            </a:pPr>
            <a:endParaRPr lang="bg-BG" sz="2000" dirty="0" smtClean="0">
              <a:solidFill>
                <a:schemeClr val="bg1"/>
              </a:solidFill>
              <a:latin typeface="Arial Narrow" panose="020B0606020202030204" pitchFamily="34" charset="0"/>
            </a:endParaRPr>
          </a:p>
          <a:p>
            <a:pPr marL="0" indent="0" algn="just">
              <a:buNone/>
            </a:pPr>
            <a:r>
              <a:rPr lang="bg-BG" sz="2000" dirty="0" smtClean="0">
                <a:solidFill>
                  <a:schemeClr val="bg1"/>
                </a:solidFill>
                <a:latin typeface="Arial Narrow" panose="020B0606020202030204" pitchFamily="34" charset="0"/>
              </a:rPr>
              <a:t>	С решения на Общото събрание се постигна през отчетния период, доколкото е възможно при щат от трима съдии, частична специализация по материя.</a:t>
            </a:r>
          </a:p>
          <a:p>
            <a:pPr marL="0" indent="0" algn="just">
              <a:buNone/>
            </a:pPr>
            <a:endParaRPr lang="bg-BG" sz="2000" dirty="0" smtClean="0">
              <a:solidFill>
                <a:schemeClr val="bg1"/>
              </a:solidFill>
              <a:latin typeface="Arial Narrow" panose="020B0606020202030204" pitchFamily="34" charset="0"/>
            </a:endParaRPr>
          </a:p>
          <a:p>
            <a:pPr marL="0" indent="0" algn="just">
              <a:buNone/>
            </a:pPr>
            <a:r>
              <a:rPr lang="bg-BG" sz="2000" dirty="0" smtClean="0">
                <a:solidFill>
                  <a:schemeClr val="bg1"/>
                </a:solidFill>
                <a:latin typeface="Arial Narrow" panose="020B0606020202030204" pitchFamily="34" charset="0"/>
              </a:rPr>
              <a:t>	Работата на съдиите на пълен щат през изминалата година, намали натовареността, което в симбиоза със усърдната работа на магистратите подобри разглеждането и решаването в разумен срок на </a:t>
            </a:r>
            <a:r>
              <a:rPr lang="bg-BG" sz="2000" dirty="0" err="1" smtClean="0">
                <a:solidFill>
                  <a:schemeClr val="bg1"/>
                </a:solidFill>
                <a:latin typeface="Arial Narrow" panose="020B0606020202030204" pitchFamily="34" charset="0"/>
              </a:rPr>
              <a:t>новопостъпилите</a:t>
            </a:r>
            <a:r>
              <a:rPr lang="bg-BG" sz="2000" dirty="0" smtClean="0">
                <a:solidFill>
                  <a:schemeClr val="bg1"/>
                </a:solidFill>
                <a:latin typeface="Arial Narrow" panose="020B0606020202030204" pitchFamily="34" charset="0"/>
              </a:rPr>
              <a:t> дела. </a:t>
            </a:r>
            <a:r>
              <a:rPr lang="bg-BG" sz="1800" dirty="0" smtClean="0">
                <a:latin typeface="Arial Narrow" panose="020B0606020202030204" pitchFamily="34" charset="0"/>
              </a:rPr>
              <a:t>	 .</a:t>
            </a:r>
            <a:endParaRPr lang="bg-BG" sz="1800" dirty="0">
              <a:latin typeface="Arial Narrow" panose="020B0606020202030204" pitchFamily="34" charset="0"/>
            </a:endParaRPr>
          </a:p>
        </p:txBody>
      </p:sp>
    </p:spTree>
    <p:extLst>
      <p:ext uri="{BB962C8B-B14F-4D97-AF65-F5344CB8AC3E}">
        <p14:creationId xmlns:p14="http://schemas.microsoft.com/office/powerpoint/2010/main" val="39027225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en-US" sz="3600" dirty="0">
                <a:solidFill>
                  <a:srgbClr val="7030A0"/>
                </a:solidFill>
              </a:rPr>
              <a:t>VII.</a:t>
            </a:r>
            <a:r>
              <a:rPr lang="bg-BG" sz="3600" dirty="0">
                <a:solidFill>
                  <a:srgbClr val="7030A0"/>
                </a:solidFill>
              </a:rPr>
              <a:t>ДИСЦИПЛИНАРНИ ПРОИЗВОДСТВА.</a:t>
            </a:r>
          </a:p>
        </p:txBody>
      </p:sp>
      <p:sp>
        <p:nvSpPr>
          <p:cNvPr id="3" name="Content Placeholder 2"/>
          <p:cNvSpPr>
            <a:spLocks noGrp="1"/>
          </p:cNvSpPr>
          <p:nvPr>
            <p:ph idx="1"/>
          </p:nvPr>
        </p:nvSpPr>
        <p:spPr>
          <a:xfrm>
            <a:off x="467544" y="2636912"/>
            <a:ext cx="8229600" cy="3589859"/>
          </a:xfrm>
        </p:spPr>
        <p:txBody>
          <a:bodyPr/>
          <a:lstStyle/>
          <a:p>
            <a:pPr marL="0" indent="0" algn="just">
              <a:buNone/>
            </a:pPr>
            <a:endParaRPr lang="ru-RU" sz="1800" dirty="0" smtClean="0"/>
          </a:p>
          <a:p>
            <a:pPr marL="0" indent="0" algn="just">
              <a:buNone/>
            </a:pPr>
            <a:endParaRPr lang="ru-RU" sz="1800" dirty="0"/>
          </a:p>
          <a:p>
            <a:pPr marL="0" indent="0" algn="just">
              <a:buNone/>
            </a:pP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През</a:t>
            </a:r>
            <a:r>
              <a:rPr lang="ru-RU" sz="1800" dirty="0" smtClean="0">
                <a:solidFill>
                  <a:schemeClr val="bg1"/>
                </a:solidFill>
                <a:latin typeface="Arial Narrow" panose="020B0606020202030204" pitchFamily="34" charset="0"/>
              </a:rPr>
              <a:t> </a:t>
            </a:r>
            <a:r>
              <a:rPr lang="ru-RU" sz="1800" dirty="0" err="1">
                <a:solidFill>
                  <a:schemeClr val="bg1"/>
                </a:solidFill>
                <a:latin typeface="Arial Narrow" panose="020B0606020202030204" pitchFamily="34" charset="0"/>
              </a:rPr>
              <a:t>календарната</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2023 </a:t>
            </a:r>
            <a:r>
              <a:rPr lang="ru-RU" sz="1800" dirty="0">
                <a:solidFill>
                  <a:schemeClr val="bg1"/>
                </a:solidFill>
                <a:latin typeface="Arial Narrow" panose="020B0606020202030204" pitchFamily="34" charset="0"/>
              </a:rPr>
              <a:t>г. не са образувани дисциплинарни производства по отношение на други районни съдии, държавни съдебни изпълнители, съдията по вписванията и съдебни служители.</a:t>
            </a:r>
          </a:p>
          <a:p>
            <a:endParaRPr lang="ru-RU" dirty="0"/>
          </a:p>
          <a:p>
            <a:pPr marL="0" indent="0">
              <a:buNone/>
            </a:pPr>
            <a:endParaRPr lang="bg-BG" dirty="0"/>
          </a:p>
        </p:txBody>
      </p:sp>
    </p:spTree>
    <p:extLst>
      <p:ext uri="{BB962C8B-B14F-4D97-AF65-F5344CB8AC3E}">
        <p14:creationId xmlns:p14="http://schemas.microsoft.com/office/powerpoint/2010/main" val="26031682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1512168"/>
          </a:xfrm>
        </p:spPr>
        <p:txBody>
          <a:bodyPr>
            <a:noAutofit/>
          </a:bodyPr>
          <a:lstStyle/>
          <a:p>
            <a:r>
              <a:rPr lang="ru-RU" sz="3200" dirty="0">
                <a:solidFill>
                  <a:srgbClr val="7030A0"/>
                </a:solidFill>
              </a:rPr>
              <a:t>VIII. ДЪРЖАВНИ СЪДЕБНИ ИЗПЪЛНИТЕЛИ. СЪДИЯ ПО ВПИСВАНИЯТА</a:t>
            </a:r>
            <a:endParaRPr lang="bg-BG" sz="3200" dirty="0">
              <a:solidFill>
                <a:srgbClr val="7030A0"/>
              </a:solidFill>
            </a:endParaRPr>
          </a:p>
        </p:txBody>
      </p:sp>
      <p:sp>
        <p:nvSpPr>
          <p:cNvPr id="3" name="Content Placeholder 2"/>
          <p:cNvSpPr>
            <a:spLocks noGrp="1"/>
          </p:cNvSpPr>
          <p:nvPr>
            <p:ph idx="1"/>
          </p:nvPr>
        </p:nvSpPr>
        <p:spPr>
          <a:xfrm>
            <a:off x="251520" y="1556792"/>
            <a:ext cx="8568952" cy="4608512"/>
          </a:xfrm>
        </p:spPr>
        <p:txBody>
          <a:bodyPr>
            <a:noAutofit/>
          </a:bodyPr>
          <a:lstStyle/>
          <a:p>
            <a:pPr marL="0" indent="0" algn="just">
              <a:buNone/>
            </a:pPr>
            <a:r>
              <a:rPr lang="ru-RU" sz="1800" dirty="0" smtClean="0">
                <a:latin typeface="Arial Narrow" panose="020B0606020202030204" pitchFamily="34" charset="0"/>
              </a:rPr>
              <a:t>            </a:t>
            </a:r>
          </a:p>
          <a:p>
            <a:pPr marL="0" indent="0" algn="just">
              <a:buNone/>
            </a:pPr>
            <a:r>
              <a:rPr lang="bg-BG" sz="1800" dirty="0" smtClean="0">
                <a:solidFill>
                  <a:schemeClr val="bg1"/>
                </a:solidFill>
                <a:latin typeface="Arial Narrow" panose="020B0606020202030204" pitchFamily="34" charset="0"/>
              </a:rPr>
              <a:t>             През отчетната 2023 г. в Съдебно-изпълнителна служба при Районен съд - Велики Преслав са били на производство 944 изпълнителни дела, от които 154 новообразувани. В полза на граждани - 301 броя, в полза на държавата 504 броя, в полза на юридически лица 120 броя, изпълнения на чуждестранни решения 1 брой и изпълнения на обезпечителни мерки 18 броя.</a:t>
            </a:r>
          </a:p>
          <a:p>
            <a:pPr marL="0" indent="0" algn="just">
              <a:buNone/>
            </a:pPr>
            <a:r>
              <a:rPr lang="bg-BG" sz="1800" dirty="0" smtClean="0">
                <a:solidFill>
                  <a:schemeClr val="bg1"/>
                </a:solidFill>
                <a:latin typeface="Arial Narrow" panose="020B0606020202030204" pitchFamily="34" charset="0"/>
              </a:rPr>
              <a:t>             През 2022 г. в Съдебно-изпълнителна служба при Районен съд – Велики Преслав са били на производство 1036 изпълнителни дела, от които 200 новообразувани. </a:t>
            </a:r>
          </a:p>
          <a:p>
            <a:pPr marL="0" indent="0" algn="just">
              <a:buNone/>
            </a:pPr>
            <a:r>
              <a:rPr lang="bg-BG" sz="1800" dirty="0" smtClean="0">
                <a:solidFill>
                  <a:schemeClr val="bg1"/>
                </a:solidFill>
                <a:latin typeface="Arial Narrow" panose="020B0606020202030204" pitchFamily="34" charset="0"/>
              </a:rPr>
              <a:t>             Общо изпълнителни дела са свършили през 2023 г. в т.ч.: чрез реализиране на вземане – 76 дела, прекратени по други причини - 72 дела, </a:t>
            </a:r>
            <a:r>
              <a:rPr lang="bg-BG" sz="1800" dirty="0">
                <a:solidFill>
                  <a:schemeClr val="bg1"/>
                </a:solidFill>
                <a:latin typeface="Arial Narrow" panose="020B0606020202030204" pitchFamily="34" charset="0"/>
              </a:rPr>
              <a:t>9</a:t>
            </a:r>
            <a:r>
              <a:rPr lang="bg-BG" sz="1800" dirty="0" smtClean="0">
                <a:solidFill>
                  <a:schemeClr val="bg1"/>
                </a:solidFill>
                <a:latin typeface="Arial Narrow" panose="020B0606020202030204" pitchFamily="34" charset="0"/>
              </a:rPr>
              <a:t> са изпратени на друг съдебен изпълнител. </a:t>
            </a:r>
          </a:p>
          <a:p>
            <a:pPr marL="0" indent="0" algn="just">
              <a:buNone/>
            </a:pPr>
            <a:r>
              <a:rPr lang="bg-BG" sz="1800" dirty="0" smtClean="0">
                <a:solidFill>
                  <a:schemeClr val="bg1"/>
                </a:solidFill>
                <a:latin typeface="Arial Narrow" panose="020B0606020202030204" pitchFamily="34" charset="0"/>
              </a:rPr>
              <a:t>              През 2022 г. общо са свършени изпълнителни дела, както следва: чрез реализиране на вземане – 64 дела, прекратени по други причини - 167 дела, 15 са изпратени на друг съдебен изпълнител. </a:t>
            </a:r>
          </a:p>
        </p:txBody>
      </p:sp>
    </p:spTree>
    <p:extLst>
      <p:ext uri="{BB962C8B-B14F-4D97-AF65-F5344CB8AC3E}">
        <p14:creationId xmlns:p14="http://schemas.microsoft.com/office/powerpoint/2010/main" val="32461405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229600" cy="4525963"/>
          </a:xfrm>
        </p:spPr>
        <p:txBody>
          <a:bodyPr>
            <a:normAutofit fontScale="77500" lnSpcReduction="20000"/>
          </a:bodyPr>
          <a:lstStyle/>
          <a:p>
            <a:pPr marL="0" indent="0" algn="just">
              <a:buNone/>
            </a:pPr>
            <a:r>
              <a:rPr lang="ru-RU" dirty="0">
                <a:latin typeface="Arial Narrow" panose="020B0606020202030204" pitchFamily="34" charset="0"/>
              </a:rPr>
              <a:t> </a:t>
            </a:r>
            <a:r>
              <a:rPr lang="ru-RU" dirty="0" smtClean="0">
                <a:latin typeface="Arial Narrow" panose="020B0606020202030204" pitchFamily="34" charset="0"/>
              </a:rPr>
              <a:t>             </a:t>
            </a:r>
            <a:r>
              <a:rPr lang="bg-BG" dirty="0" smtClean="0">
                <a:solidFill>
                  <a:schemeClr val="bg1"/>
                </a:solidFill>
                <a:latin typeface="Arial Narrow" panose="020B0606020202030204" pitchFamily="34" charset="0"/>
              </a:rPr>
              <a:t>Събраните суми до края на отчетната 2023 година от държавните съдебни изпълнители   възлизат общо на 212 108 лева, от които 16 051 лева са за такси, 111 295 лева по изпълнителни листове. От общо събраните суми са платени доброволно 41 130 лв. </a:t>
            </a:r>
          </a:p>
          <a:p>
            <a:pPr marL="0" indent="0" algn="just">
              <a:buNone/>
            </a:pPr>
            <a:endParaRPr lang="bg-BG" dirty="0" smtClean="0">
              <a:solidFill>
                <a:schemeClr val="bg1"/>
              </a:solidFill>
              <a:latin typeface="Arial Narrow" panose="020B0606020202030204" pitchFamily="34" charset="0"/>
            </a:endParaRPr>
          </a:p>
          <a:p>
            <a:pPr marL="0" indent="0" algn="just">
              <a:buNone/>
            </a:pPr>
            <a:r>
              <a:rPr lang="bg-BG" dirty="0" smtClean="0">
                <a:solidFill>
                  <a:schemeClr val="bg1"/>
                </a:solidFill>
                <a:latin typeface="Arial Narrow" panose="020B0606020202030204" pitchFamily="34" charset="0"/>
              </a:rPr>
              <a:t>               Събраните суми  до края на отчетната 2022 година от държавните съдебни изпълнители възлизат общо на 179 669 лева, от които 12 705 лева са от държавни такси, 113 368 лева по изпълнителни листове. От общо събраните суми 179 669 лева са платени доброволно   35 391 лева.</a:t>
            </a:r>
          </a:p>
          <a:p>
            <a:pPr marL="0" indent="0" algn="just">
              <a:buNone/>
            </a:pPr>
            <a:endParaRPr lang="bg-BG" dirty="0">
              <a:solidFill>
                <a:schemeClr val="bg1"/>
              </a:solidFill>
              <a:latin typeface="Arial Narrow" panose="020B0606020202030204" pitchFamily="34" charset="0"/>
            </a:endParaRPr>
          </a:p>
          <a:p>
            <a:pPr marL="0" indent="0" algn="just">
              <a:buNone/>
            </a:pPr>
            <a:r>
              <a:rPr lang="bg-BG" dirty="0" smtClean="0">
                <a:solidFill>
                  <a:schemeClr val="bg1"/>
                </a:solidFill>
                <a:latin typeface="Arial Narrow" panose="020B0606020202030204" pitchFamily="34" charset="0"/>
              </a:rPr>
              <a:t>               През отчетният период има подадена една жалба срещу действията на държавните съдебни изпълнители. Което е и показател за високото качество на работа. </a:t>
            </a:r>
            <a:r>
              <a:rPr lang="bg-BG" sz="2800" dirty="0" smtClean="0"/>
              <a:t>	</a:t>
            </a:r>
          </a:p>
          <a:p>
            <a:pPr marL="0" indent="0">
              <a:buNone/>
            </a:pPr>
            <a:r>
              <a:rPr lang="ru-RU" sz="1800" dirty="0" smtClean="0"/>
              <a:t>  </a:t>
            </a:r>
            <a:r>
              <a:rPr lang="ru-RU" sz="1800" dirty="0"/>
              <a:t>	</a:t>
            </a:r>
            <a:endParaRPr lang="en-US" dirty="0"/>
          </a:p>
        </p:txBody>
      </p:sp>
    </p:spTree>
    <p:extLst>
      <p:ext uri="{BB962C8B-B14F-4D97-AF65-F5344CB8AC3E}">
        <p14:creationId xmlns:p14="http://schemas.microsoft.com/office/powerpoint/2010/main" val="34735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1600" y="332656"/>
            <a:ext cx="6984776" cy="720080"/>
          </a:xfrm>
        </p:spPr>
        <p:txBody>
          <a:bodyPr>
            <a:noAutofit/>
          </a:bodyPr>
          <a:lstStyle/>
          <a:p>
            <a:r>
              <a:rPr lang="ru-RU" sz="2400" b="1" dirty="0">
                <a:solidFill>
                  <a:srgbClr val="7030A0"/>
                </a:solidFill>
                <a:effectLst>
                  <a:outerShdw blurRad="38100" dist="38100" dir="2700000" algn="tl">
                    <a:srgbClr val="000000">
                      <a:alpha val="43137"/>
                    </a:srgbClr>
                  </a:outerShdw>
                </a:effectLst>
              </a:rPr>
              <a:t>4. </a:t>
            </a:r>
            <a:r>
              <a:rPr lang="ru-RU" sz="2400" b="1" dirty="0" err="1">
                <a:solidFill>
                  <a:srgbClr val="7030A0"/>
                </a:solidFill>
                <a:effectLst>
                  <a:outerShdw blurRad="38100" dist="38100" dir="2700000" algn="tl">
                    <a:srgbClr val="000000">
                      <a:alpha val="43137"/>
                    </a:srgbClr>
                  </a:outerShdw>
                </a:effectLst>
              </a:rPr>
              <a:t>Съдебна</a:t>
            </a:r>
            <a:r>
              <a:rPr lang="ru-RU" sz="2400" b="1" dirty="0">
                <a:solidFill>
                  <a:srgbClr val="7030A0"/>
                </a:solidFill>
                <a:effectLst>
                  <a:outerShdw blurRad="38100" dist="38100" dir="2700000" algn="tl">
                    <a:srgbClr val="000000">
                      <a:alpha val="43137"/>
                    </a:srgbClr>
                  </a:outerShdw>
                </a:effectLst>
              </a:rPr>
              <a:t> администрация. Структура. </a:t>
            </a:r>
            <a:r>
              <a:rPr lang="ru-RU" sz="2400" b="1" dirty="0" err="1">
                <a:solidFill>
                  <a:srgbClr val="7030A0"/>
                </a:solidFill>
                <a:effectLst>
                  <a:outerShdw blurRad="38100" dist="38100" dir="2700000" algn="tl">
                    <a:srgbClr val="000000">
                      <a:alpha val="43137"/>
                    </a:srgbClr>
                  </a:outerShdw>
                </a:effectLst>
              </a:rPr>
              <a:t>Кадрова</a:t>
            </a:r>
            <a:r>
              <a:rPr lang="ru-RU" sz="2400" b="1" dirty="0">
                <a:solidFill>
                  <a:srgbClr val="7030A0"/>
                </a:solidFill>
                <a:effectLst>
                  <a:outerShdw blurRad="38100" dist="38100" dir="2700000" algn="tl">
                    <a:srgbClr val="000000">
                      <a:alpha val="43137"/>
                    </a:srgbClr>
                  </a:outerShdw>
                </a:effectLst>
              </a:rPr>
              <a:t> </a:t>
            </a:r>
            <a:r>
              <a:rPr lang="ru-RU" sz="2400" b="1" dirty="0" err="1">
                <a:solidFill>
                  <a:srgbClr val="7030A0"/>
                </a:solidFill>
                <a:effectLst>
                  <a:outerShdw blurRad="38100" dist="38100" dir="2700000" algn="tl">
                    <a:srgbClr val="000000">
                      <a:alpha val="43137"/>
                    </a:srgbClr>
                  </a:outerShdw>
                </a:effectLst>
              </a:rPr>
              <a:t>обезпеченост</a:t>
            </a:r>
            <a:r>
              <a:rPr lang="ru-RU" sz="2400" b="1" dirty="0" smtClean="0">
                <a:solidFill>
                  <a:srgbClr val="7030A0"/>
                </a:solidFill>
                <a:effectLst>
                  <a:outerShdw blurRad="38100" dist="38100" dir="2700000" algn="tl">
                    <a:srgbClr val="000000">
                      <a:alpha val="43137"/>
                    </a:srgbClr>
                  </a:outerShdw>
                </a:effectLst>
              </a:rPr>
              <a:t>.</a:t>
            </a:r>
            <a:endParaRPr lang="en-US" sz="2400" dirty="0">
              <a:solidFill>
                <a:srgbClr val="7030A0"/>
              </a:solidFill>
            </a:endParaRPr>
          </a:p>
        </p:txBody>
      </p:sp>
      <p:sp>
        <p:nvSpPr>
          <p:cNvPr id="3" name="Content Placeholder 2"/>
          <p:cNvSpPr>
            <a:spLocks noGrp="1"/>
          </p:cNvSpPr>
          <p:nvPr>
            <p:ph idx="1"/>
          </p:nvPr>
        </p:nvSpPr>
        <p:spPr>
          <a:xfrm>
            <a:off x="457200" y="1196752"/>
            <a:ext cx="8229600" cy="5112568"/>
          </a:xfrm>
        </p:spPr>
        <p:txBody>
          <a:bodyPr>
            <a:noAutofit/>
          </a:bodyPr>
          <a:lstStyle/>
          <a:p>
            <a:pPr marL="0" indent="0" algn="just">
              <a:buNone/>
            </a:pPr>
            <a:r>
              <a:rPr lang="ru-RU" sz="1800" dirty="0" smtClean="0"/>
              <a:t>     </a:t>
            </a:r>
            <a:r>
              <a:rPr lang="ru-RU" sz="1800" dirty="0" err="1" smtClean="0">
                <a:solidFill>
                  <a:schemeClr val="bg1"/>
                </a:solidFill>
                <a:latin typeface="Arial Narrow" panose="020B0606020202030204" pitchFamily="34" charset="0"/>
              </a:rPr>
              <a:t>Съдебната</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администрация на Районен съд-Велики Преслав по щатно разписание се състои от административен секретар, съдебни служители от общата и съдебни служители от специализираната администрация</a:t>
            </a:r>
            <a:r>
              <a:rPr lang="ru-RU" sz="1800" dirty="0" smtClean="0">
                <a:solidFill>
                  <a:schemeClr val="bg1"/>
                </a:solidFill>
                <a:latin typeface="Arial Narrow" panose="020B0606020202030204" pitchFamily="34" charset="0"/>
              </a:rPr>
              <a:t>.</a:t>
            </a:r>
            <a:endParaRPr lang="ru-RU" sz="1200" dirty="0" smtClean="0">
              <a:solidFill>
                <a:schemeClr val="bg1"/>
              </a:solidFill>
              <a:latin typeface="Arial Narrow" panose="020B0606020202030204" pitchFamily="34" charset="0"/>
            </a:endParaRPr>
          </a:p>
          <a:p>
            <a:pPr marL="0" indent="0" algn="just">
              <a:buNone/>
            </a:pPr>
            <a:r>
              <a:rPr lang="ru-RU" sz="1800" dirty="0" smtClean="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През</a:t>
            </a:r>
            <a:r>
              <a:rPr lang="ru-RU" sz="1800" dirty="0" smtClean="0">
                <a:solidFill>
                  <a:schemeClr val="bg1"/>
                </a:solidFill>
                <a:latin typeface="Arial Narrow" panose="020B0606020202030204" pitchFamily="34" charset="0"/>
              </a:rPr>
              <a:t> 2023 </a:t>
            </a:r>
            <a:r>
              <a:rPr lang="ru-RU" sz="1800" dirty="0">
                <a:solidFill>
                  <a:schemeClr val="bg1"/>
                </a:solidFill>
                <a:latin typeface="Arial Narrow" panose="020B0606020202030204" pitchFamily="34" charset="0"/>
              </a:rPr>
              <a:t>година няма промени в щатната численост на съдебната администрация на Районен съд-Велики Преслав, която се състои по щат от </a:t>
            </a:r>
            <a:r>
              <a:rPr lang="ru-RU" sz="1800" dirty="0" err="1">
                <a:solidFill>
                  <a:schemeClr val="bg1"/>
                </a:solidFill>
                <a:latin typeface="Arial Narrow" panose="020B0606020202030204" pitchFamily="34" charset="0"/>
              </a:rPr>
              <a:t>шестнадесет</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служители, </a:t>
            </a:r>
            <a:r>
              <a:rPr lang="bg-BG" sz="1800" dirty="0" smtClean="0">
                <a:solidFill>
                  <a:schemeClr val="bg1"/>
                </a:solidFill>
                <a:latin typeface="Arial Narrow" panose="020B0606020202030204" pitchFamily="34" charset="0"/>
              </a:rPr>
              <a:t>който е запълнен изцяло</a:t>
            </a:r>
            <a:r>
              <a:rPr lang="ru-RU" sz="1800" dirty="0" smtClean="0">
                <a:solidFill>
                  <a:schemeClr val="bg1"/>
                </a:solidFill>
                <a:latin typeface="Arial Narrow" panose="020B0606020202030204" pitchFamily="34" charset="0"/>
              </a:rPr>
              <a:t>. </a:t>
            </a:r>
          </a:p>
          <a:p>
            <a:pPr marL="0" indent="0" algn="just">
              <a:buNone/>
            </a:pPr>
            <a:r>
              <a:rPr lang="bg-BG" sz="1800" dirty="0" smtClean="0">
                <a:solidFill>
                  <a:schemeClr val="bg1"/>
                </a:solidFill>
                <a:latin typeface="Arial Narrow" panose="020B0606020202030204" pitchFamily="34" charset="0"/>
              </a:rPr>
              <a:t>      Специализираната администрация на Районен съд-Велики Преслав е организирана както следва: Регистратура; Съдебно деловодство-граждански и наказателни дела;  Съдебни секретари; Архив; Съдебно-изпълнителна служба; Бюро за съдимост; Връчване на призовки и съдебни книжа. Служба „Съдебно деловодство” включва 4 съдебни деловодители: 2-ма по граждански дела и 2-ма деловодители по наказателни дела. Един от съдебните деловодители, обработващ наказателните дела, изпълнява и функциите на архивар. Също един от съдебните деловодители, обработващ граждански дела изпълнява и функциите на деловодител-регистратура, поради липса на такъв щат в съда. Връчването на призовките и съдебните книжа се извършва от служител на длъжност „</a:t>
            </a:r>
            <a:r>
              <a:rPr lang="bg-BG" sz="1800" dirty="0" err="1" smtClean="0">
                <a:solidFill>
                  <a:schemeClr val="bg1"/>
                </a:solidFill>
                <a:latin typeface="Arial Narrow" panose="020B0606020202030204" pitchFamily="34" charset="0"/>
              </a:rPr>
              <a:t>Призовкар</a:t>
            </a:r>
            <a:r>
              <a:rPr lang="bg-BG" sz="1800" dirty="0" smtClean="0">
                <a:solidFill>
                  <a:schemeClr val="bg1"/>
                </a:solidFill>
                <a:latin typeface="Arial Narrow" panose="020B0606020202030204" pitchFamily="34" charset="0"/>
              </a:rPr>
              <a:t>“. Има три щатни бройки „Съдебен секретар“. </a:t>
            </a:r>
            <a:r>
              <a:rPr lang="ru-RU" sz="1800" dirty="0" smtClean="0">
                <a:solidFill>
                  <a:schemeClr val="bg1"/>
                </a:solidFill>
                <a:latin typeface="Arial Narrow" panose="020B0606020202030204" pitchFamily="34" charset="0"/>
              </a:rPr>
              <a:t>В </a:t>
            </a:r>
            <a:r>
              <a:rPr lang="ru-RU" sz="1800" dirty="0">
                <a:solidFill>
                  <a:schemeClr val="bg1"/>
                </a:solidFill>
                <a:latin typeface="Arial Narrow" panose="020B0606020202030204" pitchFamily="34" charset="0"/>
              </a:rPr>
              <a:t>„Бюро </a:t>
            </a:r>
            <a:r>
              <a:rPr lang="ru-RU" sz="1800" dirty="0" err="1">
                <a:solidFill>
                  <a:schemeClr val="bg1"/>
                </a:solidFill>
                <a:latin typeface="Arial Narrow" panose="020B0606020202030204" pitchFamily="34" charset="0"/>
              </a:rPr>
              <a:t>съдимост</a:t>
            </a:r>
            <a:r>
              <a:rPr lang="ru-RU" sz="1800" dirty="0">
                <a:solidFill>
                  <a:schemeClr val="bg1"/>
                </a:solidFill>
                <a:latin typeface="Arial Narrow" panose="020B0606020202030204" pitchFamily="34" charset="0"/>
              </a:rPr>
              <a:t>“ </a:t>
            </a:r>
            <a:r>
              <a:rPr lang="ru-RU" sz="1800" dirty="0" err="1">
                <a:solidFill>
                  <a:schemeClr val="bg1"/>
                </a:solidFill>
                <a:latin typeface="Arial Narrow" panose="020B0606020202030204" pitchFamily="34" charset="0"/>
              </a:rPr>
              <a:t>дейността</a:t>
            </a:r>
            <a:r>
              <a:rPr lang="ru-RU" sz="1800" dirty="0">
                <a:solidFill>
                  <a:schemeClr val="bg1"/>
                </a:solidFill>
                <a:latin typeface="Arial Narrow" panose="020B0606020202030204" pitchFamily="34" charset="0"/>
              </a:rPr>
              <a:t> се </a:t>
            </a:r>
            <a:r>
              <a:rPr lang="ru-RU" sz="1800" dirty="0" err="1">
                <a:solidFill>
                  <a:schemeClr val="bg1"/>
                </a:solidFill>
                <a:latin typeface="Arial Narrow" panose="020B0606020202030204" pitchFamily="34" charset="0"/>
              </a:rPr>
              <a:t>изпълнява</a:t>
            </a:r>
            <a:r>
              <a:rPr lang="ru-RU" sz="1800" dirty="0">
                <a:solidFill>
                  <a:schemeClr val="bg1"/>
                </a:solidFill>
                <a:latin typeface="Arial Narrow" panose="020B0606020202030204" pitchFamily="34" charset="0"/>
              </a:rPr>
              <a:t> от един </a:t>
            </a:r>
            <a:r>
              <a:rPr lang="ru-RU" sz="1800" dirty="0" err="1">
                <a:solidFill>
                  <a:schemeClr val="bg1"/>
                </a:solidFill>
                <a:latin typeface="Arial Narrow" panose="020B0606020202030204" pitchFamily="34" charset="0"/>
              </a:rPr>
              <a:t>деловодител</a:t>
            </a:r>
            <a:r>
              <a:rPr lang="ru-RU" sz="1800" dirty="0">
                <a:solidFill>
                  <a:schemeClr val="bg1"/>
                </a:solidFill>
                <a:latin typeface="Arial Narrow" panose="020B0606020202030204" pitchFamily="34" charset="0"/>
              </a:rPr>
              <a:t>, </a:t>
            </a:r>
            <a:r>
              <a:rPr lang="ru-RU" sz="1800" dirty="0" err="1">
                <a:solidFill>
                  <a:schemeClr val="bg1"/>
                </a:solidFill>
                <a:latin typeface="Arial Narrow" panose="020B0606020202030204" pitchFamily="34" charset="0"/>
              </a:rPr>
              <a:t>както</a:t>
            </a:r>
            <a:r>
              <a:rPr lang="ru-RU" sz="1800" dirty="0">
                <a:solidFill>
                  <a:schemeClr val="bg1"/>
                </a:solidFill>
                <a:latin typeface="Arial Narrow" panose="020B0606020202030204" pitchFamily="34" charset="0"/>
              </a:rPr>
              <a:t> и един </a:t>
            </a:r>
            <a:r>
              <a:rPr lang="ru-RU" sz="1800" dirty="0" err="1">
                <a:solidFill>
                  <a:schemeClr val="bg1"/>
                </a:solidFill>
                <a:latin typeface="Arial Narrow" panose="020B0606020202030204" pitchFamily="34" charset="0"/>
              </a:rPr>
              <a:t>деловодител</a:t>
            </a:r>
            <a:r>
              <a:rPr lang="ru-RU" sz="1800" dirty="0">
                <a:solidFill>
                  <a:schemeClr val="bg1"/>
                </a:solidFill>
                <a:latin typeface="Arial Narrow" panose="020B0606020202030204" pitchFamily="34" charset="0"/>
              </a:rPr>
              <a:t> </a:t>
            </a:r>
            <a:r>
              <a:rPr lang="ru-RU" sz="1800" dirty="0" err="1">
                <a:solidFill>
                  <a:schemeClr val="bg1"/>
                </a:solidFill>
                <a:latin typeface="Arial Narrow" panose="020B0606020202030204" pitchFamily="34" charset="0"/>
              </a:rPr>
              <a:t>работи</a:t>
            </a:r>
            <a:r>
              <a:rPr lang="ru-RU" sz="1800" dirty="0">
                <a:solidFill>
                  <a:schemeClr val="bg1"/>
                </a:solidFill>
                <a:latin typeface="Arial Narrow" panose="020B0606020202030204" pitchFamily="34" charset="0"/>
              </a:rPr>
              <a:t> в </a:t>
            </a:r>
            <a:r>
              <a:rPr lang="ru-RU" sz="1800" dirty="0" err="1">
                <a:solidFill>
                  <a:schemeClr val="bg1"/>
                </a:solidFill>
                <a:latin typeface="Arial Narrow" panose="020B0606020202030204" pitchFamily="34" charset="0"/>
              </a:rPr>
              <a:t>съдебно-изпълнителна</a:t>
            </a:r>
            <a:r>
              <a:rPr lang="ru-RU" sz="1800" dirty="0">
                <a:solidFill>
                  <a:schemeClr val="bg1"/>
                </a:solidFill>
                <a:latin typeface="Arial Narrow" panose="020B0606020202030204" pitchFamily="34" charset="0"/>
              </a:rPr>
              <a:t> служба</a:t>
            </a:r>
            <a:endParaRPr lang="ru-RU" sz="1800" dirty="0" smtClean="0">
              <a:solidFill>
                <a:schemeClr val="bg1"/>
              </a:solidFill>
              <a:latin typeface="Arial Narrow" panose="020B0606020202030204" pitchFamily="34" charset="0"/>
            </a:endParaRPr>
          </a:p>
          <a:p>
            <a:pPr marL="0" indent="0" algn="just">
              <a:buNone/>
            </a:pPr>
            <a:endParaRPr lang="ru-RU" sz="1800" dirty="0">
              <a:latin typeface="Arial Narrow" panose="020B0606020202030204" pitchFamily="34" charset="0"/>
            </a:endParaRPr>
          </a:p>
          <a:p>
            <a:pPr marL="0" indent="0" algn="just">
              <a:buNone/>
            </a:pPr>
            <a:endParaRPr lang="ru-RU" sz="1800" dirty="0" smtClean="0"/>
          </a:p>
          <a:p>
            <a:pPr marL="0" indent="0" algn="just">
              <a:buNone/>
            </a:pPr>
            <a:endParaRPr lang="ru-RU" sz="1800" dirty="0"/>
          </a:p>
          <a:p>
            <a:pPr marL="0" indent="0" algn="just">
              <a:buNone/>
            </a:pPr>
            <a:endParaRPr lang="ru-RU" sz="1800" dirty="0" smtClean="0"/>
          </a:p>
          <a:p>
            <a:pPr marL="0" indent="0" algn="just">
              <a:buNone/>
            </a:pPr>
            <a:r>
              <a:rPr lang="ru-RU" sz="1800" dirty="0" smtClean="0"/>
              <a:t>	</a:t>
            </a:r>
            <a:endParaRPr lang="bg-BG" sz="1800" dirty="0"/>
          </a:p>
        </p:txBody>
      </p:sp>
    </p:spTree>
    <p:extLst>
      <p:ext uri="{BB962C8B-B14F-4D97-AF65-F5344CB8AC3E}">
        <p14:creationId xmlns:p14="http://schemas.microsoft.com/office/powerpoint/2010/main" val="34770505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57200" y="476672"/>
            <a:ext cx="8229600" cy="5832648"/>
          </a:xfrm>
        </p:spPr>
        <p:txBody>
          <a:bodyPr>
            <a:normAutofit lnSpcReduction="10000"/>
          </a:bodyPr>
          <a:lstStyle/>
          <a:p>
            <a:pPr marL="0" indent="0" algn="just">
              <a:buNone/>
            </a:pPr>
            <a:r>
              <a:rPr lang="bg-BG" sz="1800" dirty="0" smtClean="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В Районен съд - Велики Преслав работи един съдия по вписванията. </a:t>
            </a:r>
          </a:p>
          <a:p>
            <a:pPr marL="0" indent="0" algn="just">
              <a:buNone/>
            </a:pPr>
            <a:endParaRPr lang="bg-BG" sz="2000" dirty="0" smtClean="0">
              <a:solidFill>
                <a:schemeClr val="bg1"/>
              </a:solidFill>
              <a:latin typeface="Arial Narrow" panose="020B0606020202030204" pitchFamily="34" charset="0"/>
            </a:endParaRPr>
          </a:p>
          <a:p>
            <a:pPr marL="0" indent="0" algn="just">
              <a:buNone/>
            </a:pPr>
            <a:r>
              <a:rPr lang="bg-BG" sz="2000" dirty="0" smtClean="0">
                <a:solidFill>
                  <a:schemeClr val="bg1"/>
                </a:solidFill>
                <a:latin typeface="Arial Narrow" panose="020B0606020202030204" pitchFamily="34" charset="0"/>
              </a:rPr>
              <a:t>         През изминалата 2023 г. са извършени 3538 вписвания, през 2022 г. – 4019 вписвания. От извършените вписвания през отчетната 2023 година, продажби са 936, аренди 621, наеми 293, дарения 292. От извършените вписвания през отчетната 2022 година продажби са 1022, аренди 469, наеми 404, дарения 292.</a:t>
            </a:r>
          </a:p>
          <a:p>
            <a:pPr marL="0" indent="0" algn="just">
              <a:buNone/>
            </a:pPr>
            <a:endParaRPr lang="bg-BG" sz="2000" dirty="0" smtClean="0">
              <a:solidFill>
                <a:schemeClr val="bg1"/>
              </a:solidFill>
              <a:latin typeface="Arial Narrow" panose="020B0606020202030204" pitchFamily="34" charset="0"/>
            </a:endParaRPr>
          </a:p>
          <a:p>
            <a:pPr marL="0" indent="0" algn="just">
              <a:buNone/>
            </a:pPr>
            <a:r>
              <a:rPr lang="bg-BG" sz="2000" dirty="0" smtClean="0">
                <a:solidFill>
                  <a:schemeClr val="bg1"/>
                </a:solidFill>
                <a:latin typeface="Arial Narrow" panose="020B0606020202030204" pitchFamily="34" charset="0"/>
              </a:rPr>
              <a:t>         През 2023 г. са събрани  98 277 лева държавни такси, а през 2022 г. са събрани  69 545 лева </a:t>
            </a:r>
            <a:r>
              <a:rPr lang="bg-BG" sz="2000" dirty="0">
                <a:solidFill>
                  <a:schemeClr val="bg1"/>
                </a:solidFill>
                <a:latin typeface="Arial Narrow" panose="020B0606020202030204" pitchFamily="34" charset="0"/>
              </a:rPr>
              <a:t>д</a:t>
            </a:r>
            <a:r>
              <a:rPr lang="bg-BG" sz="2000" dirty="0" smtClean="0">
                <a:solidFill>
                  <a:schemeClr val="bg1"/>
                </a:solidFill>
                <a:latin typeface="Arial Narrow" panose="020B0606020202030204" pitchFamily="34" charset="0"/>
              </a:rPr>
              <a:t>ържавни такси.  </a:t>
            </a:r>
          </a:p>
          <a:p>
            <a:pPr marL="0" indent="0" algn="just">
              <a:buNone/>
            </a:pPr>
            <a:r>
              <a:rPr lang="bg-BG" sz="2000" dirty="0" smtClean="0">
                <a:solidFill>
                  <a:schemeClr val="bg1"/>
                </a:solidFill>
                <a:latin typeface="Arial Narrow" panose="020B0606020202030204" pitchFamily="34" charset="0"/>
              </a:rPr>
              <a:t>         През 2023 г. са извършени 563 писмени справки и 145 устни справки, издадени са 1046 преписи, </a:t>
            </a:r>
            <a:r>
              <a:rPr lang="bg-BG" sz="2000" dirty="0">
                <a:solidFill>
                  <a:schemeClr val="bg1"/>
                </a:solidFill>
                <a:latin typeface="Arial Narrow" panose="020B0606020202030204" pitchFamily="34" charset="0"/>
              </a:rPr>
              <a:t>9</a:t>
            </a:r>
            <a:r>
              <a:rPr lang="bg-BG" sz="2000" dirty="0" smtClean="0">
                <a:solidFill>
                  <a:schemeClr val="bg1"/>
                </a:solidFill>
                <a:latin typeface="Arial Narrow" panose="020B0606020202030204" pitchFamily="34" charset="0"/>
              </a:rPr>
              <a:t> отбелязвания и 176 заличавания в регистрите.</a:t>
            </a:r>
          </a:p>
          <a:p>
            <a:pPr marL="0" indent="0" algn="just">
              <a:buNone/>
            </a:pP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        През 2022 г. са извършени 728 писмени справки и 204 устни справки, издадени са 1117 преписи, 13 отбелязвания и 175 заличавания в регистрите.</a:t>
            </a:r>
          </a:p>
          <a:p>
            <a:pPr marL="0" indent="0" algn="just">
              <a:buNone/>
            </a:pPr>
            <a:endParaRPr lang="bg-BG" sz="2000" dirty="0" smtClean="0">
              <a:solidFill>
                <a:schemeClr val="bg1"/>
              </a:solidFill>
              <a:latin typeface="Arial Narrow" panose="020B0606020202030204" pitchFamily="34" charset="0"/>
            </a:endParaRPr>
          </a:p>
          <a:p>
            <a:pPr marL="0" indent="0" algn="just">
              <a:buNone/>
            </a:pPr>
            <a:r>
              <a:rPr lang="bg-BG" sz="2000" dirty="0" smtClean="0">
                <a:solidFill>
                  <a:schemeClr val="bg1"/>
                </a:solidFill>
                <a:latin typeface="Arial Narrow" panose="020B0606020202030204" pitchFamily="34" charset="0"/>
              </a:rPr>
              <a:t>           През отчетната година няма обжалвани откази на съдията по вписванията, от което може да се направи извод за много добрата работа на съдията по вписванията. Постановени са пет отказа от вписване на една аренда, два отказа от вещни права и два отказа за вписване на актове за общинска собственост, които не са обжалвани.</a:t>
            </a:r>
          </a:p>
          <a:p>
            <a:endParaRPr lang="bg-BG" sz="1800" dirty="0"/>
          </a:p>
        </p:txBody>
      </p:sp>
    </p:spTree>
    <p:extLst>
      <p:ext uri="{BB962C8B-B14F-4D97-AF65-F5344CB8AC3E}">
        <p14:creationId xmlns:p14="http://schemas.microsoft.com/office/powerpoint/2010/main" val="17873340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38338"/>
          </a:xfrm>
        </p:spPr>
        <p:txBody>
          <a:bodyPr>
            <a:noAutofit/>
          </a:bodyPr>
          <a:lstStyle/>
          <a:p>
            <a:r>
              <a:rPr lang="ru-RU" sz="3600" dirty="0">
                <a:solidFill>
                  <a:srgbClr val="7030A0"/>
                </a:solidFill>
              </a:rPr>
              <a:t>IX. ПРОВЕРКИ ОТ ИНСПЕКТОРАТА КЪМ ВИСШИЯ СЪДЕБЕН СЪВЕТ, ОКРЪЖЕН СЪД – ШУМЕН И ДРУГИ ОРГАНИ. РЕВИЗИОННА ДЕЙНОСТ ПРЕЗ </a:t>
            </a:r>
            <a:r>
              <a:rPr lang="ru-RU" sz="3600" dirty="0" smtClean="0">
                <a:solidFill>
                  <a:srgbClr val="7030A0"/>
                </a:solidFill>
              </a:rPr>
              <a:t>2022 </a:t>
            </a:r>
            <a:r>
              <a:rPr lang="ru-RU" sz="3600" dirty="0">
                <a:solidFill>
                  <a:srgbClr val="7030A0"/>
                </a:solidFill>
              </a:rPr>
              <a:t>ГОДИНА.</a:t>
            </a:r>
            <a:endParaRPr lang="bg-BG" sz="3600" dirty="0">
              <a:solidFill>
                <a:srgbClr val="7030A0"/>
              </a:solidFill>
            </a:endParaRPr>
          </a:p>
        </p:txBody>
      </p:sp>
      <p:sp>
        <p:nvSpPr>
          <p:cNvPr id="3" name="Content Placeholder 2"/>
          <p:cNvSpPr>
            <a:spLocks noGrp="1"/>
          </p:cNvSpPr>
          <p:nvPr>
            <p:ph idx="1"/>
          </p:nvPr>
        </p:nvSpPr>
        <p:spPr>
          <a:xfrm>
            <a:off x="457200" y="2996952"/>
            <a:ext cx="8229600" cy="3600400"/>
          </a:xfrm>
        </p:spPr>
        <p:txBody>
          <a:bodyPr>
            <a:normAutofit/>
          </a:bodyPr>
          <a:lstStyle/>
          <a:p>
            <a:pPr marL="0" indent="0" algn="just">
              <a:buNone/>
            </a:pPr>
            <a:r>
              <a:rPr lang="ru-RU" dirty="0"/>
              <a:t> </a:t>
            </a:r>
            <a:endParaRPr lang="ru-RU" dirty="0" smtClean="0"/>
          </a:p>
          <a:p>
            <a:pPr marL="0" indent="0" algn="just">
              <a:buNone/>
            </a:pPr>
            <a:r>
              <a:rPr lang="ru-RU" sz="1800" dirty="0" smtClean="0"/>
              <a:t>	</a:t>
            </a:r>
            <a:r>
              <a:rPr lang="ru-RU" sz="1800" dirty="0" err="1" smtClean="0">
                <a:solidFill>
                  <a:schemeClr val="bg1"/>
                </a:solidFill>
                <a:latin typeface="Arial Narrow" panose="020B0606020202030204" pitchFamily="34" charset="0"/>
              </a:rPr>
              <a:t>През</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месец </a:t>
            </a:r>
            <a:r>
              <a:rPr lang="ru-RU" sz="1800" dirty="0" err="1">
                <a:solidFill>
                  <a:schemeClr val="bg1"/>
                </a:solidFill>
                <a:latin typeface="Arial Narrow" panose="020B0606020202030204" pitchFamily="34" charset="0"/>
              </a:rPr>
              <a:t>януари</a:t>
            </a:r>
            <a:r>
              <a:rPr lang="ru-RU" sz="1800" dirty="0">
                <a:solidFill>
                  <a:schemeClr val="bg1"/>
                </a:solidFill>
                <a:latin typeface="Arial Narrow" panose="020B0606020202030204" pitchFamily="34" charset="0"/>
              </a:rPr>
              <a:t>  </a:t>
            </a:r>
            <a:r>
              <a:rPr lang="ru-RU" sz="1800" dirty="0" smtClean="0">
                <a:solidFill>
                  <a:schemeClr val="bg1"/>
                </a:solidFill>
                <a:latin typeface="Arial Narrow" panose="020B0606020202030204" pitchFamily="34" charset="0"/>
              </a:rPr>
              <a:t>2024 </a:t>
            </a:r>
            <a:r>
              <a:rPr lang="ru-RU" sz="1800" dirty="0">
                <a:solidFill>
                  <a:schemeClr val="bg1"/>
                </a:solidFill>
                <a:latin typeface="Arial Narrow" panose="020B0606020202030204" pitchFamily="34" charset="0"/>
              </a:rPr>
              <a:t>г. бе извършена  проверка от страна на </a:t>
            </a:r>
            <a:r>
              <a:rPr lang="ru-RU" sz="1800" dirty="0" err="1">
                <a:solidFill>
                  <a:schemeClr val="bg1"/>
                </a:solidFill>
                <a:latin typeface="Arial Narrow" panose="020B0606020202030204" pitchFamily="34" charset="0"/>
              </a:rPr>
              <a:t>Окръжен</a:t>
            </a:r>
            <a:r>
              <a:rPr lang="ru-RU" sz="1800" dirty="0">
                <a:solidFill>
                  <a:schemeClr val="bg1"/>
                </a:solidFill>
                <a:latin typeface="Arial Narrow" panose="020B0606020202030204" pitchFamily="34" charset="0"/>
              </a:rPr>
              <a:t> </a:t>
            </a:r>
            <a:r>
              <a:rPr lang="ru-RU" sz="1800" dirty="0" err="1" smtClean="0">
                <a:solidFill>
                  <a:schemeClr val="bg1"/>
                </a:solidFill>
                <a:latin typeface="Arial Narrow" panose="020B0606020202030204" pitchFamily="34" charset="0"/>
              </a:rPr>
              <a:t>съд</a:t>
            </a:r>
            <a:r>
              <a:rPr lang="ru-RU" sz="1800" dirty="0" smtClean="0">
                <a:solidFill>
                  <a:schemeClr val="bg1"/>
                </a:solidFill>
                <a:latin typeface="Arial Narrow" panose="020B0606020202030204" pitchFamily="34" charset="0"/>
              </a:rPr>
              <a:t> - Шумен</a:t>
            </a:r>
            <a:r>
              <a:rPr lang="ru-RU" sz="1800" dirty="0">
                <a:solidFill>
                  <a:schemeClr val="bg1"/>
                </a:solidFill>
                <a:latin typeface="Arial Narrow" panose="020B0606020202030204" pitchFamily="34" charset="0"/>
              </a:rPr>
              <a:t>, по отношение на гражданските и наказателните дела, съдебно-изпълнителна служба и на съдията по вписванията при ВПРС. Обхватът на проверката бе за периода от </a:t>
            </a:r>
            <a:r>
              <a:rPr lang="ru-RU" sz="1800" dirty="0" smtClean="0">
                <a:solidFill>
                  <a:schemeClr val="bg1"/>
                </a:solidFill>
                <a:latin typeface="Arial Narrow" panose="020B0606020202030204" pitchFamily="34" charset="0"/>
              </a:rPr>
              <a:t>01.01.2023г</a:t>
            </a:r>
            <a:r>
              <a:rPr lang="ru-RU" sz="1800" dirty="0">
                <a:solidFill>
                  <a:schemeClr val="bg1"/>
                </a:solidFill>
                <a:latin typeface="Arial Narrow" panose="020B0606020202030204" pitchFamily="34" charset="0"/>
              </a:rPr>
              <a:t>. - </a:t>
            </a:r>
            <a:r>
              <a:rPr lang="ru-RU" sz="1800" dirty="0" smtClean="0">
                <a:solidFill>
                  <a:schemeClr val="bg1"/>
                </a:solidFill>
                <a:latin typeface="Arial Narrow" panose="020B0606020202030204" pitchFamily="34" charset="0"/>
              </a:rPr>
              <a:t>31.12.2023г</a:t>
            </a:r>
            <a:r>
              <a:rPr lang="ru-RU" sz="1800">
                <a:solidFill>
                  <a:schemeClr val="bg1"/>
                </a:solidFill>
                <a:latin typeface="Arial Narrow" panose="020B0606020202030204" pitchFamily="34" charset="0"/>
              </a:rPr>
              <a:t>. </a:t>
            </a:r>
            <a:endParaRPr lang="ru-RU" sz="1800" smtClean="0">
              <a:solidFill>
                <a:schemeClr val="bg1"/>
              </a:solidFill>
              <a:latin typeface="Arial Narrow" panose="020B0606020202030204" pitchFamily="34" charset="0"/>
            </a:endParaRPr>
          </a:p>
          <a:p>
            <a:pPr marL="0" indent="0" algn="just">
              <a:buNone/>
            </a:pPr>
            <a:endParaRPr lang="ru-RU" sz="1800" dirty="0">
              <a:solidFill>
                <a:schemeClr val="bg1"/>
              </a:solidFill>
              <a:latin typeface="Arial Narrow" panose="020B0606020202030204" pitchFamily="34" charset="0"/>
            </a:endParaRPr>
          </a:p>
          <a:p>
            <a:pPr marL="0" indent="0" algn="just">
              <a:buNone/>
            </a:pPr>
            <a:r>
              <a:rPr lang="ru-RU" sz="1800" dirty="0">
                <a:solidFill>
                  <a:schemeClr val="bg1"/>
                </a:solidFill>
                <a:latin typeface="Arial Narrow" panose="020B0606020202030204" pitchFamily="34" charset="0"/>
              </a:rPr>
              <a:t>	През годината не са извършвани проверки от ИВСС.</a:t>
            </a:r>
          </a:p>
          <a:p>
            <a:pPr marL="0" indent="0">
              <a:buNone/>
            </a:pPr>
            <a:endParaRPr lang="bg-BG" dirty="0"/>
          </a:p>
        </p:txBody>
      </p:sp>
    </p:spTree>
    <p:extLst>
      <p:ext uri="{BB962C8B-B14F-4D97-AF65-F5344CB8AC3E}">
        <p14:creationId xmlns:p14="http://schemas.microsoft.com/office/powerpoint/2010/main" val="32493472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r>
              <a:rPr lang="ru-RU" sz="3600" dirty="0">
                <a:solidFill>
                  <a:srgbClr val="7030A0"/>
                </a:solidFill>
              </a:rPr>
              <a:t>X. ДЕЙНОСТ НА СЪДЕБНАТА АДМИНИСТРАЦИЯ</a:t>
            </a:r>
            <a:endParaRPr lang="bg-BG" sz="3600" dirty="0">
              <a:solidFill>
                <a:srgbClr val="7030A0"/>
              </a:solidFill>
            </a:endParaRPr>
          </a:p>
        </p:txBody>
      </p:sp>
      <p:sp>
        <p:nvSpPr>
          <p:cNvPr id="3" name="Content Placeholder 2"/>
          <p:cNvSpPr>
            <a:spLocks noGrp="1"/>
          </p:cNvSpPr>
          <p:nvPr>
            <p:ph idx="1"/>
          </p:nvPr>
        </p:nvSpPr>
        <p:spPr>
          <a:xfrm>
            <a:off x="457200" y="1268760"/>
            <a:ext cx="8229600" cy="5472608"/>
          </a:xfrm>
        </p:spPr>
        <p:txBody>
          <a:bodyPr>
            <a:normAutofit fontScale="32500" lnSpcReduction="20000"/>
          </a:bodyPr>
          <a:lstStyle/>
          <a:p>
            <a:pPr marL="0" indent="0" algn="just">
              <a:buNone/>
            </a:pPr>
            <a:r>
              <a:rPr lang="ru-RU" dirty="0">
                <a:latin typeface="Arial Narrow" panose="020B0606020202030204" pitchFamily="34" charset="0"/>
              </a:rPr>
              <a:t>                 </a:t>
            </a:r>
            <a:r>
              <a:rPr lang="ru-RU" dirty="0" smtClean="0">
                <a:latin typeface="Arial Narrow" panose="020B0606020202030204" pitchFamily="34" charset="0"/>
              </a:rPr>
              <a:t> </a:t>
            </a:r>
            <a:r>
              <a:rPr lang="bg-BG" sz="5500" dirty="0" smtClean="0">
                <a:solidFill>
                  <a:schemeClr val="bg1"/>
                </a:solidFill>
                <a:latin typeface="Arial Narrow" panose="020B0606020202030204" pitchFamily="34" charset="0"/>
              </a:rPr>
              <a:t>При осъществяването на своята дейност съдебните служители от администрацията на Районен съд-Велики Преслав се ръководят от разпоредбите на Закона за съдебната власт, Правилника за администрацията на съдилищата, Правилника за вътрешния трудов ред в Районен съд-Велики Преслав, Етичния кодекс на служителите в съдебната администрация, утвърдените от председателя на съда Вътрешни правила и заповеди, свързани с работата на администрацията.</a:t>
            </a:r>
          </a:p>
          <a:p>
            <a:pPr marL="0" indent="0" algn="just">
              <a:buNone/>
            </a:pPr>
            <a:r>
              <a:rPr lang="bg-BG" sz="5500" dirty="0">
                <a:solidFill>
                  <a:schemeClr val="bg1"/>
                </a:solidFill>
                <a:latin typeface="Arial Narrow" panose="020B0606020202030204" pitchFamily="34" charset="0"/>
              </a:rPr>
              <a:t> </a:t>
            </a:r>
            <a:r>
              <a:rPr lang="bg-BG" sz="5500" dirty="0" smtClean="0">
                <a:solidFill>
                  <a:schemeClr val="bg1"/>
                </a:solidFill>
                <a:latin typeface="Arial Narrow" panose="020B0606020202030204" pitchFamily="34" charset="0"/>
              </a:rPr>
              <a:t>         През отчетната година, са актуализирани използваните деловодни програми и софтуерни продукти за обработване на делата, изключително се подобри работата с ЕИСС.</a:t>
            </a:r>
          </a:p>
          <a:p>
            <a:pPr marL="0" indent="0" algn="just">
              <a:buNone/>
            </a:pPr>
            <a:r>
              <a:rPr lang="en-US" sz="5500" dirty="0" smtClean="0">
                <a:solidFill>
                  <a:schemeClr val="bg1"/>
                </a:solidFill>
                <a:latin typeface="Arial Narrow" panose="020B0606020202030204" pitchFamily="34" charset="0"/>
              </a:rPr>
              <a:t>          </a:t>
            </a:r>
            <a:r>
              <a:rPr lang="bg-BG" sz="5500" dirty="0" smtClean="0">
                <a:solidFill>
                  <a:schemeClr val="bg1"/>
                </a:solidFill>
                <a:latin typeface="Arial Narrow" panose="020B0606020202030204" pitchFamily="34" charset="0"/>
              </a:rPr>
              <a:t>След включването на Районен съд</a:t>
            </a:r>
            <a:r>
              <a:rPr lang="en-US" sz="5500" dirty="0" smtClean="0">
                <a:solidFill>
                  <a:schemeClr val="bg1"/>
                </a:solidFill>
                <a:latin typeface="Arial Narrow" panose="020B0606020202030204" pitchFamily="34" charset="0"/>
              </a:rPr>
              <a:t> -</a:t>
            </a:r>
            <a:r>
              <a:rPr lang="bg-BG" sz="5500" dirty="0" smtClean="0">
                <a:solidFill>
                  <a:schemeClr val="bg1"/>
                </a:solidFill>
                <a:latin typeface="Arial Narrow" panose="020B0606020202030204" pitchFamily="34" charset="0"/>
              </a:rPr>
              <a:t> Велики Преслав в Единния портал за електронно правосъдие /през 2018 г./, ползването му се увеличи от страните по делата през 202</a:t>
            </a:r>
            <a:r>
              <a:rPr lang="en-US" sz="5500" dirty="0" smtClean="0">
                <a:solidFill>
                  <a:schemeClr val="bg1"/>
                </a:solidFill>
                <a:latin typeface="Arial Narrow" panose="020B0606020202030204" pitchFamily="34" charset="0"/>
              </a:rPr>
              <a:t>3</a:t>
            </a:r>
            <a:r>
              <a:rPr lang="bg-BG" sz="5500" dirty="0" smtClean="0">
                <a:solidFill>
                  <a:schemeClr val="bg1"/>
                </a:solidFill>
                <a:latin typeface="Arial Narrow" panose="020B0606020202030204" pitchFamily="34" charset="0"/>
              </a:rPr>
              <a:t> г. преимуществено </a:t>
            </a:r>
            <a:r>
              <a:rPr lang="bg-BG" sz="5500" dirty="0">
                <a:solidFill>
                  <a:schemeClr val="bg1"/>
                </a:solidFill>
                <a:latin typeface="Arial Narrow" panose="020B0606020202030204" pitchFamily="34" charset="0"/>
              </a:rPr>
              <a:t>п</a:t>
            </a:r>
            <a:r>
              <a:rPr lang="bg-BG" sz="5500" dirty="0" smtClean="0">
                <a:solidFill>
                  <a:schemeClr val="bg1"/>
                </a:solidFill>
                <a:latin typeface="Arial Narrow" panose="020B0606020202030204" pitchFamily="34" charset="0"/>
              </a:rPr>
              <a:t>о граждански дела и по АНД образувани въз основа на жалби срещу НП, предвид воденето на електронни дела, в деловодната програма ЕИСС. Съдебните книжа се връчват и чрез ССЕВ съгласно измененията в процесуалните закони. </a:t>
            </a:r>
          </a:p>
          <a:p>
            <a:pPr marL="0" indent="0" algn="just">
              <a:buNone/>
            </a:pPr>
            <a:r>
              <a:rPr lang="bg-BG" sz="5500" dirty="0">
                <a:solidFill>
                  <a:schemeClr val="bg1"/>
                </a:solidFill>
                <a:latin typeface="Arial Narrow" panose="020B0606020202030204" pitchFamily="34" charset="0"/>
              </a:rPr>
              <a:t> </a:t>
            </a:r>
            <a:r>
              <a:rPr lang="bg-BG" sz="5500" dirty="0" smtClean="0">
                <a:solidFill>
                  <a:schemeClr val="bg1"/>
                </a:solidFill>
                <a:latin typeface="Arial Narrow" panose="020B0606020202030204" pitchFamily="34" charset="0"/>
              </a:rPr>
              <a:t>         Дейността на съдебната администрация в Районен съд – Велики Преслав по правило и по закон е дейност, която подпомага работата на съдиите, но за съжаление в тази дейност остават огромни обеми от неотчетена работа, вложени усилия, усвоени нови знания и умения, ползване на действащи процедури, едновременно с това и на нови такива, които да са адекватни на поставените изисквания и зададените параметри предвид техническите и формални изисквания за работа с ЕИСС и измененията в процесуалните закони по повод постъпването на книжата в съда. </a:t>
            </a:r>
            <a:r>
              <a:rPr lang="ru-RU" dirty="0">
                <a:solidFill>
                  <a:schemeClr val="bg1"/>
                </a:solidFill>
                <a:latin typeface="Arial Narrow" panose="020B0606020202030204" pitchFamily="34" charset="0"/>
              </a:rPr>
              <a:t>	</a:t>
            </a:r>
          </a:p>
          <a:p>
            <a:pPr marL="0" indent="0">
              <a:buNone/>
            </a:pPr>
            <a:endParaRPr lang="bg-BG" dirty="0">
              <a:latin typeface="Arial Narrow" panose="020B0606020202030204" pitchFamily="34" charset="0"/>
            </a:endParaRPr>
          </a:p>
        </p:txBody>
      </p:sp>
    </p:spTree>
    <p:extLst>
      <p:ext uri="{BB962C8B-B14F-4D97-AF65-F5344CB8AC3E}">
        <p14:creationId xmlns:p14="http://schemas.microsoft.com/office/powerpoint/2010/main" val="1127750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p:spPr>
        <p:txBody>
          <a:bodyPr>
            <a:normAutofit/>
          </a:bodyPr>
          <a:lstStyle/>
          <a:p>
            <a:pPr marL="0" indent="0" algn="just">
              <a:buNone/>
            </a:pPr>
            <a:r>
              <a:rPr lang="bg-BG" sz="2600" dirty="0" smtClean="0"/>
              <a:t>           </a:t>
            </a:r>
            <a:r>
              <a:rPr lang="bg-BG" sz="1900" dirty="0" smtClean="0">
                <a:solidFill>
                  <a:schemeClr val="bg1"/>
                </a:solidFill>
                <a:latin typeface="Arial Narrow" panose="020B0606020202030204" pitchFamily="34" charset="0"/>
              </a:rPr>
              <a:t>Дейността на Бюрото за съдимост при Районен съд - Велики Преслав се осъществява от един съдебен деловодител, като за 2023 г. са издадени 638 броя свидетелства за съдимост и 230 броя справки за съдимост. Администрирането на бюлетините, справките и свидетелствата за съдимост през календарната 2023 г. се осъществява от дежурния съдия. </a:t>
            </a:r>
          </a:p>
          <a:p>
            <a:pPr marL="0" indent="0" algn="just">
              <a:buNone/>
            </a:pPr>
            <a:r>
              <a:rPr lang="bg-BG" sz="1900" dirty="0" smtClean="0">
                <a:solidFill>
                  <a:schemeClr val="bg1"/>
                </a:solidFill>
                <a:latin typeface="Arial Narrow" panose="020B0606020202030204" pitchFamily="34" charset="0"/>
              </a:rPr>
              <a:t>             Постоянно се актуализират съществуващите вътрешни правила и политики, свързани пряко с работата на магистратите и съдебните служители. </a:t>
            </a:r>
          </a:p>
          <a:p>
            <a:pPr marL="0" indent="0" algn="just">
              <a:buNone/>
            </a:pPr>
            <a:r>
              <a:rPr lang="bg-BG" sz="1900" dirty="0">
                <a:solidFill>
                  <a:schemeClr val="bg1"/>
                </a:solidFill>
                <a:latin typeface="Arial Narrow" panose="020B0606020202030204" pitchFamily="34" charset="0"/>
              </a:rPr>
              <a:t> </a:t>
            </a:r>
            <a:r>
              <a:rPr lang="bg-BG" sz="1900" dirty="0" smtClean="0">
                <a:solidFill>
                  <a:schemeClr val="bg1"/>
                </a:solidFill>
                <a:latin typeface="Arial Narrow" panose="020B0606020202030204" pitchFamily="34" charset="0"/>
              </a:rPr>
              <a:t>            Провеждат се Общи събрания на съдиите за подобряване на организацията на работата и равномерното разпределение на натовареността между съдиите. </a:t>
            </a:r>
          </a:p>
          <a:p>
            <a:pPr marL="0" indent="0" algn="just">
              <a:buNone/>
            </a:pPr>
            <a:r>
              <a:rPr lang="bg-BG" sz="1900" dirty="0" smtClean="0">
                <a:solidFill>
                  <a:schemeClr val="bg1"/>
                </a:solidFill>
                <a:latin typeface="Arial Narrow" panose="020B0606020202030204" pitchFamily="34" charset="0"/>
              </a:rPr>
              <a:t>             През годината няма постъпили писмени сигнали или жалби, от страна на граждани или адвокати, по отношение работата на служителите от администрацията.</a:t>
            </a:r>
          </a:p>
          <a:p>
            <a:pPr marL="0" indent="0" algn="just">
              <a:buNone/>
            </a:pPr>
            <a:endParaRPr lang="en-US" dirty="0">
              <a:solidFill>
                <a:schemeClr val="bg1"/>
              </a:solidFill>
            </a:endParaRPr>
          </a:p>
        </p:txBody>
      </p:sp>
    </p:spTree>
    <p:extLst>
      <p:ext uri="{BB962C8B-B14F-4D97-AF65-F5344CB8AC3E}">
        <p14:creationId xmlns:p14="http://schemas.microsoft.com/office/powerpoint/2010/main" val="39412756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435280" cy="6408712"/>
          </a:xfrm>
        </p:spPr>
        <p:txBody>
          <a:bodyPr>
            <a:normAutofit fontScale="55000" lnSpcReduction="20000"/>
          </a:bodyPr>
          <a:lstStyle/>
          <a:p>
            <a:pPr marL="0" indent="0">
              <a:buNone/>
            </a:pPr>
            <a:r>
              <a:rPr lang="ru-RU" sz="5800" b="1" dirty="0" smtClean="0">
                <a:solidFill>
                  <a:srgbClr val="7030A0"/>
                </a:solidFill>
                <a:latin typeface="Arial Narrow" panose="020B0606020202030204" pitchFamily="34" charset="0"/>
              </a:rPr>
              <a:t>           ХI</a:t>
            </a:r>
            <a:r>
              <a:rPr lang="ru-RU" sz="5800" b="1" dirty="0">
                <a:solidFill>
                  <a:srgbClr val="7030A0"/>
                </a:solidFill>
                <a:latin typeface="Arial Narrow" panose="020B0606020202030204" pitchFamily="34" charset="0"/>
              </a:rPr>
              <a:t>. МАТЕРИАЛНА И </a:t>
            </a:r>
            <a:r>
              <a:rPr lang="ru-RU" sz="5800" b="1" dirty="0" smtClean="0">
                <a:solidFill>
                  <a:srgbClr val="7030A0"/>
                </a:solidFill>
                <a:latin typeface="Arial Narrow" panose="020B0606020202030204" pitchFamily="34" charset="0"/>
              </a:rPr>
              <a:t>ФИНАНСОВА</a:t>
            </a:r>
          </a:p>
          <a:p>
            <a:pPr marL="0" indent="0">
              <a:buNone/>
            </a:pPr>
            <a:r>
              <a:rPr lang="ru-RU" sz="5800" b="1" dirty="0" smtClean="0">
                <a:solidFill>
                  <a:srgbClr val="7030A0"/>
                </a:solidFill>
                <a:latin typeface="Arial Narrow" panose="020B0606020202030204" pitchFamily="34" charset="0"/>
              </a:rPr>
              <a:t> ОБЕЗПЕЧЕНОСТ</a:t>
            </a:r>
            <a:r>
              <a:rPr lang="ru-RU" sz="5800" b="1" dirty="0">
                <a:solidFill>
                  <a:srgbClr val="7030A0"/>
                </a:solidFill>
                <a:latin typeface="Arial Narrow" panose="020B0606020202030204" pitchFamily="34" charset="0"/>
              </a:rPr>
              <a:t>. </a:t>
            </a:r>
            <a:r>
              <a:rPr lang="ru-RU" sz="5800" b="1" dirty="0" smtClean="0">
                <a:solidFill>
                  <a:srgbClr val="7030A0"/>
                </a:solidFill>
                <a:latin typeface="Arial Narrow" panose="020B0606020202030204" pitchFamily="34" charset="0"/>
              </a:rPr>
              <a:t>ТЕХНИЧЕСКА ОБЕЗПЕЧЕНОСТ            </a:t>
            </a:r>
          </a:p>
          <a:p>
            <a:pPr marL="0" indent="0">
              <a:buNone/>
            </a:pPr>
            <a:r>
              <a:rPr lang="ru-RU" sz="5800" b="1" dirty="0">
                <a:solidFill>
                  <a:srgbClr val="7030A0"/>
                </a:solidFill>
                <a:latin typeface="Arial Narrow" panose="020B0606020202030204" pitchFamily="34" charset="0"/>
              </a:rPr>
              <a:t> </a:t>
            </a:r>
            <a:r>
              <a:rPr lang="ru-RU" sz="5800" b="1" dirty="0" smtClean="0">
                <a:solidFill>
                  <a:srgbClr val="7030A0"/>
                </a:solidFill>
                <a:latin typeface="Arial Narrow" panose="020B0606020202030204" pitchFamily="34" charset="0"/>
              </a:rPr>
              <a:t>        И </a:t>
            </a:r>
            <a:r>
              <a:rPr lang="ru-RU" sz="5800" b="1" dirty="0">
                <a:solidFill>
                  <a:srgbClr val="7030A0"/>
                </a:solidFill>
                <a:latin typeface="Arial Narrow" panose="020B0606020202030204" pitchFamily="34" charset="0"/>
              </a:rPr>
              <a:t>ИНФОРМАЦИОННО ОСИГУРЯВАНЕ</a:t>
            </a:r>
            <a:r>
              <a:rPr lang="ru-RU" sz="5800" dirty="0">
                <a:solidFill>
                  <a:srgbClr val="7030A0"/>
                </a:solidFill>
                <a:latin typeface="Arial Narrow" panose="020B0606020202030204" pitchFamily="34" charset="0"/>
              </a:rPr>
              <a:t>.</a:t>
            </a:r>
          </a:p>
          <a:p>
            <a:pPr marL="0" indent="0" algn="just">
              <a:buNone/>
            </a:pPr>
            <a:r>
              <a:rPr lang="ru-RU" dirty="0">
                <a:latin typeface="Arial Narrow" panose="020B0606020202030204" pitchFamily="34" charset="0"/>
              </a:rPr>
              <a:t>	</a:t>
            </a:r>
            <a:endParaRPr lang="ru-RU" dirty="0" smtClean="0">
              <a:latin typeface="Arial Narrow" panose="020B0606020202030204" pitchFamily="34" charset="0"/>
            </a:endParaRPr>
          </a:p>
          <a:p>
            <a:pPr marL="0" indent="0" algn="just">
              <a:buNone/>
            </a:pPr>
            <a:r>
              <a:rPr lang="ru-RU" sz="3300" dirty="0">
                <a:latin typeface="Arial Narrow" panose="020B0606020202030204" pitchFamily="34" charset="0"/>
              </a:rPr>
              <a:t> </a:t>
            </a:r>
            <a:r>
              <a:rPr lang="ru-RU" sz="3300" dirty="0" smtClean="0">
                <a:latin typeface="Arial Narrow" panose="020B0606020202030204" pitchFamily="34" charset="0"/>
              </a:rPr>
              <a:t>                 </a:t>
            </a:r>
            <a:r>
              <a:rPr lang="bg-BG" sz="3300" dirty="0" smtClean="0">
                <a:solidFill>
                  <a:schemeClr val="bg1"/>
                </a:solidFill>
                <a:latin typeface="Arial Narrow" panose="020B0606020202030204" pitchFamily="34" charset="0"/>
              </a:rPr>
              <a:t>През 2023 г. в достатъчна степен е налице техническа обезпеченост на съда, която е подобрена чрез подмяна на старата техника и допълване с нова - компютри, скенери и др., поради навлизане на електронното правосъдие. Следва да се отбележи, че в Районен съд – Велики Преслав са създадени едни от най-добрите условия за работа на магистрати и съдебни служители, както от битов, така и от административен характер. Районен съд – Велики Преслав продължава да бъде един от най-добре обезпечените органи на съдебната власт в страната, по отношение на материалната, финансова и техническа обезпеченост. </a:t>
            </a:r>
          </a:p>
          <a:p>
            <a:pPr marL="0" indent="0" algn="just">
              <a:buNone/>
            </a:pPr>
            <a:endParaRPr lang="bg-BG" sz="3300" dirty="0" smtClean="0">
              <a:solidFill>
                <a:schemeClr val="bg1"/>
              </a:solidFill>
              <a:latin typeface="Arial Narrow" panose="020B0606020202030204" pitchFamily="34" charset="0"/>
            </a:endParaRPr>
          </a:p>
          <a:p>
            <a:pPr marL="0" indent="0" algn="just">
              <a:buNone/>
            </a:pPr>
            <a:endParaRPr lang="bg-BG" sz="3300" dirty="0" smtClean="0">
              <a:solidFill>
                <a:schemeClr val="bg1"/>
              </a:solidFill>
              <a:latin typeface="Arial Narrow" panose="020B0606020202030204" pitchFamily="34" charset="0"/>
            </a:endParaRPr>
          </a:p>
          <a:p>
            <a:pPr marL="0" indent="0" algn="just">
              <a:buNone/>
            </a:pPr>
            <a:r>
              <a:rPr lang="ru-RU" sz="6500" b="1" dirty="0" smtClean="0">
                <a:solidFill>
                  <a:srgbClr val="7030A0"/>
                </a:solidFill>
                <a:latin typeface="Arial Narrow" panose="020B0606020202030204" pitchFamily="34" charset="0"/>
              </a:rPr>
              <a:t>                 ХII.СГРАДЕН </a:t>
            </a:r>
            <a:r>
              <a:rPr lang="ru-RU" sz="6500" b="1" dirty="0">
                <a:solidFill>
                  <a:srgbClr val="7030A0"/>
                </a:solidFill>
                <a:latin typeface="Arial Narrow" panose="020B0606020202030204" pitchFamily="34" charset="0"/>
              </a:rPr>
              <a:t>ФОНД.</a:t>
            </a:r>
          </a:p>
          <a:p>
            <a:pPr marL="0" indent="0">
              <a:buNone/>
            </a:pPr>
            <a:endParaRPr lang="ru-RU" dirty="0">
              <a:solidFill>
                <a:schemeClr val="bg1"/>
              </a:solidFill>
              <a:latin typeface="Arial Narrow" panose="020B0606020202030204" pitchFamily="34" charset="0"/>
            </a:endParaRPr>
          </a:p>
          <a:p>
            <a:pPr marL="0" indent="0" algn="just">
              <a:buNone/>
            </a:pPr>
            <a:r>
              <a:rPr lang="ru-RU" dirty="0">
                <a:solidFill>
                  <a:schemeClr val="bg1"/>
                </a:solidFill>
                <a:latin typeface="Arial Narrow" panose="020B0606020202030204" pitchFamily="34" charset="0"/>
              </a:rPr>
              <a:t>	</a:t>
            </a:r>
            <a:r>
              <a:rPr lang="ru-RU" sz="3300" dirty="0">
                <a:solidFill>
                  <a:schemeClr val="bg1"/>
                </a:solidFill>
                <a:latin typeface="Arial Narrow" panose="020B0606020202030204" pitchFamily="34" charset="0"/>
              </a:rPr>
              <a:t>Няма промяна в сградния фонд през </a:t>
            </a:r>
            <a:r>
              <a:rPr lang="ru-RU" sz="3300" dirty="0" err="1">
                <a:solidFill>
                  <a:schemeClr val="bg1"/>
                </a:solidFill>
                <a:latin typeface="Arial Narrow" panose="020B0606020202030204" pitchFamily="34" charset="0"/>
              </a:rPr>
              <a:t>изминалата</a:t>
            </a:r>
            <a:r>
              <a:rPr lang="ru-RU" sz="3300" dirty="0">
                <a:solidFill>
                  <a:schemeClr val="bg1"/>
                </a:solidFill>
                <a:latin typeface="Arial Narrow" panose="020B0606020202030204" pitchFamily="34" charset="0"/>
              </a:rPr>
              <a:t> </a:t>
            </a:r>
            <a:r>
              <a:rPr lang="ru-RU" sz="3300" dirty="0" smtClean="0">
                <a:solidFill>
                  <a:schemeClr val="bg1"/>
                </a:solidFill>
                <a:latin typeface="Arial Narrow" panose="020B0606020202030204" pitchFamily="34" charset="0"/>
              </a:rPr>
              <a:t>2023 </a:t>
            </a:r>
            <a:r>
              <a:rPr lang="ru-RU" sz="3300" dirty="0">
                <a:solidFill>
                  <a:schemeClr val="bg1"/>
                </a:solidFill>
                <a:latin typeface="Arial Narrow" panose="020B0606020202030204" pitchFamily="34" charset="0"/>
              </a:rPr>
              <a:t>г. </a:t>
            </a:r>
            <a:r>
              <a:rPr lang="ru-RU" sz="3300" dirty="0" err="1" smtClean="0">
                <a:solidFill>
                  <a:schemeClr val="bg1"/>
                </a:solidFill>
                <a:latin typeface="Arial Narrow" panose="020B0606020202030204" pitchFamily="34" charset="0"/>
              </a:rPr>
              <a:t>Създадени</a:t>
            </a:r>
            <a:r>
              <a:rPr lang="ru-RU" sz="3300" dirty="0" smtClean="0">
                <a:solidFill>
                  <a:schemeClr val="bg1"/>
                </a:solidFill>
                <a:latin typeface="Arial Narrow" panose="020B0606020202030204" pitchFamily="34" charset="0"/>
              </a:rPr>
              <a:t> </a:t>
            </a:r>
            <a:r>
              <a:rPr lang="ru-RU" sz="3300" dirty="0" err="1" smtClean="0">
                <a:solidFill>
                  <a:schemeClr val="bg1"/>
                </a:solidFill>
                <a:latin typeface="Arial Narrow" panose="020B0606020202030204" pitchFamily="34" charset="0"/>
              </a:rPr>
              <a:t>са</a:t>
            </a:r>
            <a:r>
              <a:rPr lang="ru-RU" sz="3300" dirty="0" smtClean="0">
                <a:solidFill>
                  <a:schemeClr val="bg1"/>
                </a:solidFill>
                <a:latin typeface="Arial Narrow" panose="020B0606020202030204" pitchFamily="34" charset="0"/>
              </a:rPr>
              <a:t> </a:t>
            </a:r>
            <a:r>
              <a:rPr lang="ru-RU" sz="3300" dirty="0">
                <a:solidFill>
                  <a:schemeClr val="bg1"/>
                </a:solidFill>
                <a:latin typeface="Arial Narrow" panose="020B0606020202030204" pitchFamily="34" charset="0"/>
              </a:rPr>
              <a:t>много добри условия </a:t>
            </a:r>
            <a:r>
              <a:rPr lang="ru-RU" sz="3300" dirty="0" smtClean="0">
                <a:solidFill>
                  <a:schemeClr val="bg1"/>
                </a:solidFill>
                <a:latin typeface="Arial Narrow" panose="020B0606020202030204" pitchFamily="34" charset="0"/>
              </a:rPr>
              <a:t>и организация, </a:t>
            </a:r>
            <a:r>
              <a:rPr lang="ru-RU" sz="3300" dirty="0" err="1" smtClean="0">
                <a:solidFill>
                  <a:schemeClr val="bg1"/>
                </a:solidFill>
                <a:latin typeface="Arial Narrow" panose="020B0606020202030204" pitchFamily="34" charset="0"/>
              </a:rPr>
              <a:t>както</a:t>
            </a:r>
            <a:r>
              <a:rPr lang="ru-RU" sz="3300" dirty="0" smtClean="0">
                <a:solidFill>
                  <a:schemeClr val="bg1"/>
                </a:solidFill>
                <a:latin typeface="Arial Narrow" panose="020B0606020202030204" pitchFamily="34" charset="0"/>
              </a:rPr>
              <a:t> на </a:t>
            </a:r>
            <a:r>
              <a:rPr lang="ru-RU" sz="3300" dirty="0" err="1" smtClean="0">
                <a:solidFill>
                  <a:schemeClr val="bg1"/>
                </a:solidFill>
                <a:latin typeface="Arial Narrow" panose="020B0606020202030204" pitchFamily="34" charset="0"/>
              </a:rPr>
              <a:t>страните</a:t>
            </a:r>
            <a:r>
              <a:rPr lang="ru-RU" sz="3300" dirty="0" smtClean="0">
                <a:solidFill>
                  <a:schemeClr val="bg1"/>
                </a:solidFill>
                <a:latin typeface="Arial Narrow" panose="020B0606020202030204" pitchFamily="34" charset="0"/>
              </a:rPr>
              <a:t> по </a:t>
            </a:r>
            <a:r>
              <a:rPr lang="ru-RU" sz="3300" dirty="0">
                <a:solidFill>
                  <a:schemeClr val="bg1"/>
                </a:solidFill>
                <a:latin typeface="Arial Narrow" panose="020B0606020202030204" pitchFamily="34" charset="0"/>
              </a:rPr>
              <a:t>делата, така и за всички граждани, които посещават Съдебната палата. </a:t>
            </a:r>
            <a:r>
              <a:rPr lang="ru-RU" sz="3300" dirty="0" err="1" smtClean="0">
                <a:solidFill>
                  <a:schemeClr val="bg1"/>
                </a:solidFill>
                <a:latin typeface="Arial Narrow" panose="020B0606020202030204" pitchFamily="34" charset="0"/>
              </a:rPr>
              <a:t>Предстои</a:t>
            </a:r>
            <a:r>
              <a:rPr lang="ru-RU" sz="3300" dirty="0" smtClean="0">
                <a:solidFill>
                  <a:schemeClr val="bg1"/>
                </a:solidFill>
                <a:latin typeface="Arial Narrow" panose="020B0606020202030204" pitchFamily="34" charset="0"/>
              </a:rPr>
              <a:t> да се </a:t>
            </a:r>
            <a:r>
              <a:rPr lang="ru-RU" sz="3300" dirty="0" err="1" smtClean="0">
                <a:solidFill>
                  <a:schemeClr val="bg1"/>
                </a:solidFill>
                <a:latin typeface="Arial Narrow" panose="020B0606020202030204" pitchFamily="34" charset="0"/>
              </a:rPr>
              <a:t>извърши</a:t>
            </a:r>
            <a:r>
              <a:rPr lang="ru-RU" sz="3300" dirty="0" smtClean="0">
                <a:solidFill>
                  <a:schemeClr val="bg1"/>
                </a:solidFill>
                <a:latin typeface="Arial Narrow" panose="020B0606020202030204" pitchFamily="34" charset="0"/>
              </a:rPr>
              <a:t> ремонт на </a:t>
            </a:r>
            <a:r>
              <a:rPr lang="ru-RU" sz="3300" dirty="0" err="1" smtClean="0">
                <a:solidFill>
                  <a:schemeClr val="bg1"/>
                </a:solidFill>
                <a:latin typeface="Arial Narrow" panose="020B0606020202030204" pitchFamily="34" charset="0"/>
              </a:rPr>
              <a:t>фасадата</a:t>
            </a:r>
            <a:r>
              <a:rPr lang="ru-RU" sz="3300" dirty="0" smtClean="0">
                <a:solidFill>
                  <a:schemeClr val="bg1"/>
                </a:solidFill>
                <a:latin typeface="Arial Narrow" panose="020B0606020202030204" pitchFamily="34" charset="0"/>
              </a:rPr>
              <a:t> на </a:t>
            </a:r>
            <a:r>
              <a:rPr lang="ru-RU" sz="3300" dirty="0" err="1" smtClean="0">
                <a:solidFill>
                  <a:schemeClr val="bg1"/>
                </a:solidFill>
                <a:latin typeface="Arial Narrow" panose="020B0606020202030204" pitchFamily="34" charset="0"/>
              </a:rPr>
              <a:t>сградата</a:t>
            </a:r>
            <a:r>
              <a:rPr lang="ru-RU" sz="3300" dirty="0" smtClean="0">
                <a:solidFill>
                  <a:schemeClr val="bg1"/>
                </a:solidFill>
                <a:latin typeface="Arial Narrow" panose="020B0606020202030204" pitchFamily="34" charset="0"/>
              </a:rPr>
              <a:t>.</a:t>
            </a:r>
          </a:p>
          <a:p>
            <a:pPr marL="0" indent="0">
              <a:buNone/>
            </a:pPr>
            <a:endParaRPr lang="bg-BG" sz="3300" dirty="0"/>
          </a:p>
        </p:txBody>
      </p:sp>
    </p:spTree>
    <p:extLst>
      <p:ext uri="{BB962C8B-B14F-4D97-AF65-F5344CB8AC3E}">
        <p14:creationId xmlns:p14="http://schemas.microsoft.com/office/powerpoint/2010/main" val="149293325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584176"/>
          </a:xfrm>
        </p:spPr>
        <p:txBody>
          <a:bodyPr>
            <a:noAutofit/>
          </a:bodyPr>
          <a:lstStyle/>
          <a:p>
            <a:r>
              <a:rPr lang="ru-RU" sz="3200" dirty="0">
                <a:solidFill>
                  <a:srgbClr val="7030A0"/>
                </a:solidFill>
              </a:rPr>
              <a:t>ХIII. ОТЧЕТ-АНАЛИЗ ПО ИЗПЪЛНЕНИЕ НА КОМУНИКАЦИОННАТА СТРАТЕГИЯ. ИНИЦИАТИВИ. СЪБИТИЯ.</a:t>
            </a:r>
            <a:endParaRPr lang="bg-BG" sz="3200" dirty="0">
              <a:solidFill>
                <a:srgbClr val="7030A0"/>
              </a:solidFill>
            </a:endParaRPr>
          </a:p>
        </p:txBody>
      </p:sp>
      <p:sp>
        <p:nvSpPr>
          <p:cNvPr id="3" name="Content Placeholder 2"/>
          <p:cNvSpPr>
            <a:spLocks noGrp="1"/>
          </p:cNvSpPr>
          <p:nvPr>
            <p:ph idx="1"/>
          </p:nvPr>
        </p:nvSpPr>
        <p:spPr>
          <a:xfrm>
            <a:off x="395536" y="2492896"/>
            <a:ext cx="8229600" cy="3960440"/>
          </a:xfrm>
        </p:spPr>
        <p:txBody>
          <a:bodyPr>
            <a:normAutofit fontScale="85000" lnSpcReduction="10000"/>
          </a:bodyPr>
          <a:lstStyle/>
          <a:p>
            <a:pPr marL="0" indent="0" algn="just">
              <a:buNone/>
            </a:pPr>
            <a:r>
              <a:rPr lang="ru-RU" dirty="0" smtClean="0">
                <a:solidFill>
                  <a:schemeClr val="bg1"/>
                </a:solidFill>
              </a:rPr>
              <a:t>       </a:t>
            </a:r>
            <a:r>
              <a:rPr lang="bg-BG" sz="2000" dirty="0" smtClean="0">
                <a:solidFill>
                  <a:schemeClr val="bg1"/>
                </a:solidFill>
                <a:latin typeface="Arial Narrow" panose="020B0606020202030204" pitchFamily="34" charset="0"/>
              </a:rPr>
              <a:t>През миналата година в Районен съд - Велики Преслав бе проведен  „Ден на отворените врати“ на  26.10.2023 г. на тема „Престъпления свързани с държане на наркотични вещества и престъпления свързани с употребата на наркотични вещества“. Присъстваха ученици от 10 б клас при ПТГ „Симеон Велики“, гр.В.Преслав с г-жа Галина Стефанова. Председателят на съда проведе беседа, в която разясни видовете наркотични вещества, вредите от тях и престъпленията свързани с държането, разпространението и употребата им. </a:t>
            </a:r>
          </a:p>
          <a:p>
            <a:pPr marL="0" indent="0" algn="just">
              <a:buNone/>
            </a:pPr>
            <a:r>
              <a:rPr lang="bg-BG" sz="2000" dirty="0">
                <a:solidFill>
                  <a:schemeClr val="bg1"/>
                </a:solidFill>
                <a:latin typeface="Arial Narrow" panose="020B0606020202030204" pitchFamily="34" charset="0"/>
              </a:rPr>
              <a:t> </a:t>
            </a:r>
            <a:r>
              <a:rPr lang="bg-BG" sz="2000" dirty="0" smtClean="0">
                <a:solidFill>
                  <a:schemeClr val="bg1"/>
                </a:solidFill>
                <a:latin typeface="Arial Narrow" panose="020B0606020202030204" pitchFamily="34" charset="0"/>
              </a:rPr>
              <a:t>         На 06.11.2023 г. в Районен съд – Велики Преслав се проведе занятие по програмата „Детско полицейско управление“ с ученици от </a:t>
            </a:r>
            <a:r>
              <a:rPr lang="en-US" sz="2000" dirty="0" smtClean="0">
                <a:solidFill>
                  <a:schemeClr val="bg1"/>
                </a:solidFill>
                <a:latin typeface="Arial Narrow" panose="020B0606020202030204" pitchFamily="34" charset="0"/>
              </a:rPr>
              <a:t>VI </a:t>
            </a:r>
            <a:r>
              <a:rPr lang="bg-BG" sz="2000" dirty="0" smtClean="0">
                <a:solidFill>
                  <a:schemeClr val="bg1"/>
                </a:solidFill>
                <a:latin typeface="Arial Narrow" panose="020B0606020202030204" pitchFamily="34" charset="0"/>
              </a:rPr>
              <a:t>клас на СУ „Паисий Хилендарски“, гр.Върбица. Децата бяха водени от инспектор ДПС при РУ гр.Велики Преслав Красимира Димитрова. Председателят на съда – Дияна Петрова разясни на учениците принципа на разделение на властите, функциите на съда и как протича съдебния процес. С участие на децата беше проведен </a:t>
            </a:r>
            <a:r>
              <a:rPr lang="bg-BG" sz="2000" dirty="0" err="1" smtClean="0">
                <a:solidFill>
                  <a:schemeClr val="bg1"/>
                </a:solidFill>
                <a:latin typeface="Arial Narrow" panose="020B0606020202030204" pitchFamily="34" charset="0"/>
              </a:rPr>
              <a:t>симулативен</a:t>
            </a:r>
            <a:r>
              <a:rPr lang="bg-BG" sz="2000" dirty="0" smtClean="0">
                <a:solidFill>
                  <a:schemeClr val="bg1"/>
                </a:solidFill>
                <a:latin typeface="Arial Narrow" panose="020B0606020202030204" pitchFamily="34" charset="0"/>
              </a:rPr>
              <a:t> съдебен процес по Наказателно дело за престъпление кражба.</a:t>
            </a:r>
          </a:p>
          <a:p>
            <a:pPr marL="0" indent="0">
              <a:buNone/>
            </a:pPr>
            <a:r>
              <a:rPr lang="bg-BG" sz="2000" dirty="0" smtClean="0">
                <a:solidFill>
                  <a:schemeClr val="bg1"/>
                </a:solidFill>
                <a:latin typeface="Arial Narrow" panose="020B0606020202030204" pitchFamily="34" charset="0"/>
              </a:rPr>
              <a:t>         През 2023г. не са постъпвали запитвания по Закона за достъп до обществена информация</a:t>
            </a:r>
          </a:p>
          <a:p>
            <a:pPr marL="0" indent="0">
              <a:buNone/>
            </a:pPr>
            <a:endParaRPr lang="bg-BG" dirty="0"/>
          </a:p>
        </p:txBody>
      </p:sp>
    </p:spTree>
    <p:extLst>
      <p:ext uri="{BB962C8B-B14F-4D97-AF65-F5344CB8AC3E}">
        <p14:creationId xmlns:p14="http://schemas.microsoft.com/office/powerpoint/2010/main" val="8511584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en-US" sz="3600" dirty="0">
                <a:solidFill>
                  <a:srgbClr val="7030A0"/>
                </a:solidFill>
              </a:rPr>
              <a:t>XIV. </a:t>
            </a:r>
            <a:r>
              <a:rPr lang="bg-BG" sz="3600" dirty="0">
                <a:solidFill>
                  <a:srgbClr val="7030A0"/>
                </a:solidFill>
              </a:rPr>
              <a:t>ЗАКЛЮЧЕНИЕ</a:t>
            </a:r>
          </a:p>
        </p:txBody>
      </p:sp>
      <p:sp>
        <p:nvSpPr>
          <p:cNvPr id="3" name="Content Placeholder 2"/>
          <p:cNvSpPr>
            <a:spLocks noGrp="1"/>
          </p:cNvSpPr>
          <p:nvPr>
            <p:ph idx="1"/>
          </p:nvPr>
        </p:nvSpPr>
        <p:spPr>
          <a:xfrm>
            <a:off x="457200" y="836712"/>
            <a:ext cx="8229600" cy="5904656"/>
          </a:xfrm>
        </p:spPr>
        <p:txBody>
          <a:bodyPr>
            <a:noAutofit/>
          </a:bodyPr>
          <a:lstStyle/>
          <a:p>
            <a:pPr marL="0" indent="0" algn="just">
              <a:buNone/>
            </a:pPr>
            <a:r>
              <a:rPr lang="bg-BG" sz="1600" dirty="0" smtClean="0">
                <a:solidFill>
                  <a:srgbClr val="002060"/>
                </a:solidFill>
                <a:latin typeface="Arial Narrow" panose="020B0606020202030204" pitchFamily="34" charset="0"/>
              </a:rPr>
              <a:t>        </a:t>
            </a:r>
            <a:r>
              <a:rPr lang="bg-BG" sz="1600" dirty="0" smtClean="0">
                <a:solidFill>
                  <a:schemeClr val="bg1"/>
                </a:solidFill>
                <a:latin typeface="Arial Narrow" panose="020B0606020202030204" pitchFamily="34" charset="0"/>
              </a:rPr>
              <a:t>След попълване на щата на съдиите в Районен съд – Велики Преслав през отчетната 202</a:t>
            </a:r>
            <a:r>
              <a:rPr lang="en-US" sz="1600" dirty="0" smtClean="0">
                <a:solidFill>
                  <a:schemeClr val="bg1"/>
                </a:solidFill>
                <a:latin typeface="Arial Narrow" panose="020B0606020202030204" pitchFamily="34" charset="0"/>
              </a:rPr>
              <a:t>3</a:t>
            </a:r>
            <a:r>
              <a:rPr lang="bg-BG" sz="1600" dirty="0" smtClean="0">
                <a:solidFill>
                  <a:schemeClr val="bg1"/>
                </a:solidFill>
                <a:latin typeface="Arial Narrow" panose="020B0606020202030204" pitchFamily="34" charset="0"/>
              </a:rPr>
              <a:t> година </a:t>
            </a:r>
            <a:r>
              <a:rPr lang="bg-BG" sz="1600" dirty="0">
                <a:solidFill>
                  <a:schemeClr val="bg1"/>
                </a:solidFill>
                <a:latin typeface="Arial Narrow" panose="020B0606020202030204" pitchFamily="34" charset="0"/>
              </a:rPr>
              <a:t>с</a:t>
            </a:r>
            <a:r>
              <a:rPr lang="bg-BG" sz="1600" dirty="0" smtClean="0">
                <a:solidFill>
                  <a:schemeClr val="bg1"/>
                </a:solidFill>
                <a:latin typeface="Arial Narrow" panose="020B0606020202030204" pitchFamily="34" charset="0"/>
              </a:rPr>
              <a:t>а променени отчетните показатели в положителна посока. Съдиите са разгледали и приключили своевременно и качествено много голяма част от постъпилите в съда дела. Запазени са много добрите показатели за работата на съдебната администрация, като служителите са проявили необходимата лична отговорност и професионализъм при изпълнение на служебните си задължения.</a:t>
            </a:r>
          </a:p>
          <a:p>
            <a:pPr marL="0" indent="0" algn="just">
              <a:buNone/>
            </a:pPr>
            <a:r>
              <a:rPr lang="bg-BG" sz="1600" dirty="0" smtClean="0">
                <a:solidFill>
                  <a:schemeClr val="bg1"/>
                </a:solidFill>
                <a:latin typeface="Arial Narrow" panose="020B0606020202030204" pitchFamily="34" charset="0"/>
              </a:rPr>
              <a:t>        Продължават усилията в работата на Районен съд – Велики Преслав, насочени към повишаване доверието в съдебната система; осъществяване на справедливо, ефективно, качествено и в разумни срокове правораздаване; осигуряване на кадрова стабилност; разумно управление бюджета на институцията; повишаване квалификацията на всички работещи в съда. </a:t>
            </a:r>
          </a:p>
          <a:p>
            <a:pPr marL="0" indent="0" algn="just">
              <a:buNone/>
            </a:pPr>
            <a:r>
              <a:rPr lang="bg-BG" sz="1600" dirty="0" smtClean="0">
                <a:solidFill>
                  <a:schemeClr val="bg1"/>
                </a:solidFill>
                <a:latin typeface="Arial Narrow" panose="020B0606020202030204" pitchFamily="34" charset="0"/>
              </a:rPr>
              <a:t>        Както през изминалите години, така и до края на 2023 г. направих всичко възможно в работата си като съдия и административен ръководител за разглеждане и решаване на делата на производство в съда. През цялата отчетна година, колегите районни съдии имат изключителен принос в реализиране на постигнатите резултати с проявената лична отговорност, професионализъм и всеотдайност в работата си.</a:t>
            </a:r>
          </a:p>
          <a:p>
            <a:pPr marL="0" indent="0" algn="just">
              <a:buNone/>
            </a:pPr>
            <a:r>
              <a:rPr lang="bg-BG" sz="1600" dirty="0">
                <a:solidFill>
                  <a:schemeClr val="bg1"/>
                </a:solidFill>
                <a:latin typeface="Arial Narrow" panose="020B0606020202030204" pitchFamily="34" charset="0"/>
              </a:rPr>
              <a:t> </a:t>
            </a:r>
            <a:r>
              <a:rPr lang="bg-BG" sz="1600" dirty="0" smtClean="0">
                <a:solidFill>
                  <a:schemeClr val="bg1"/>
                </a:solidFill>
                <a:latin typeface="Arial Narrow" panose="020B0606020202030204" pitchFamily="34" charset="0"/>
              </a:rPr>
              <a:t>        В обобщение, през изминалата година се справихме успешно с предизвикателствата свързани с работата на ЕИСС, включително и непрекъснатите промени и актуализации на същата, с повишаване на показателите </a:t>
            </a:r>
            <a:r>
              <a:rPr lang="bg-BG" sz="1600" dirty="0" err="1" smtClean="0">
                <a:solidFill>
                  <a:schemeClr val="bg1"/>
                </a:solidFill>
                <a:latin typeface="Arial Narrow" panose="020B0606020202030204" pitchFamily="34" charset="0"/>
              </a:rPr>
              <a:t>срочност</a:t>
            </a:r>
            <a:r>
              <a:rPr lang="bg-BG" sz="1600" dirty="0" smtClean="0">
                <a:solidFill>
                  <a:schemeClr val="bg1"/>
                </a:solidFill>
                <a:latin typeface="Arial Narrow" panose="020B0606020202030204" pitchFamily="34" charset="0"/>
              </a:rPr>
              <a:t> и качество при разглеждане и решаване на делата. Зад отчетените сухи цифри, стои ежедневна работа на съдиите и съдебните служители, работещи в съда. </a:t>
            </a:r>
          </a:p>
          <a:p>
            <a:pPr marL="0" indent="0">
              <a:buNone/>
            </a:pPr>
            <a:endParaRPr lang="bg-BG" sz="1600" dirty="0">
              <a:latin typeface="Arial Narrow" panose="020B0606020202030204" pitchFamily="34" charset="0"/>
            </a:endParaRPr>
          </a:p>
        </p:txBody>
      </p:sp>
    </p:spTree>
    <p:extLst>
      <p:ext uri="{BB962C8B-B14F-4D97-AF65-F5344CB8AC3E}">
        <p14:creationId xmlns:p14="http://schemas.microsoft.com/office/powerpoint/2010/main" val="2030048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a:bodyPr>
          <a:lstStyle/>
          <a:p>
            <a:r>
              <a:rPr lang="ru-RU" sz="3600" dirty="0" smtClean="0">
                <a:solidFill>
                  <a:srgbClr val="7030A0"/>
                </a:solidFill>
              </a:rPr>
              <a:t>БЛАГОДЯРА НА ЦЕЛИЯ ЕКИП</a:t>
            </a:r>
            <a:br>
              <a:rPr lang="ru-RU" sz="3600" dirty="0" smtClean="0">
                <a:solidFill>
                  <a:srgbClr val="7030A0"/>
                </a:solidFill>
              </a:rPr>
            </a:br>
            <a:r>
              <a:rPr lang="ru-RU" sz="3600" dirty="0" smtClean="0">
                <a:solidFill>
                  <a:srgbClr val="7030A0"/>
                </a:solidFill>
              </a:rPr>
              <a:t>НА</a:t>
            </a:r>
            <a:br>
              <a:rPr lang="ru-RU" sz="3600" dirty="0" smtClean="0">
                <a:solidFill>
                  <a:srgbClr val="7030A0"/>
                </a:solidFill>
              </a:rPr>
            </a:br>
            <a:r>
              <a:rPr lang="ru-RU" sz="3600" dirty="0" smtClean="0">
                <a:solidFill>
                  <a:srgbClr val="7030A0"/>
                </a:solidFill>
              </a:rPr>
              <a:t> РАЙОНЕН СЪД ВЕЛИКИ ПРЕСЛАВ</a:t>
            </a:r>
            <a:br>
              <a:rPr lang="ru-RU" sz="3600" dirty="0" smtClean="0">
                <a:solidFill>
                  <a:srgbClr val="7030A0"/>
                </a:solidFill>
              </a:rPr>
            </a:br>
            <a:r>
              <a:rPr lang="ru-RU" sz="3600" dirty="0" smtClean="0">
                <a:solidFill>
                  <a:srgbClr val="7030A0"/>
                </a:solidFill>
              </a:rPr>
              <a:t/>
            </a:r>
            <a:br>
              <a:rPr lang="ru-RU" sz="3600" dirty="0" smtClean="0">
                <a:solidFill>
                  <a:srgbClr val="7030A0"/>
                </a:solidFill>
              </a:rPr>
            </a:br>
            <a:r>
              <a:rPr lang="ru-RU" sz="3600" dirty="0" smtClean="0">
                <a:solidFill>
                  <a:srgbClr val="7030A0"/>
                </a:solidFill>
              </a:rPr>
              <a:t>ЗА ПРОЯВЕНИТЕ ПОСТОЯНСТВО,</a:t>
            </a:r>
            <a:br>
              <a:rPr lang="ru-RU" sz="3600" dirty="0" smtClean="0">
                <a:solidFill>
                  <a:srgbClr val="7030A0"/>
                </a:solidFill>
              </a:rPr>
            </a:br>
            <a:r>
              <a:rPr lang="ru-RU" sz="3600" dirty="0" smtClean="0">
                <a:solidFill>
                  <a:srgbClr val="7030A0"/>
                </a:solidFill>
              </a:rPr>
              <a:t/>
            </a:r>
            <a:br>
              <a:rPr lang="ru-RU" sz="3600" dirty="0" smtClean="0">
                <a:solidFill>
                  <a:srgbClr val="7030A0"/>
                </a:solidFill>
              </a:rPr>
            </a:br>
            <a:r>
              <a:rPr lang="ru-RU" sz="3600" dirty="0" smtClean="0">
                <a:solidFill>
                  <a:srgbClr val="7030A0"/>
                </a:solidFill>
              </a:rPr>
              <a:t>УПОРИТОСТ И ПРОФЕСИОНАЛИЗЪМ</a:t>
            </a:r>
            <a:br>
              <a:rPr lang="ru-RU" sz="3600" dirty="0" smtClean="0">
                <a:solidFill>
                  <a:srgbClr val="7030A0"/>
                </a:solidFill>
              </a:rPr>
            </a:br>
            <a:r>
              <a:rPr lang="ru-RU" sz="3600" dirty="0" smtClean="0">
                <a:solidFill>
                  <a:srgbClr val="7030A0"/>
                </a:solidFill>
              </a:rPr>
              <a:t/>
            </a:r>
            <a:br>
              <a:rPr lang="ru-RU" sz="3600" dirty="0" smtClean="0">
                <a:solidFill>
                  <a:srgbClr val="7030A0"/>
                </a:solidFill>
              </a:rPr>
            </a:br>
            <a:r>
              <a:rPr lang="ru-RU" sz="3600" dirty="0" smtClean="0">
                <a:solidFill>
                  <a:srgbClr val="7030A0"/>
                </a:solidFill>
              </a:rPr>
              <a:t>ПРЕЗ ИЗМИНАЛАТА 2023 ГОДИНА.</a:t>
            </a:r>
            <a:endParaRPr lang="bg-BG" sz="3600" dirty="0">
              <a:solidFill>
                <a:srgbClr val="7030A0"/>
              </a:solidFill>
            </a:endParaRPr>
          </a:p>
        </p:txBody>
      </p:sp>
    </p:spTree>
    <p:extLst>
      <p:ext uri="{BB962C8B-B14F-4D97-AF65-F5344CB8AC3E}">
        <p14:creationId xmlns:p14="http://schemas.microsoft.com/office/powerpoint/2010/main" val="2865950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484984"/>
          </a:xfrm>
        </p:spPr>
        <p:txBody>
          <a:bodyPr>
            <a:normAutofit/>
          </a:bodyPr>
          <a:lstStyle/>
          <a:p>
            <a:pPr marL="137160" indent="0" algn="just">
              <a:buNone/>
            </a:pPr>
            <a:r>
              <a:rPr lang="bg-BG" sz="2800" dirty="0" smtClean="0">
                <a:solidFill>
                  <a:schemeClr val="bg1"/>
                </a:solidFill>
                <a:latin typeface="Arial Narrow" panose="020B0606020202030204" pitchFamily="34" charset="0"/>
              </a:rPr>
              <a:t>      Общата администрация се състои от главен счетоводител, системен администратор и счетоводител. </a:t>
            </a:r>
          </a:p>
          <a:p>
            <a:pPr marL="137160" indent="0" algn="just">
              <a:buNone/>
            </a:pPr>
            <a:r>
              <a:rPr lang="bg-BG" sz="2800" dirty="0" smtClean="0">
                <a:solidFill>
                  <a:schemeClr val="bg1"/>
                </a:solidFill>
                <a:latin typeface="Arial Narrow" panose="020B0606020202030204" pitchFamily="34" charset="0"/>
              </a:rPr>
              <a:t>       Техническите длъжности са един работник, поддръжка сгради, който изпълнява функциите и на огняр и един чистач.</a:t>
            </a:r>
          </a:p>
          <a:p>
            <a:pPr marL="137160" indent="0" algn="just">
              <a:buNone/>
            </a:pPr>
            <a:r>
              <a:rPr lang="bg-BG" sz="2800" dirty="0" smtClean="0">
                <a:solidFill>
                  <a:schemeClr val="bg1"/>
                </a:solidFill>
                <a:latin typeface="Arial Narrow" panose="020B0606020202030204" pitchFamily="34" charset="0"/>
              </a:rPr>
              <a:t>        През отчетния период не е освобождаван щат от служител и не са провеждани конкурсни процедури.</a:t>
            </a:r>
            <a:endParaRPr lang="bg-BG" sz="28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081198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noAutofit/>
          </a:bodyPr>
          <a:lstStyle/>
          <a:p>
            <a:r>
              <a:rPr lang="ru-RU" sz="3200" dirty="0">
                <a:solidFill>
                  <a:srgbClr val="7030A0"/>
                </a:solidFill>
              </a:rPr>
              <a:t>III. ОБОБЩЕНИ ДАННИ ЗА ПРАВОРАЗДАВАТЕЛНА ДЕЙНОСТ НА РАЙОНЕН СЪД -  ВЕЛИКИ ПРЕСЛАВ</a:t>
            </a:r>
            <a:endParaRPr lang="bg-BG" sz="3200" dirty="0">
              <a:solidFill>
                <a:srgbClr val="7030A0"/>
              </a:solidFill>
            </a:endParaRPr>
          </a:p>
        </p:txBody>
      </p:sp>
      <p:sp>
        <p:nvSpPr>
          <p:cNvPr id="3" name="Content Placeholder 2"/>
          <p:cNvSpPr>
            <a:spLocks noGrp="1"/>
          </p:cNvSpPr>
          <p:nvPr>
            <p:ph idx="1"/>
          </p:nvPr>
        </p:nvSpPr>
        <p:spPr>
          <a:xfrm>
            <a:off x="467544" y="2204864"/>
            <a:ext cx="8229600" cy="4061048"/>
          </a:xfrm>
        </p:spPr>
        <p:txBody>
          <a:bodyPr>
            <a:normAutofit/>
          </a:bodyPr>
          <a:lstStyle/>
          <a:p>
            <a:pPr marL="0" indent="0" algn="just">
              <a:buNone/>
            </a:pPr>
            <a:r>
              <a:rPr lang="ru-RU" sz="1800" dirty="0" smtClean="0">
                <a:solidFill>
                  <a:schemeClr val="bg1"/>
                </a:solidFill>
                <a:latin typeface="Arial Narrow" panose="020B0606020202030204" pitchFamily="34" charset="0"/>
              </a:rPr>
              <a:t>1. </a:t>
            </a:r>
            <a:r>
              <a:rPr lang="ru-RU" sz="1800" dirty="0" err="1" smtClean="0">
                <a:solidFill>
                  <a:schemeClr val="bg1"/>
                </a:solidFill>
                <a:latin typeface="Arial Narrow" panose="020B0606020202030204" pitchFamily="34" charset="0"/>
              </a:rPr>
              <a:t>Постъпили</a:t>
            </a:r>
            <a:r>
              <a:rPr lang="ru-RU" sz="1800" dirty="0" smtClean="0">
                <a:solidFill>
                  <a:schemeClr val="bg1"/>
                </a:solidFill>
                <a:latin typeface="Arial Narrow" panose="020B0606020202030204" pitchFamily="34" charset="0"/>
              </a:rPr>
              <a:t> </a:t>
            </a:r>
            <a:r>
              <a:rPr lang="ru-RU" sz="1800" dirty="0">
                <a:solidFill>
                  <a:schemeClr val="bg1"/>
                </a:solidFill>
                <a:latin typeface="Arial Narrow" panose="020B0606020202030204" pitchFamily="34" charset="0"/>
              </a:rPr>
              <a:t>дела, </a:t>
            </a:r>
            <a:r>
              <a:rPr lang="ru-RU" sz="1800" dirty="0" smtClean="0">
                <a:solidFill>
                  <a:schemeClr val="bg1"/>
                </a:solidFill>
                <a:latin typeface="Arial Narrow" panose="020B0606020202030204" pitchFamily="34" charset="0"/>
              </a:rPr>
              <a:t>дела </a:t>
            </a:r>
            <a:r>
              <a:rPr lang="ru-RU" sz="1800" dirty="0">
                <a:solidFill>
                  <a:schemeClr val="bg1"/>
                </a:solidFill>
                <a:latin typeface="Arial Narrow" panose="020B0606020202030204" pitchFamily="34" charset="0"/>
              </a:rPr>
              <a:t>за разглеждане, свършени и несвършени дела за </a:t>
            </a:r>
            <a:r>
              <a:rPr lang="ru-RU" sz="1800" dirty="0" smtClean="0">
                <a:solidFill>
                  <a:schemeClr val="bg1"/>
                </a:solidFill>
                <a:latin typeface="Arial Narrow" panose="020B0606020202030204" pitchFamily="34" charset="0"/>
              </a:rPr>
              <a:t>2023г</a:t>
            </a:r>
            <a:r>
              <a:rPr lang="ru-RU" sz="1800" dirty="0">
                <a:solidFill>
                  <a:schemeClr val="bg1"/>
                </a:solidFill>
                <a:latin typeface="Arial Narrow" panose="020B0606020202030204" pitchFamily="34" charset="0"/>
              </a:rPr>
              <a:t>., сравнени с предходните години.</a:t>
            </a:r>
          </a:p>
          <a:p>
            <a:pPr marL="0" indent="0" algn="just">
              <a:buNone/>
            </a:pPr>
            <a:r>
              <a:rPr lang="ru-RU" sz="1800" dirty="0" smtClean="0">
                <a:solidFill>
                  <a:schemeClr val="bg1"/>
                </a:solidFill>
                <a:latin typeface="Arial Narrow" panose="020B0606020202030204" pitchFamily="34" charset="0"/>
              </a:rPr>
              <a:t>1.1.Постъпили </a:t>
            </a:r>
            <a:r>
              <a:rPr lang="ru-RU" sz="1800" dirty="0">
                <a:solidFill>
                  <a:schemeClr val="bg1"/>
                </a:solidFill>
                <a:latin typeface="Arial Narrow" panose="020B0606020202030204" pitchFamily="34" charset="0"/>
              </a:rPr>
              <a:t>новообразувани дела.</a:t>
            </a:r>
          </a:p>
          <a:p>
            <a:pPr marL="0" indent="0" algn="just">
              <a:buNone/>
            </a:pPr>
            <a:r>
              <a:rPr lang="bg-BG" sz="1800" dirty="0" smtClean="0">
                <a:solidFill>
                  <a:schemeClr val="bg1"/>
                </a:solidFill>
                <a:latin typeface="Arial Narrow" panose="020B0606020202030204" pitchFamily="34" charset="0"/>
              </a:rPr>
              <a:t>      През отчетния период в съда са постъпили общо 992 броя новообразувани дела.</a:t>
            </a:r>
          </a:p>
          <a:p>
            <a:pPr marL="0" indent="0" algn="just">
              <a:buNone/>
            </a:pPr>
            <a:r>
              <a:rPr lang="bg-BG" sz="1800" dirty="0" smtClean="0">
                <a:solidFill>
                  <a:schemeClr val="bg1"/>
                </a:solidFill>
                <a:latin typeface="Arial Narrow" panose="020B0606020202030204" pitchFamily="34" charset="0"/>
              </a:rPr>
              <a:t>      От тях 656 броя са граждански дела, в т.ч.: граждански дела по общия ред 175 бр., производства по чл.310 от ГПК - 7 бр., частни граждански дела - 107 бр., частни граждански дела по чл.410 и чл.417 от ГПК – 364 бр., административни дела – 3 бр., граждански дела – други – 0 бр.</a:t>
            </a:r>
          </a:p>
          <a:p>
            <a:pPr marL="0" indent="0" algn="just">
              <a:buNone/>
            </a:pPr>
            <a:r>
              <a:rPr lang="bg-BG" sz="1800" dirty="0" smtClean="0">
                <a:solidFill>
                  <a:schemeClr val="bg1"/>
                </a:solidFill>
                <a:latin typeface="Arial Narrow" panose="020B0606020202030204" pitchFamily="34" charset="0"/>
              </a:rPr>
              <a:t>       Новообразуваните наказателни дела са общо 336 в т. ч.: наказателни общ характер дела - 91 бр., наказателни частен характер дела - 11 бр., </a:t>
            </a:r>
            <a:r>
              <a:rPr lang="bg-BG" sz="1800" dirty="0" err="1" smtClean="0">
                <a:solidFill>
                  <a:schemeClr val="bg1"/>
                </a:solidFill>
                <a:latin typeface="Arial Narrow" panose="020B0606020202030204" pitchFamily="34" charset="0"/>
              </a:rPr>
              <a:t>административнонаказателни</a:t>
            </a:r>
            <a:r>
              <a:rPr lang="bg-BG" sz="1800" dirty="0" smtClean="0">
                <a:solidFill>
                  <a:schemeClr val="bg1"/>
                </a:solidFill>
                <a:latin typeface="Arial Narrow" panose="020B0606020202030204" pitchFamily="34" charset="0"/>
              </a:rPr>
              <a:t> дела по чл.78а от НК – </a:t>
            </a:r>
            <a:r>
              <a:rPr lang="bg-BG" sz="1800" dirty="0">
                <a:solidFill>
                  <a:schemeClr val="bg1"/>
                </a:solidFill>
                <a:latin typeface="Arial Narrow" panose="020B0606020202030204" pitchFamily="34" charset="0"/>
              </a:rPr>
              <a:t>7</a:t>
            </a:r>
            <a:r>
              <a:rPr lang="bg-BG" sz="1800" dirty="0" smtClean="0">
                <a:solidFill>
                  <a:schemeClr val="bg1"/>
                </a:solidFill>
                <a:latin typeface="Arial Narrow" panose="020B0606020202030204" pitchFamily="34" charset="0"/>
              </a:rPr>
              <a:t> броя, частни наказателни дела -разпити – 33 бр., частни наказателни дела – 149 броя и административно-наказателни дела – 45 бр. </a:t>
            </a:r>
          </a:p>
          <a:p>
            <a:pPr marL="0" indent="0">
              <a:buNone/>
            </a:pPr>
            <a:endParaRPr lang="bg-BG" dirty="0"/>
          </a:p>
        </p:txBody>
      </p:sp>
    </p:spTree>
    <p:extLst>
      <p:ext uri="{BB962C8B-B14F-4D97-AF65-F5344CB8AC3E}">
        <p14:creationId xmlns:p14="http://schemas.microsoft.com/office/powerpoint/2010/main" val="3243554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196752"/>
            <a:ext cx="6480720" cy="706090"/>
          </a:xfrm>
        </p:spPr>
        <p:txBody>
          <a:bodyPr>
            <a:normAutofit fontScale="90000"/>
          </a:bodyPr>
          <a:lstStyle/>
          <a:p>
            <a:r>
              <a:rPr lang="bg-BG" sz="3200" dirty="0" smtClean="0">
                <a:solidFill>
                  <a:srgbClr val="7030A0"/>
                </a:solidFill>
              </a:rPr>
              <a:t>Постъпили </a:t>
            </a:r>
            <a:r>
              <a:rPr lang="bg-BG" sz="3200" dirty="0">
                <a:solidFill>
                  <a:srgbClr val="7030A0"/>
                </a:solidFill>
              </a:rPr>
              <a:t>новообразувани </a:t>
            </a:r>
            <a:r>
              <a:rPr lang="bg-BG" sz="3200" dirty="0" smtClean="0">
                <a:solidFill>
                  <a:srgbClr val="7030A0"/>
                </a:solidFill>
              </a:rPr>
              <a:t>дела</a:t>
            </a:r>
            <a:r>
              <a:rPr lang="en-US" sz="3200" dirty="0" smtClean="0">
                <a:solidFill>
                  <a:srgbClr val="7030A0"/>
                </a:solidFill>
              </a:rPr>
              <a:t> </a:t>
            </a:r>
            <a:endParaRPr lang="bg-BG" sz="3200" dirty="0">
              <a:solidFill>
                <a:srgbClr val="7030A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585678743"/>
              </p:ext>
            </p:extLst>
          </p:nvPr>
        </p:nvGraphicFramePr>
        <p:xfrm>
          <a:off x="1187624" y="2420888"/>
          <a:ext cx="6696744" cy="1986509"/>
        </p:xfrm>
        <a:graphic>
          <a:graphicData uri="http://schemas.openxmlformats.org/drawingml/2006/table">
            <a:tbl>
              <a:tblPr>
                <a:tableStyleId>{5C22544A-7EE6-4342-B048-85BDC9FD1C3A}</a:tableStyleId>
              </a:tblPr>
              <a:tblGrid>
                <a:gridCol w="1734491"/>
                <a:gridCol w="1929765"/>
                <a:gridCol w="1654084"/>
                <a:gridCol w="1378404"/>
              </a:tblGrid>
              <a:tr h="662169">
                <a:tc>
                  <a:txBody>
                    <a:bodyPr/>
                    <a:lstStyle/>
                    <a:p>
                      <a:pPr algn="ctr">
                        <a:spcAft>
                          <a:spcPts val="0"/>
                        </a:spcAft>
                      </a:pPr>
                      <a:r>
                        <a:rPr lang="bg-BG" sz="1800" b="1" dirty="0">
                          <a:effectLst/>
                        </a:rPr>
                        <a:t>Година /вид </a:t>
                      </a:r>
                      <a:r>
                        <a:rPr lang="bg-BG" sz="1800" b="1" dirty="0" smtClean="0">
                          <a:effectLst/>
                        </a:rPr>
                        <a:t>дела</a:t>
                      </a:r>
                      <a:endParaRPr lang="bg-BG" sz="1800" b="1" dirty="0">
                        <a:effectLst/>
                      </a:endParaRPr>
                    </a:p>
                  </a:txBody>
                  <a:tcPr marL="44450" marR="44450" marT="0" marB="0" anchor="ctr">
                    <a:solidFill>
                      <a:schemeClr val="accent6">
                        <a:lumMod val="20000"/>
                        <a:lumOff val="80000"/>
                      </a:schemeClr>
                    </a:solidFill>
                  </a:tcPr>
                </a:tc>
                <a:tc>
                  <a:txBody>
                    <a:bodyPr/>
                    <a:lstStyle/>
                    <a:p>
                      <a:pPr algn="ctr">
                        <a:spcAft>
                          <a:spcPts val="0"/>
                        </a:spcAft>
                      </a:pPr>
                      <a:r>
                        <a:rPr lang="bg-BG" sz="1800" b="1" dirty="0">
                          <a:effectLst/>
                        </a:rPr>
                        <a:t>Наказателни дела</a:t>
                      </a:r>
                      <a:endParaRPr lang="bg-BG" sz="1800" b="1"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b="1" dirty="0">
                          <a:effectLst/>
                        </a:rPr>
                        <a:t>Граждански дела</a:t>
                      </a:r>
                      <a:endParaRPr lang="bg-BG" sz="1800" b="1" dirty="0">
                        <a:effectLst/>
                        <a:latin typeface="Times New Roman"/>
                        <a:ea typeface="Times New Roman"/>
                      </a:endParaRPr>
                    </a:p>
                  </a:txBody>
                  <a:tcPr marL="44450" marR="44450" marT="0" marB="0" anchor="ctr">
                    <a:solidFill>
                      <a:schemeClr val="accent6">
                        <a:lumMod val="20000"/>
                        <a:lumOff val="80000"/>
                      </a:schemeClr>
                    </a:solidFill>
                  </a:tcPr>
                </a:tc>
                <a:tc>
                  <a:txBody>
                    <a:bodyPr/>
                    <a:lstStyle/>
                    <a:p>
                      <a:pPr algn="ctr">
                        <a:spcAft>
                          <a:spcPts val="0"/>
                        </a:spcAft>
                      </a:pPr>
                      <a:r>
                        <a:rPr lang="bg-BG" sz="1800" b="1" dirty="0">
                          <a:effectLst/>
                        </a:rPr>
                        <a:t>Общо дела</a:t>
                      </a:r>
                      <a:endParaRPr lang="bg-BG" sz="1800" b="1" dirty="0">
                        <a:effectLst/>
                        <a:latin typeface="Times New Roman"/>
                        <a:ea typeface="Times New Roman"/>
                      </a:endParaRPr>
                    </a:p>
                  </a:txBody>
                  <a:tcPr marL="44450" marR="44450" marT="0" marB="0" anchor="ctr">
                    <a:solidFill>
                      <a:schemeClr val="accent6">
                        <a:lumMod val="20000"/>
                        <a:lumOff val="80000"/>
                      </a:schemeClr>
                    </a:solidFill>
                  </a:tcPr>
                </a:tc>
              </a:tr>
              <a:tr h="331085">
                <a:tc>
                  <a:txBody>
                    <a:bodyPr/>
                    <a:lstStyle/>
                    <a:p>
                      <a:pPr algn="ctr">
                        <a:spcAft>
                          <a:spcPts val="0"/>
                        </a:spcAft>
                      </a:pPr>
                      <a:r>
                        <a:rPr lang="bg-BG" sz="1800" dirty="0" smtClean="0">
                          <a:effectLst/>
                        </a:rPr>
                        <a:t>2020</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408</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650</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rPr>
                        <a:t>1058</a:t>
                      </a:r>
                      <a:endParaRPr lang="bg-BG" sz="1800" dirty="0">
                        <a:effectLst/>
                        <a:latin typeface="Times New Roman"/>
                        <a:ea typeface="Times New Roman"/>
                      </a:endParaRPr>
                    </a:p>
                  </a:txBody>
                  <a:tcPr marL="44450" marR="44450" marT="0" marB="0">
                    <a:solidFill>
                      <a:schemeClr val="accent6">
                        <a:lumMod val="20000"/>
                        <a:lumOff val="80000"/>
                      </a:schemeClr>
                    </a:solidFill>
                  </a:tcPr>
                </a:tc>
              </a:tr>
              <a:tr h="331085">
                <a:tc>
                  <a:txBody>
                    <a:bodyPr/>
                    <a:lstStyle/>
                    <a:p>
                      <a:pPr algn="ctr">
                        <a:spcAft>
                          <a:spcPts val="0"/>
                        </a:spcAft>
                      </a:pPr>
                      <a:r>
                        <a:rPr lang="bg-BG" sz="1800" dirty="0" smtClean="0">
                          <a:effectLst/>
                        </a:rPr>
                        <a:t>2021</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rPr>
                        <a:t>438</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737</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rPr>
                        <a:t>1175</a:t>
                      </a:r>
                      <a:endParaRPr lang="bg-BG" sz="1800" dirty="0">
                        <a:effectLst/>
                        <a:latin typeface="Times New Roman"/>
                        <a:ea typeface="Times New Roman"/>
                      </a:endParaRPr>
                    </a:p>
                  </a:txBody>
                  <a:tcPr marL="44450" marR="44450" marT="0" marB="0">
                    <a:solidFill>
                      <a:schemeClr val="accent6">
                        <a:lumMod val="20000"/>
                        <a:lumOff val="80000"/>
                      </a:schemeClr>
                    </a:solidFill>
                  </a:tcPr>
                </a:tc>
              </a:tr>
              <a:tr h="331085">
                <a:tc>
                  <a:txBody>
                    <a:bodyPr/>
                    <a:lstStyle/>
                    <a:p>
                      <a:pPr algn="ctr">
                        <a:spcAft>
                          <a:spcPts val="0"/>
                        </a:spcAft>
                      </a:pPr>
                      <a:r>
                        <a:rPr lang="bg-BG" sz="1800" dirty="0" smtClean="0">
                          <a:effectLst/>
                        </a:rPr>
                        <a:t>2022</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440</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687</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en-US" sz="1800" dirty="0" smtClean="0">
                          <a:effectLst/>
                        </a:rPr>
                        <a:t>1</a:t>
                      </a:r>
                      <a:r>
                        <a:rPr lang="bg-BG" sz="1800" dirty="0" smtClean="0">
                          <a:effectLst/>
                        </a:rPr>
                        <a:t>127</a:t>
                      </a:r>
                      <a:endParaRPr lang="bg-BG" sz="1800" dirty="0">
                        <a:effectLst/>
                        <a:latin typeface="Times New Roman"/>
                        <a:ea typeface="Times New Roman"/>
                      </a:endParaRPr>
                    </a:p>
                  </a:txBody>
                  <a:tcPr marL="44450" marR="44450" marT="0" marB="0">
                    <a:solidFill>
                      <a:schemeClr val="accent6">
                        <a:lumMod val="20000"/>
                        <a:lumOff val="80000"/>
                      </a:schemeClr>
                    </a:solidFill>
                  </a:tcPr>
                </a:tc>
              </a:tr>
              <a:tr h="331085">
                <a:tc>
                  <a:txBody>
                    <a:bodyPr/>
                    <a:lstStyle/>
                    <a:p>
                      <a:pPr algn="ctr">
                        <a:spcAft>
                          <a:spcPts val="0"/>
                        </a:spcAft>
                      </a:pPr>
                      <a:r>
                        <a:rPr lang="bg-BG" sz="1800" dirty="0" smtClean="0">
                          <a:effectLst/>
                        </a:rPr>
                        <a:t>2023</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336</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656</a:t>
                      </a:r>
                      <a:endParaRPr lang="bg-BG" sz="1800" dirty="0">
                        <a:effectLst/>
                        <a:latin typeface="Times New Roman"/>
                        <a:ea typeface="Times New Roman"/>
                      </a:endParaRPr>
                    </a:p>
                  </a:txBody>
                  <a:tcPr marL="44450" marR="44450" marT="0" marB="0">
                    <a:solidFill>
                      <a:schemeClr val="accent6">
                        <a:lumMod val="20000"/>
                        <a:lumOff val="80000"/>
                      </a:schemeClr>
                    </a:solidFill>
                  </a:tcPr>
                </a:tc>
                <a:tc>
                  <a:txBody>
                    <a:bodyPr/>
                    <a:lstStyle/>
                    <a:p>
                      <a:pPr algn="ctr">
                        <a:spcAft>
                          <a:spcPts val="0"/>
                        </a:spcAft>
                      </a:pPr>
                      <a:r>
                        <a:rPr lang="bg-BG" sz="1800" dirty="0" smtClean="0">
                          <a:effectLst/>
                          <a:latin typeface="+mn-lt"/>
                          <a:ea typeface="+mn-ea"/>
                        </a:rPr>
                        <a:t>992</a:t>
                      </a:r>
                      <a:endParaRPr lang="bg-BG" sz="1800" dirty="0">
                        <a:effectLst/>
                        <a:latin typeface="Times New Roman"/>
                        <a:ea typeface="Times New Roman"/>
                      </a:endParaRPr>
                    </a:p>
                  </a:txBody>
                  <a:tcPr marL="44450" marR="4445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3694083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3600" dirty="0">
                <a:solidFill>
                  <a:srgbClr val="7030A0"/>
                </a:solidFill>
              </a:rPr>
              <a:t>Постъпили новообразувани дела</a:t>
            </a:r>
            <a:endParaRPr lang="en-US" sz="3600" dirty="0">
              <a:solidFill>
                <a:srgbClr val="7030A0"/>
              </a:solidFill>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739395926"/>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70889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ръх">
  <a:themeElements>
    <a:clrScheme name="Връх">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Връх">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Връх">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2214</TotalTime>
  <Words>5549</Words>
  <Application>Microsoft Office PowerPoint</Application>
  <PresentationFormat>On-screen Show (4:3)</PresentationFormat>
  <Paragraphs>659</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Връх</vt:lpstr>
      <vt:lpstr> </vt:lpstr>
      <vt:lpstr>PowerPoint Presentation</vt:lpstr>
      <vt:lpstr>I.СЪДЕБЕН РАЙОН. НАСЕЛЕНИЕ.  </vt:lpstr>
      <vt:lpstr>II. КАДРОВА ОБЕЗПЕЧЕНОСТ. СТРУКТУРА И УПРАВЛЕНИЕ НА ИНСТИТУЦИЯТА.</vt:lpstr>
      <vt:lpstr>4. Съдебна администрация. Структура. Кадрова обезпеченост.</vt:lpstr>
      <vt:lpstr>PowerPoint Presentation</vt:lpstr>
      <vt:lpstr>III. ОБОБЩЕНИ ДАННИ ЗА ПРАВОРАЗДАВАТЕЛНА ДЕЙНОСТ НА РАЙОНЕН СЪД -  ВЕЛИКИ ПРЕСЛАВ</vt:lpstr>
      <vt:lpstr>Постъпили новообразувани дела </vt:lpstr>
      <vt:lpstr>Постъпили новообразувани дела</vt:lpstr>
      <vt:lpstr>1.2 Общо дела за разглеждане.</vt:lpstr>
      <vt:lpstr>Общо дела за разглеждане </vt:lpstr>
      <vt:lpstr>Общо дела за разглеждане</vt:lpstr>
      <vt:lpstr>Брой свършени дела през 2023 година</vt:lpstr>
      <vt:lpstr>Свършени дела </vt:lpstr>
      <vt:lpstr>1.3 Несвършени дела.</vt:lpstr>
      <vt:lpstr>PowerPoint Presentation</vt:lpstr>
      <vt:lpstr>2. Срочност на правораздавателна дейност. Брой приключили в тримесечен срок дела, сравнени с предходни периоди. Процент на свършените в тримесечен срок дела.</vt:lpstr>
      <vt:lpstr>3. Качество на съдебните актове –потвърдени /включително и като %/, отменени и върнати /включително и като %/, за периода 2020-2023 г.</vt:lpstr>
      <vt:lpstr>Качество на съдебните актове </vt:lpstr>
      <vt:lpstr>4.Натовареност – по щат и действителна натовареност, спрямо дела за разглеждане  и спрямо свършени дела, за периода      2020-2023 г.</vt:lpstr>
      <vt:lpstr>PowerPoint Presentation</vt:lpstr>
      <vt:lpstr>4.Натовареност</vt:lpstr>
      <vt:lpstr>IV. НАКАЗАТЕЛНА ЧАСТ </vt:lpstr>
      <vt:lpstr>Новообразувани наказателни дела</vt:lpstr>
      <vt:lpstr>НАКАЗАТЕЛНА ЧАСТ</vt:lpstr>
      <vt:lpstr>Останали несвършени наказателни дела към 31.12.2022г</vt:lpstr>
      <vt:lpstr>НАКАЗАТЕЛНА ЧАСТ</vt:lpstr>
      <vt:lpstr>3.Разбор на наказателните дела по видове и глави от НК.</vt:lpstr>
      <vt:lpstr>PowerPoint Presentation</vt:lpstr>
      <vt:lpstr>PowerPoint Presentation</vt:lpstr>
      <vt:lpstr>Свършени дела в тримесечен срок</vt:lpstr>
      <vt:lpstr>Тенденции и заключение</vt:lpstr>
      <vt:lpstr>V. ГРАЖДАНСКА ЧАСТ</vt:lpstr>
      <vt:lpstr>Постъпили новообразувани граждански дела през 2023г</vt:lpstr>
      <vt:lpstr>Несвършени граждански дела</vt:lpstr>
      <vt:lpstr>Дела за разглеждане в сравнителна таблица</vt:lpstr>
      <vt:lpstr>Дела за разглеждане</vt:lpstr>
      <vt:lpstr>ГРАЖДАНСКА ЧАСТ</vt:lpstr>
      <vt:lpstr>Свършени дела в тримесечен срок</vt:lpstr>
      <vt:lpstr>PowerPoint Presentation</vt:lpstr>
      <vt:lpstr>PowerPoint Presentation</vt:lpstr>
      <vt:lpstr>VI. АНАЛИЗ НА ДЕЙНОСТТА НА СЪДИИТЕ В РАЙОНЕН СЪД – ВЕЛИКИ ПРЕСЛАВ</vt:lpstr>
      <vt:lpstr>PowerPoint Presentation</vt:lpstr>
      <vt:lpstr>PowerPoint Presentation</vt:lpstr>
      <vt:lpstr>PowerPoint Presentation</vt:lpstr>
      <vt:lpstr>Тенденции и заключение.</vt:lpstr>
      <vt:lpstr>VII.ДИСЦИПЛИНАРНИ ПРОИЗВОДСТВА.</vt:lpstr>
      <vt:lpstr>VIII. ДЪРЖАВНИ СЪДЕБНИ ИЗПЪЛНИТЕЛИ. СЪДИЯ ПО ВПИСВАНИЯТА</vt:lpstr>
      <vt:lpstr>PowerPoint Presentation</vt:lpstr>
      <vt:lpstr>PowerPoint Presentation</vt:lpstr>
      <vt:lpstr>IX. ПРОВЕРКИ ОТ ИНСПЕКТОРАТА КЪМ ВИСШИЯ СЪДЕБЕН СЪВЕТ, ОКРЪЖЕН СЪД – ШУМЕН И ДРУГИ ОРГАНИ. РЕВИЗИОННА ДЕЙНОСТ ПРЕЗ 2022 ГОДИНА.</vt:lpstr>
      <vt:lpstr>X. ДЕЙНОСТ НА СЪДЕБНАТА АДМИНИСТРАЦИЯ</vt:lpstr>
      <vt:lpstr>PowerPoint Presentation</vt:lpstr>
      <vt:lpstr>PowerPoint Presentation</vt:lpstr>
      <vt:lpstr>ХIII. ОТЧЕТ-АНАЛИЗ ПО ИЗПЪЛНЕНИЕ НА КОМУНИКАЦИОННАТА СТРАТЕГИЯ. ИНИЦИАТИВИ. СЪБИТИЯ.</vt:lpstr>
      <vt:lpstr>XIV. ЗАКЛЮЧЕНИЕ</vt:lpstr>
      <vt:lpstr>БЛАГОДЯРА НА ЦЕЛИЯ ЕКИП НА  РАЙОНЕН СЪД ВЕЛИКИ ПРЕСЛАВ  ЗА ПРОЯВЕНИТЕ ПОСТОЯНСТВО,  УПОРИТОСТ И ПРОФЕСИОНАЛИЗЪМ  ПРЕЗ ИЗМИНАЛАТА 2023 ГОДИНА.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boian y. boytchev</dc:creator>
  <cp:lastModifiedBy>Мюжгян М. Ахмедова</cp:lastModifiedBy>
  <cp:revision>351</cp:revision>
  <cp:lastPrinted>2024-02-14T13:46:06Z</cp:lastPrinted>
  <dcterms:created xsi:type="dcterms:W3CDTF">2019-02-15T13:27:39Z</dcterms:created>
  <dcterms:modified xsi:type="dcterms:W3CDTF">2024-02-15T13:58:44Z</dcterms:modified>
</cp:coreProperties>
</file>